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4037" r:id="rId1"/>
  </p:sldMasterIdLst>
  <p:notesMasterIdLst>
    <p:notesMasterId r:id="rId48"/>
  </p:notesMasterIdLst>
  <p:sldIdLst>
    <p:sldId id="256" r:id="rId2"/>
    <p:sldId id="528" r:id="rId3"/>
    <p:sldId id="506" r:id="rId4"/>
    <p:sldId id="583" r:id="rId5"/>
    <p:sldId id="582" r:id="rId6"/>
    <p:sldId id="577" r:id="rId7"/>
    <p:sldId id="574" r:id="rId8"/>
    <p:sldId id="501" r:id="rId9"/>
    <p:sldId id="572" r:id="rId10"/>
    <p:sldId id="567" r:id="rId11"/>
    <p:sldId id="568" r:id="rId12"/>
    <p:sldId id="592" r:id="rId13"/>
    <p:sldId id="570" r:id="rId14"/>
    <p:sldId id="580" r:id="rId15"/>
    <p:sldId id="478" r:id="rId16"/>
    <p:sldId id="581" r:id="rId17"/>
    <p:sldId id="524" r:id="rId18"/>
    <p:sldId id="426" r:id="rId19"/>
    <p:sldId id="481" r:id="rId20"/>
    <p:sldId id="483" r:id="rId21"/>
    <p:sldId id="489" r:id="rId22"/>
    <p:sldId id="487" r:id="rId23"/>
    <p:sldId id="427" r:id="rId24"/>
    <p:sldId id="585" r:id="rId25"/>
    <p:sldId id="537" r:id="rId26"/>
    <p:sldId id="532" r:id="rId27"/>
    <p:sldId id="531" r:id="rId28"/>
    <p:sldId id="436" r:id="rId29"/>
    <p:sldId id="584" r:id="rId30"/>
    <p:sldId id="539" r:id="rId31"/>
    <p:sldId id="557" r:id="rId32"/>
    <p:sldId id="593" r:id="rId33"/>
    <p:sldId id="545" r:id="rId34"/>
    <p:sldId id="587" r:id="rId35"/>
    <p:sldId id="588" r:id="rId36"/>
    <p:sldId id="589" r:id="rId37"/>
    <p:sldId id="462" r:id="rId38"/>
    <p:sldId id="559" r:id="rId39"/>
    <p:sldId id="591" r:id="rId40"/>
    <p:sldId id="561" r:id="rId41"/>
    <p:sldId id="477" r:id="rId42"/>
    <p:sldId id="409" r:id="rId43"/>
    <p:sldId id="562" r:id="rId44"/>
    <p:sldId id="563" r:id="rId45"/>
    <p:sldId id="566" r:id="rId46"/>
    <p:sldId id="565" r:id="rId47"/>
  </p:sldIdLst>
  <p:sldSz cx="12204700" cy="702151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54907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09814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4722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19629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745373" algn="l" defTabSz="109814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3294448" algn="l" defTabSz="109814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843524" algn="l" defTabSz="109814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4392601" algn="l" defTabSz="1098147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BC434D4-2D72-4B57-9676-D069DBCD7406}">
          <p14:sldIdLst>
            <p14:sldId id="256"/>
            <p14:sldId id="528"/>
            <p14:sldId id="506"/>
            <p14:sldId id="583"/>
            <p14:sldId id="582"/>
            <p14:sldId id="577"/>
            <p14:sldId id="574"/>
            <p14:sldId id="501"/>
            <p14:sldId id="572"/>
            <p14:sldId id="567"/>
            <p14:sldId id="568"/>
            <p14:sldId id="592"/>
            <p14:sldId id="570"/>
            <p14:sldId id="580"/>
            <p14:sldId id="478"/>
            <p14:sldId id="581"/>
            <p14:sldId id="524"/>
            <p14:sldId id="426"/>
            <p14:sldId id="481"/>
            <p14:sldId id="483"/>
            <p14:sldId id="489"/>
            <p14:sldId id="487"/>
            <p14:sldId id="427"/>
            <p14:sldId id="585"/>
            <p14:sldId id="537"/>
            <p14:sldId id="532"/>
            <p14:sldId id="531"/>
            <p14:sldId id="436"/>
            <p14:sldId id="584"/>
            <p14:sldId id="539"/>
            <p14:sldId id="557"/>
            <p14:sldId id="593"/>
            <p14:sldId id="545"/>
            <p14:sldId id="587"/>
            <p14:sldId id="588"/>
            <p14:sldId id="589"/>
            <p14:sldId id="462"/>
            <p14:sldId id="559"/>
            <p14:sldId id="591"/>
            <p14:sldId id="561"/>
            <p14:sldId id="477"/>
            <p14:sldId id="409"/>
            <p14:sldId id="562"/>
            <p14:sldId id="563"/>
            <p14:sldId id="566"/>
            <p14:sldId id="565"/>
          </p14:sldIdLst>
        </p14:section>
        <p14:section name="Раздел без заголовка" id="{058F517E-19F8-4AEF-8576-5896E490A598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212">
          <p15:clr>
            <a:srgbClr val="A4A3A4"/>
          </p15:clr>
        </p15:guide>
        <p15:guide id="4" pos="38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AAF8"/>
    <a:srgbClr val="242490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957" autoAdjust="0"/>
    <p:restoredTop sz="99267" autoAdjust="0"/>
  </p:normalViewPr>
  <p:slideViewPr>
    <p:cSldViewPr>
      <p:cViewPr varScale="1">
        <p:scale>
          <a:sx n="76" d="100"/>
          <a:sy n="76" d="100"/>
        </p:scale>
        <p:origin x="1020" y="90"/>
      </p:cViewPr>
      <p:guideLst>
        <p:guide orient="horz" pos="2160"/>
        <p:guide pos="2880"/>
        <p:guide orient="horz" pos="2212"/>
        <p:guide pos="384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6013E2-35C2-42E8-98C7-F88C14DDA402}" type="datetimeFigureOut">
              <a:rPr lang="ru-RU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9263" y="685800"/>
            <a:ext cx="59594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C728C5C-FED1-4BD9-B590-91993B35DB3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45779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49073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98147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47223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96299" algn="l" rtl="0" eaLnBrk="0" fontAlgn="base" hangingPunct="0">
      <a:spcBef>
        <a:spcPct val="30000"/>
      </a:spcBef>
      <a:spcAft>
        <a:spcPct val="0"/>
      </a:spcAft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45373" algn="l" defTabSz="109814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94448" algn="l" defTabSz="109814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43524" algn="l" defTabSz="109814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92601" algn="l" defTabSz="109814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1E49E4-E889-4C0D-BFAF-D92D2950AA57}" type="slidenum">
              <a:rPr lang="ru-RU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ru-RU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49263" y="685800"/>
            <a:ext cx="59594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Стол для организаторов должен быть освобожден от всего лишнего, чтобы можно было комфортно работать со всеми документами</a:t>
            </a:r>
          </a:p>
        </p:txBody>
      </p:sp>
    </p:spTree>
    <p:extLst>
      <p:ext uri="{BB962C8B-B14F-4D97-AF65-F5344CB8AC3E}">
        <p14:creationId xmlns:p14="http://schemas.microsoft.com/office/powerpoint/2010/main" val="20308409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1E49E4-E889-4C0D-BFAF-D92D2950AA57}" type="slidenum">
              <a:rPr lang="ru-RU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ru-RU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49263" y="685800"/>
            <a:ext cx="59594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Стол для организаторов должен быть освобожден от всего лишнего, чтобы можно было комфортно работать со всеми документами</a:t>
            </a:r>
          </a:p>
        </p:txBody>
      </p:sp>
    </p:spTree>
    <p:extLst>
      <p:ext uri="{BB962C8B-B14F-4D97-AF65-F5344CB8AC3E}">
        <p14:creationId xmlns:p14="http://schemas.microsoft.com/office/powerpoint/2010/main" val="3775726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1E49E4-E889-4C0D-BFAF-D92D2950AA57}" type="slidenum">
              <a:rPr lang="ru-RU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17</a:t>
            </a:fld>
            <a:endParaRPr lang="ru-RU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49263" y="685800"/>
            <a:ext cx="59594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Стол для организаторов должен быть освобожден от всего лишнего, чтобы можно было комфортно работать со всеми документами</a:t>
            </a:r>
          </a:p>
        </p:txBody>
      </p:sp>
    </p:spTree>
    <p:extLst>
      <p:ext uri="{BB962C8B-B14F-4D97-AF65-F5344CB8AC3E}">
        <p14:creationId xmlns:p14="http://schemas.microsoft.com/office/powerpoint/2010/main" val="1905690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1E49E4-E889-4C0D-BFAF-D92D2950AA57}" type="slidenum">
              <a:rPr lang="ru-RU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21</a:t>
            </a:fld>
            <a:endParaRPr lang="ru-RU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49263" y="685800"/>
            <a:ext cx="59594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Стол для организаторов должен быть освобожден от всего лишнего, чтобы можно было комфортно работать со всеми документами</a:t>
            </a:r>
          </a:p>
        </p:txBody>
      </p:sp>
    </p:spTree>
    <p:extLst>
      <p:ext uri="{BB962C8B-B14F-4D97-AF65-F5344CB8AC3E}">
        <p14:creationId xmlns:p14="http://schemas.microsoft.com/office/powerpoint/2010/main" val="37757268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71E49E4-E889-4C0D-BFAF-D92D2950AA57}" type="slidenum">
              <a:rPr lang="ru-RU">
                <a:solidFill>
                  <a:prstClr val="black"/>
                </a:solidFill>
                <a:latin typeface="Calibri" panose="020F0502020204030204" pitchFamily="34" charset="0"/>
              </a:rPr>
              <a:pPr eaLnBrk="1" hangingPunct="1"/>
              <a:t>42</a:t>
            </a:fld>
            <a:endParaRPr lang="ru-RU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449263" y="685800"/>
            <a:ext cx="5959475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ru-RU" smtClean="0"/>
              <a:t>Стол для организаторов должен быть освобожден от всего лишнего, чтобы можно было комфортно работать со всеми документами</a:t>
            </a:r>
          </a:p>
        </p:txBody>
      </p:sp>
    </p:spTree>
    <p:extLst>
      <p:ext uri="{BB962C8B-B14F-4D97-AF65-F5344CB8AC3E}">
        <p14:creationId xmlns:p14="http://schemas.microsoft.com/office/powerpoint/2010/main" val="3775726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668"/>
            <a:ext cx="12204700" cy="7030182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637" y="2461865"/>
            <a:ext cx="7775027" cy="1685554"/>
          </a:xfrm>
        </p:spPr>
        <p:txBody>
          <a:bodyPr anchor="b">
            <a:noAutofit/>
          </a:bodyPr>
          <a:lstStyle>
            <a:lvl1pPr algn="r">
              <a:defRPr sz="5405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8637" y="4147416"/>
            <a:ext cx="7775027" cy="1123052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6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5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30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8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3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612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0E06B9-BA21-4366-96C3-651276880615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717869-DB6E-458B-9C09-B6D37CF571D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6434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4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62998A-7F7B-4170-BD86-FFB07DF6AF36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E87EE4-C0F1-4081-B71E-783A38C892A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881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040" y="2765263"/>
            <a:ext cx="8605623" cy="1870132"/>
          </a:xfrm>
        </p:spPr>
        <p:txBody>
          <a:bodyPr anchor="b"/>
          <a:lstStyle>
            <a:lvl1pPr algn="l">
              <a:defRPr sz="4004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8040" y="4635395"/>
            <a:ext cx="8605623" cy="880914"/>
          </a:xfrm>
        </p:spPr>
        <p:txBody>
          <a:bodyPr anchor="t"/>
          <a:lstStyle>
            <a:lvl1pPr marL="0" indent="0" algn="l">
              <a:buNone/>
              <a:defRPr sz="2002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657" indent="0">
              <a:buNone/>
              <a:defRPr sz="1802">
                <a:solidFill>
                  <a:schemeClr val="tx1">
                    <a:tint val="75000"/>
                  </a:schemeClr>
                </a:solidFill>
              </a:defRPr>
            </a:lvl2pPr>
            <a:lvl3pPr marL="915314" indent="0">
              <a:buNone/>
              <a:defRPr sz="1602">
                <a:solidFill>
                  <a:schemeClr val="tx1">
                    <a:tint val="75000"/>
                  </a:schemeClr>
                </a:solidFill>
              </a:defRPr>
            </a:lvl3pPr>
            <a:lvl4pPr marL="137297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306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828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594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360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6125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996DC5C-CC25-41AB-A618-9BABA3CFE1B0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994984-2488-41B3-B657-7C6FD19CFB0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9827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8040" y="2212103"/>
            <a:ext cx="4188393" cy="3973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5272" y="2212104"/>
            <a:ext cx="4188392" cy="39733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EC6FD7-47B8-498E-ABE0-B51905F3C098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6DCF06-AA0A-4AE8-87A4-BF05F484892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3744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449" y="2212506"/>
            <a:ext cx="4189983" cy="590002"/>
          </a:xfrm>
        </p:spPr>
        <p:txBody>
          <a:bodyPr anchor="b">
            <a:noAutofit/>
          </a:bodyPr>
          <a:lstStyle>
            <a:lvl1pPr marL="0" indent="0">
              <a:buNone/>
              <a:defRPr sz="2402" b="0"/>
            </a:lvl1pPr>
            <a:lvl2pPr marL="457657" indent="0">
              <a:buNone/>
              <a:defRPr sz="2002" b="1"/>
            </a:lvl2pPr>
            <a:lvl3pPr marL="915314" indent="0">
              <a:buNone/>
              <a:defRPr sz="1802" b="1"/>
            </a:lvl3pPr>
            <a:lvl4pPr marL="1372972" indent="0">
              <a:buNone/>
              <a:defRPr sz="1602" b="1"/>
            </a:lvl4pPr>
            <a:lvl5pPr marL="1830629" indent="0">
              <a:buNone/>
              <a:defRPr sz="1602" b="1"/>
            </a:lvl5pPr>
            <a:lvl6pPr marL="2288286" indent="0">
              <a:buNone/>
              <a:defRPr sz="1602" b="1"/>
            </a:lvl6pPr>
            <a:lvl7pPr marL="2745943" indent="0">
              <a:buNone/>
              <a:defRPr sz="1602" b="1"/>
            </a:lvl7pPr>
            <a:lvl8pPr marL="3203600" indent="0">
              <a:buNone/>
              <a:defRPr sz="1602" b="1"/>
            </a:lvl8pPr>
            <a:lvl9pPr marL="3661258" indent="0">
              <a:buNone/>
              <a:defRPr sz="160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449" y="2802509"/>
            <a:ext cx="4189983" cy="338289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683" y="2212506"/>
            <a:ext cx="4189978" cy="590002"/>
          </a:xfrm>
        </p:spPr>
        <p:txBody>
          <a:bodyPr anchor="b">
            <a:noAutofit/>
          </a:bodyPr>
          <a:lstStyle>
            <a:lvl1pPr marL="0" indent="0">
              <a:buNone/>
              <a:defRPr sz="2402" b="0"/>
            </a:lvl1pPr>
            <a:lvl2pPr marL="457657" indent="0">
              <a:buNone/>
              <a:defRPr sz="2002" b="1"/>
            </a:lvl2pPr>
            <a:lvl3pPr marL="915314" indent="0">
              <a:buNone/>
              <a:defRPr sz="1802" b="1"/>
            </a:lvl3pPr>
            <a:lvl4pPr marL="1372972" indent="0">
              <a:buNone/>
              <a:defRPr sz="1602" b="1"/>
            </a:lvl4pPr>
            <a:lvl5pPr marL="1830629" indent="0">
              <a:buNone/>
              <a:defRPr sz="1602" b="1"/>
            </a:lvl5pPr>
            <a:lvl6pPr marL="2288286" indent="0">
              <a:buNone/>
              <a:defRPr sz="1602" b="1"/>
            </a:lvl6pPr>
            <a:lvl7pPr marL="2745943" indent="0">
              <a:buNone/>
              <a:defRPr sz="1602" b="1"/>
            </a:lvl7pPr>
            <a:lvl8pPr marL="3203600" indent="0">
              <a:buNone/>
              <a:defRPr sz="1602" b="1"/>
            </a:lvl8pPr>
            <a:lvl9pPr marL="3661258" indent="0">
              <a:buNone/>
              <a:defRPr sz="1602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685" y="2802509"/>
            <a:ext cx="4189977" cy="338289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FD9B8D1-5543-40C4-9103-10E1508D2F95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7F0C34-7D6E-488E-A9AC-9D697602DC20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71964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039" y="624135"/>
            <a:ext cx="8605623" cy="135229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EA9DD4-FA7B-4D39-96D2-1CA9EC674C93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52C430-1D64-4E9B-9E58-689A1D0E484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3162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5337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040" y="1534335"/>
            <a:ext cx="3858543" cy="1308948"/>
          </a:xfrm>
        </p:spPr>
        <p:txBody>
          <a:bodyPr anchor="b">
            <a:normAutofit/>
          </a:bodyPr>
          <a:lstStyle>
            <a:lvl1pPr>
              <a:defRPr sz="2002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20" y="527202"/>
            <a:ext cx="4518243" cy="565820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8040" y="2843282"/>
            <a:ext cx="3858543" cy="2646069"/>
          </a:xfrm>
        </p:spPr>
        <p:txBody>
          <a:bodyPr>
            <a:normAutofit/>
          </a:bodyPr>
          <a:lstStyle>
            <a:lvl1pPr marL="0" indent="0">
              <a:buNone/>
              <a:defRPr sz="1401"/>
            </a:lvl1pPr>
            <a:lvl2pPr marL="457520" indent="0">
              <a:buNone/>
              <a:defRPr sz="1401"/>
            </a:lvl2pPr>
            <a:lvl3pPr marL="915040" indent="0">
              <a:buNone/>
              <a:defRPr sz="1201"/>
            </a:lvl3pPr>
            <a:lvl4pPr marL="1372560" indent="0">
              <a:buNone/>
              <a:defRPr sz="1001"/>
            </a:lvl4pPr>
            <a:lvl5pPr marL="1830079" indent="0">
              <a:buNone/>
              <a:defRPr sz="1001"/>
            </a:lvl5pPr>
            <a:lvl6pPr marL="2287599" indent="0">
              <a:buNone/>
              <a:defRPr sz="1001"/>
            </a:lvl6pPr>
            <a:lvl7pPr marL="2745119" indent="0">
              <a:buNone/>
              <a:defRPr sz="1001"/>
            </a:lvl7pPr>
            <a:lvl8pPr marL="3202639" indent="0">
              <a:buNone/>
              <a:defRPr sz="1001"/>
            </a:lvl8pPr>
            <a:lvl9pPr marL="3660160" indent="0">
              <a:buNone/>
              <a:defRPr sz="100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A110AB6-C665-49EC-94E8-046FC33A0D78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432B4B-19BC-42ED-864C-2141A8E9E36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66012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040" y="4915059"/>
            <a:ext cx="8605622" cy="580251"/>
          </a:xfrm>
        </p:spPr>
        <p:txBody>
          <a:bodyPr anchor="b">
            <a:normAutofit/>
          </a:bodyPr>
          <a:lstStyle>
            <a:lvl1pPr algn="l">
              <a:defRPr sz="2402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8039" y="624135"/>
            <a:ext cx="8605623" cy="393741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2"/>
            </a:lvl1pPr>
            <a:lvl2pPr marL="457657" indent="0">
              <a:buNone/>
              <a:defRPr sz="1602"/>
            </a:lvl2pPr>
            <a:lvl3pPr marL="915314" indent="0">
              <a:buNone/>
              <a:defRPr sz="1602"/>
            </a:lvl3pPr>
            <a:lvl4pPr marL="1372972" indent="0">
              <a:buNone/>
              <a:defRPr sz="1602"/>
            </a:lvl4pPr>
            <a:lvl5pPr marL="1830629" indent="0">
              <a:buNone/>
              <a:defRPr sz="1602"/>
            </a:lvl5pPr>
            <a:lvl6pPr marL="2288286" indent="0">
              <a:buNone/>
              <a:defRPr sz="1602"/>
            </a:lvl6pPr>
            <a:lvl7pPr marL="2745943" indent="0">
              <a:buNone/>
              <a:defRPr sz="1602"/>
            </a:lvl7pPr>
            <a:lvl8pPr marL="3203600" indent="0">
              <a:buNone/>
              <a:defRPr sz="1602"/>
            </a:lvl8pPr>
            <a:lvl9pPr marL="3661258" indent="0">
              <a:buNone/>
              <a:defRPr sz="1602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8040" y="5495309"/>
            <a:ext cx="8605622" cy="690095"/>
          </a:xfrm>
        </p:spPr>
        <p:txBody>
          <a:bodyPr>
            <a:normAutofit/>
          </a:bodyPr>
          <a:lstStyle>
            <a:lvl1pPr marL="0" indent="0">
              <a:buNone/>
              <a:defRPr sz="1201"/>
            </a:lvl1pPr>
            <a:lvl2pPr marL="457657" indent="0">
              <a:buNone/>
              <a:defRPr sz="1201"/>
            </a:lvl2pPr>
            <a:lvl3pPr marL="915314" indent="0">
              <a:buNone/>
              <a:defRPr sz="1001"/>
            </a:lvl3pPr>
            <a:lvl4pPr marL="1372972" indent="0">
              <a:buNone/>
              <a:defRPr sz="901"/>
            </a:lvl4pPr>
            <a:lvl5pPr marL="1830629" indent="0">
              <a:buNone/>
              <a:defRPr sz="901"/>
            </a:lvl5pPr>
            <a:lvl6pPr marL="2288286" indent="0">
              <a:buNone/>
              <a:defRPr sz="901"/>
            </a:lvl6pPr>
            <a:lvl7pPr marL="2745943" indent="0">
              <a:buNone/>
              <a:defRPr sz="901"/>
            </a:lvl7pPr>
            <a:lvl8pPr marL="3203600" indent="0">
              <a:buNone/>
              <a:defRPr sz="901"/>
            </a:lvl8pPr>
            <a:lvl9pPr marL="3661258" indent="0">
              <a:buNone/>
              <a:defRPr sz="90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755C7AD-BA02-46E8-80C5-7D2F8B6ECE2F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7773FC-AB38-4DD9-A873-781A24FC27D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8182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040" y="624134"/>
            <a:ext cx="8605623" cy="3484751"/>
          </a:xfrm>
        </p:spPr>
        <p:txBody>
          <a:bodyPr anchor="ctr">
            <a:normAutofit/>
          </a:bodyPr>
          <a:lstStyle>
            <a:lvl1pPr algn="l">
              <a:defRPr sz="4404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8040" y="4576986"/>
            <a:ext cx="8605623" cy="1608418"/>
          </a:xfrm>
        </p:spPr>
        <p:txBody>
          <a:bodyPr anchor="ctr">
            <a:normAutofit/>
          </a:bodyPr>
          <a:lstStyle>
            <a:lvl1pPr marL="0" indent="0" algn="l">
              <a:buNone/>
              <a:defRPr sz="1802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657" indent="0">
              <a:buNone/>
              <a:defRPr sz="1802">
                <a:solidFill>
                  <a:schemeClr val="tx1">
                    <a:tint val="75000"/>
                  </a:schemeClr>
                </a:solidFill>
              </a:defRPr>
            </a:lvl2pPr>
            <a:lvl3pPr marL="915314" indent="0">
              <a:buNone/>
              <a:defRPr sz="1602">
                <a:solidFill>
                  <a:schemeClr val="tx1">
                    <a:tint val="75000"/>
                  </a:schemeClr>
                </a:solidFill>
              </a:defRPr>
            </a:lvl3pPr>
            <a:lvl4pPr marL="137297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306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828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594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360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6125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808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04" y="624134"/>
            <a:ext cx="8102565" cy="3094667"/>
          </a:xfrm>
        </p:spPr>
        <p:txBody>
          <a:bodyPr anchor="ctr">
            <a:normAutofit/>
          </a:bodyPr>
          <a:lstStyle>
            <a:lvl1pPr algn="l">
              <a:defRPr sz="4404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7562" y="3718801"/>
            <a:ext cx="7232050" cy="390084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2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657" indent="0">
              <a:buFontTx/>
              <a:buNone/>
              <a:defRPr/>
            </a:lvl2pPr>
            <a:lvl3pPr marL="915314" indent="0">
              <a:buFontTx/>
              <a:buNone/>
              <a:defRPr/>
            </a:lvl3pPr>
            <a:lvl4pPr marL="1372972" indent="0">
              <a:buFontTx/>
              <a:buNone/>
              <a:defRPr/>
            </a:lvl4pPr>
            <a:lvl5pPr marL="1830629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8040" y="4576986"/>
            <a:ext cx="8605623" cy="1608418"/>
          </a:xfrm>
        </p:spPr>
        <p:txBody>
          <a:bodyPr anchor="ctr">
            <a:normAutofit/>
          </a:bodyPr>
          <a:lstStyle>
            <a:lvl1pPr marL="0" indent="0" algn="l">
              <a:buNone/>
              <a:defRPr sz="1802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657" indent="0">
              <a:buNone/>
              <a:defRPr sz="1802">
                <a:solidFill>
                  <a:schemeClr val="tx1">
                    <a:tint val="75000"/>
                  </a:schemeClr>
                </a:solidFill>
              </a:defRPr>
            </a:lvl2pPr>
            <a:lvl3pPr marL="915314" indent="0">
              <a:buNone/>
              <a:defRPr sz="1602">
                <a:solidFill>
                  <a:schemeClr val="tx1">
                    <a:tint val="75000"/>
                  </a:schemeClr>
                </a:solidFill>
              </a:defRPr>
            </a:lvl3pPr>
            <a:lvl4pPr marL="137297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306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828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594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360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6125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42434" y="809223"/>
            <a:ext cx="610235" cy="598719"/>
          </a:xfrm>
          <a:prstGeom prst="rect">
            <a:avLst/>
          </a:prstGeom>
        </p:spPr>
        <p:txBody>
          <a:bodyPr vert="horz" lIns="91535" tIns="45768" rIns="91535" bIns="45768" rtlCol="0" anchor="ctr">
            <a:noAutofit/>
          </a:bodyPr>
          <a:lstStyle/>
          <a:p>
            <a:pPr lvl="0"/>
            <a:r>
              <a:rPr lang="en-US" sz="800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902275" y="2955379"/>
            <a:ext cx="610235" cy="598719"/>
          </a:xfrm>
          <a:prstGeom prst="rect">
            <a:avLst/>
          </a:prstGeom>
        </p:spPr>
        <p:txBody>
          <a:bodyPr vert="horz" lIns="91535" tIns="45768" rIns="91535" bIns="45768" rtlCol="0" anchor="ctr">
            <a:noAutofit/>
          </a:bodyPr>
          <a:lstStyle/>
          <a:p>
            <a:pPr lvl="0"/>
            <a:r>
              <a:rPr lang="en-US" sz="800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959630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040" y="1978052"/>
            <a:ext cx="8605623" cy="2657343"/>
          </a:xfrm>
        </p:spPr>
        <p:txBody>
          <a:bodyPr anchor="b">
            <a:normAutofit/>
          </a:bodyPr>
          <a:lstStyle>
            <a:lvl1pPr algn="l">
              <a:defRPr sz="4404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8040" y="4635394"/>
            <a:ext cx="8605623" cy="1550010"/>
          </a:xfrm>
        </p:spPr>
        <p:txBody>
          <a:bodyPr anchor="t">
            <a:normAutofit/>
          </a:bodyPr>
          <a:lstStyle>
            <a:lvl1pPr marL="0" indent="0" algn="l">
              <a:buNone/>
              <a:defRPr sz="1802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657" indent="0">
              <a:buNone/>
              <a:defRPr sz="1802">
                <a:solidFill>
                  <a:schemeClr val="tx1">
                    <a:tint val="75000"/>
                  </a:schemeClr>
                </a:solidFill>
              </a:defRPr>
            </a:lvl2pPr>
            <a:lvl3pPr marL="915314" indent="0">
              <a:buNone/>
              <a:defRPr sz="1602">
                <a:solidFill>
                  <a:schemeClr val="tx1">
                    <a:tint val="75000"/>
                  </a:schemeClr>
                </a:solidFill>
              </a:defRPr>
            </a:lvl3pPr>
            <a:lvl4pPr marL="137297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306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828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594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360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6125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60614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04" y="624134"/>
            <a:ext cx="8102565" cy="3094667"/>
          </a:xfrm>
        </p:spPr>
        <p:txBody>
          <a:bodyPr anchor="ctr">
            <a:normAutofit/>
          </a:bodyPr>
          <a:lstStyle>
            <a:lvl1pPr algn="l">
              <a:defRPr sz="4404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8038" y="4108885"/>
            <a:ext cx="8605624" cy="526509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2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657" indent="0">
              <a:buFontTx/>
              <a:buNone/>
              <a:defRPr/>
            </a:lvl2pPr>
            <a:lvl3pPr marL="915314" indent="0">
              <a:buFontTx/>
              <a:buNone/>
              <a:defRPr/>
            </a:lvl3pPr>
            <a:lvl4pPr marL="1372972" indent="0">
              <a:buFontTx/>
              <a:buNone/>
              <a:defRPr/>
            </a:lvl4pPr>
            <a:lvl5pPr marL="1830629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8040" y="4635394"/>
            <a:ext cx="8605623" cy="1550010"/>
          </a:xfrm>
        </p:spPr>
        <p:txBody>
          <a:bodyPr anchor="t">
            <a:normAutofit/>
          </a:bodyPr>
          <a:lstStyle>
            <a:lvl1pPr marL="0" indent="0" algn="l">
              <a:buNone/>
              <a:defRPr sz="1802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657" indent="0">
              <a:buNone/>
              <a:defRPr sz="1802">
                <a:solidFill>
                  <a:schemeClr val="tx1">
                    <a:tint val="75000"/>
                  </a:schemeClr>
                </a:solidFill>
              </a:defRPr>
            </a:lvl2pPr>
            <a:lvl3pPr marL="915314" indent="0">
              <a:buNone/>
              <a:defRPr sz="1602">
                <a:solidFill>
                  <a:schemeClr val="tx1">
                    <a:tint val="75000"/>
                  </a:schemeClr>
                </a:solidFill>
              </a:defRPr>
            </a:lvl3pPr>
            <a:lvl4pPr marL="137297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306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828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594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360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6125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542434" y="809223"/>
            <a:ext cx="610235" cy="598719"/>
          </a:xfrm>
          <a:prstGeom prst="rect">
            <a:avLst/>
          </a:prstGeom>
        </p:spPr>
        <p:txBody>
          <a:bodyPr vert="horz" lIns="91535" tIns="45768" rIns="91535" bIns="45768" rtlCol="0" anchor="ctr">
            <a:noAutofit/>
          </a:bodyPr>
          <a:lstStyle/>
          <a:p>
            <a:pPr lvl="0"/>
            <a:r>
              <a:rPr lang="en-US" sz="800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02275" y="2955379"/>
            <a:ext cx="610235" cy="598719"/>
          </a:xfrm>
          <a:prstGeom prst="rect">
            <a:avLst/>
          </a:prstGeom>
        </p:spPr>
        <p:txBody>
          <a:bodyPr vert="horz" lIns="91535" tIns="45768" rIns="91535" bIns="45768" rtlCol="0" anchor="ctr">
            <a:noAutofit/>
          </a:bodyPr>
          <a:lstStyle/>
          <a:p>
            <a:pPr lvl="0"/>
            <a:r>
              <a:rPr lang="en-US" sz="8008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61010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514" y="624134"/>
            <a:ext cx="8597149" cy="3094667"/>
          </a:xfrm>
        </p:spPr>
        <p:txBody>
          <a:bodyPr anchor="ctr">
            <a:normAutofit/>
          </a:bodyPr>
          <a:lstStyle>
            <a:lvl1pPr algn="l">
              <a:defRPr sz="4404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8038" y="4108885"/>
            <a:ext cx="8605624" cy="526509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2">
                <a:solidFill>
                  <a:schemeClr val="accent1"/>
                </a:solidFill>
              </a:defRPr>
            </a:lvl1pPr>
            <a:lvl2pPr marL="457657" indent="0">
              <a:buFontTx/>
              <a:buNone/>
              <a:defRPr/>
            </a:lvl2pPr>
            <a:lvl3pPr marL="915314" indent="0">
              <a:buFontTx/>
              <a:buNone/>
              <a:defRPr/>
            </a:lvl3pPr>
            <a:lvl4pPr marL="1372972" indent="0">
              <a:buFontTx/>
              <a:buNone/>
              <a:defRPr/>
            </a:lvl4pPr>
            <a:lvl5pPr marL="1830629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8040" y="4635394"/>
            <a:ext cx="8605623" cy="1550010"/>
          </a:xfrm>
        </p:spPr>
        <p:txBody>
          <a:bodyPr anchor="t">
            <a:normAutofit/>
          </a:bodyPr>
          <a:lstStyle>
            <a:lvl1pPr marL="0" indent="0" algn="l">
              <a:buNone/>
              <a:defRPr sz="1802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657" indent="0">
              <a:buNone/>
              <a:defRPr sz="1802">
                <a:solidFill>
                  <a:schemeClr val="tx1">
                    <a:tint val="75000"/>
                  </a:schemeClr>
                </a:solidFill>
              </a:defRPr>
            </a:lvl2pPr>
            <a:lvl3pPr marL="915314" indent="0">
              <a:buNone/>
              <a:defRPr sz="1602">
                <a:solidFill>
                  <a:schemeClr val="tx1">
                    <a:tint val="75000"/>
                  </a:schemeClr>
                </a:solidFill>
              </a:defRPr>
            </a:lvl3pPr>
            <a:lvl4pPr marL="1372972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4pPr>
            <a:lvl5pPr marL="1830629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5pPr>
            <a:lvl6pPr marL="2288286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6pPr>
            <a:lvl7pPr marL="2745943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7pPr>
            <a:lvl8pPr marL="3203600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8pPr>
            <a:lvl9pPr marL="3661258" indent="0"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0115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75569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75973" y="624134"/>
            <a:ext cx="1306102" cy="5376660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8041" y="624134"/>
            <a:ext cx="7067504" cy="537665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62750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0235" y="281186"/>
            <a:ext cx="10984230" cy="117025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10235" y="1638353"/>
            <a:ext cx="10984230" cy="22381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0235" y="4032502"/>
            <a:ext cx="10984230" cy="223973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B83D68">
                  <a:shade val="75000"/>
                </a:srgbClr>
              </a:solidFill>
            </a:endParaRPr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F1DC5B-741A-4717-8FEB-A0EE325259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9377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ru-RU"/>
              <a:t>Образец заголовка</a:t>
            </a:r>
            <a:endParaRPr/>
          </a:p>
        </p:txBody>
      </p:sp>
      <p:sp>
        <p:nvSpPr>
          <p:cNvPr id="3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06EA6-EFEA-4C30-9264-4F9291A5780D}" type="datetime1">
              <a:rPr lang="ru-RU"/>
              <a:pPr/>
              <a:t>15.01.2020</a:t>
            </a:fld>
            <a:endParaRPr kumimoji="0" lang="ru-RU"/>
          </a:p>
        </p:txBody>
      </p:sp>
      <p:sp>
        <p:nvSpPr>
          <p:cNvPr id="4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ru-RU"/>
          </a:p>
        </p:txBody>
      </p:sp>
      <p:sp>
        <p:nvSpPr>
          <p:cNvPr id="5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8F82E0A0-C266-4798-8C8F-B9F91E9DA37E}" type="slidenum">
              <a:rPr kumimoji="0" lang="ru-RU" sz="1900" b="1">
                <a:solidFill>
                  <a:srgbClr val="FFFFFF"/>
                </a:solidFill>
              </a:rPr>
              <a:pPr algn="ctr"/>
              <a:t>‹#›</a:t>
            </a:fld>
            <a:endParaRPr kumimoji="0" lang="ru-RU" dirty="0"/>
          </a:p>
        </p:txBody>
      </p:sp>
      <p:sp>
        <p:nvSpPr>
          <p:cNvPr id="7" name="Rectangle 6"/>
          <p:cNvSpPr>
            <a:spLocks noGrp="1"/>
          </p:cNvSpPr>
          <p:nvPr>
            <p:ph sz="quarter" idx="13"/>
          </p:nvPr>
        </p:nvSpPr>
        <p:spPr>
          <a:xfrm>
            <a:off x="813647" y="1846398"/>
            <a:ext cx="10882524" cy="4472964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966660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668"/>
            <a:ext cx="12204700" cy="7030182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8039" y="624135"/>
            <a:ext cx="8605623" cy="135229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8039" y="2212104"/>
            <a:ext cx="8605623" cy="39733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2639" y="6185404"/>
            <a:ext cx="912889" cy="3738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FB5D026-C0F9-48A6-BE90-05FFBC8388E7}" type="datetimeFigureOut">
              <a:rPr lang="ru-RU" smtClean="0"/>
              <a:pPr>
                <a:defRPr/>
              </a:pPr>
              <a:t>15.01.2020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8040" y="6185404"/>
            <a:ext cx="6304172" cy="3738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9612" y="6185404"/>
            <a:ext cx="684051" cy="3738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1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A31B3107-DFF5-4F19-ADE9-83CC348AE7C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0100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8" r:id="rId1"/>
    <p:sldLayoutId id="2147484039" r:id="rId2"/>
    <p:sldLayoutId id="2147484040" r:id="rId3"/>
    <p:sldLayoutId id="2147484041" r:id="rId4"/>
    <p:sldLayoutId id="2147484042" r:id="rId5"/>
    <p:sldLayoutId id="2147484043" r:id="rId6"/>
    <p:sldLayoutId id="2147484044" r:id="rId7"/>
    <p:sldLayoutId id="2147484045" r:id="rId8"/>
    <p:sldLayoutId id="2147484046" r:id="rId9"/>
    <p:sldLayoutId id="2147484047" r:id="rId10"/>
    <p:sldLayoutId id="2147484048" r:id="rId11"/>
    <p:sldLayoutId id="2147484049" r:id="rId12"/>
    <p:sldLayoutId id="2147484050" r:id="rId13"/>
    <p:sldLayoutId id="2147484051" r:id="rId14"/>
    <p:sldLayoutId id="2147484052" r:id="rId15"/>
    <p:sldLayoutId id="2147484053" r:id="rId16"/>
    <p:sldLayoutId id="2147484054" r:id="rId17"/>
    <p:sldLayoutId id="2147484055" r:id="rId18"/>
  </p:sldLayoutIdLst>
  <p:txStyles>
    <p:titleStyle>
      <a:lvl1pPr algn="l" defTabSz="457657" rtl="0" eaLnBrk="1" latinLnBrk="0" hangingPunct="1">
        <a:spcBef>
          <a:spcPct val="0"/>
        </a:spcBef>
        <a:buNone/>
        <a:defRPr sz="3604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3243" indent="-343243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3693" indent="-286036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2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4143" indent="-228829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1800" indent="-228829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9457" indent="-228829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7115" indent="-228829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4772" indent="-228829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32429" indent="-228829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90086" indent="-228829" algn="l" defTabSz="457657" rtl="0" eaLnBrk="1" latinLnBrk="0" hangingPunct="1">
        <a:spcBef>
          <a:spcPts val="1001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1pPr>
      <a:lvl2pPr marL="457657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2pPr>
      <a:lvl3pPr marL="915314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3pPr>
      <a:lvl4pPr marL="1372972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4pPr>
      <a:lvl5pPr marL="1830629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5pPr>
      <a:lvl6pPr marL="2288286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6pPr>
      <a:lvl7pPr marL="2745943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7pPr>
      <a:lvl8pPr marL="3203600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8pPr>
      <a:lvl9pPr marL="3661258" algn="l" defTabSz="457657" rtl="0" eaLnBrk="1" latinLnBrk="0" hangingPunct="1">
        <a:defRPr sz="180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e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w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25.jpeg"/><Relationship Id="rId10" Type="http://schemas.openxmlformats.org/officeDocument/2006/relationships/image" Target="../media/image20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19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2.emf"/><Relationship Id="rId4" Type="http://schemas.openxmlformats.org/officeDocument/2006/relationships/image" Target="../media/image61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5938" y="4296574"/>
            <a:ext cx="10297788" cy="2080658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 cmpd="tri">
            <a:solidFill>
              <a:schemeClr val="tx1"/>
            </a:solidFill>
          </a:ln>
        </p:spPr>
        <p:txBody>
          <a:bodyPr wrap="square" lIns="109814" tIns="54908" rIns="109814" bIns="54908">
            <a:spAutoFit/>
          </a:bodyPr>
          <a:lstStyle/>
          <a:p>
            <a:pPr algn="ctr">
              <a:buNone/>
            </a:pP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и </a:t>
            </a:r>
            <a:r>
              <a:rPr lang="ru-RU" sz="3200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ЕГЭ в ППЭ.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Инструктивно-методические материалы для сотрудников ППЭ по процедуре подготовки и проведения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ГИА </a:t>
            </a:r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форме </a:t>
            </a:r>
            <a:r>
              <a:rPr 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ЕГЭ. </a:t>
            </a:r>
            <a:endParaRPr lang="ru-RU" sz="2900" b="1" i="1" dirty="0" smtClean="0">
              <a:latin typeface="+mn-lt"/>
            </a:endParaRPr>
          </a:p>
        </p:txBody>
      </p:sp>
      <p:pic>
        <p:nvPicPr>
          <p:cNvPr id="7" name="Рисунок 6" descr="https://avatars.mds.yandex.net/get-zen_doc/1577695/pub_5d77eb6a74f1bc00ace7fd1a_5d77ebc535c8d800ad8eefda/scale_1200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38" y="14831"/>
            <a:ext cx="4824536" cy="41439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858708" cy="581798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Техническая подготовка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2996" y="796112"/>
            <a:ext cx="11858708" cy="6000792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   Не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позднее чем за 5 календарных дней </a:t>
            </a:r>
            <a:r>
              <a:rPr lang="ru-RU" sz="2100" b="0" dirty="0">
                <a:latin typeface="Times New Roman" pitchFamily="18" charset="0"/>
                <a:cs typeface="Times New Roman" pitchFamily="18" charset="0"/>
              </a:rPr>
              <a:t>до проведения первого экзамена в ППЭ </a:t>
            </a: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технический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       специалист </a:t>
            </a:r>
            <a:r>
              <a:rPr lang="ru-RU" sz="2100" b="0" dirty="0">
                <a:latin typeface="Times New Roman" pitchFamily="18" charset="0"/>
                <a:cs typeface="Times New Roman" pitchFamily="18" charset="0"/>
              </a:rPr>
              <a:t>должен провести организационно-технологические мероприятия по подготовке ППЭ :</a:t>
            </a:r>
          </a:p>
          <a:p>
            <a:pPr marL="131550" indent="0" algn="just">
              <a:spcBef>
                <a:spcPts val="0"/>
              </a:spcBef>
              <a:buNone/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1. </a:t>
            </a: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Получить </a:t>
            </a:r>
            <a:r>
              <a:rPr lang="ru-RU" sz="2100" b="0" dirty="0">
                <a:latin typeface="Times New Roman" pitchFamily="18" charset="0"/>
                <a:cs typeface="Times New Roman" pitchFamily="18" charset="0"/>
              </a:rPr>
              <a:t>из РЦОИ дистрибутивы ПО: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       - станция </a:t>
            </a:r>
            <a:r>
              <a:rPr lang="ru-RU" sz="2100" b="0" dirty="0">
                <a:latin typeface="Times New Roman" pitchFamily="18" charset="0"/>
                <a:cs typeface="Times New Roman" pitchFamily="18" charset="0"/>
              </a:rPr>
              <a:t>печати ЭМ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       - станция </a:t>
            </a:r>
            <a:r>
              <a:rPr lang="ru-RU" sz="2100" b="0" dirty="0">
                <a:latin typeface="Times New Roman" pitchFamily="18" charset="0"/>
                <a:cs typeface="Times New Roman" pitchFamily="18" charset="0"/>
              </a:rPr>
              <a:t>авторизации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       - станция </a:t>
            </a:r>
            <a:r>
              <a:rPr lang="ru-RU" sz="2100" b="0" dirty="0">
                <a:latin typeface="Times New Roman" pitchFamily="18" charset="0"/>
                <a:cs typeface="Times New Roman" pitchFamily="18" charset="0"/>
              </a:rPr>
              <a:t>сканирования в </a:t>
            </a: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ППЭ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 Проверить соответствие технических характеристик компьютеров (ноутбуков) в аудиториях и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100" b="0" dirty="0" smtClean="0">
                <a:latin typeface="Times New Roman" pitchFamily="18" charset="0"/>
                <a:cs typeface="Times New Roman" pitchFamily="18" charset="0"/>
              </a:rPr>
              <a:t>Штабе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ППЭ, лазерных принтеров  и сканеров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минимальным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требованиям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Установить 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полученное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 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все рабочие станции, предназначенные для использования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проведении экзаменов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4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Подключить 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необходимое оборудование: </a:t>
            </a:r>
            <a:endParaRPr lang="ru-RU" sz="21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станции печати 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 локальный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лазерный 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принтер в каждой аудитории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станции сканирования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сканер в 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Штабе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ППЭ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- </a:t>
            </a:r>
            <a:r>
              <a:rPr lang="ru-RU" sz="2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 авторизации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локальный </a:t>
            </a:r>
            <a:r>
              <a:rPr lang="ru-RU" sz="21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лазерный принтер в Штабе </a:t>
            </a:r>
            <a:r>
              <a:rPr lang="ru-RU" sz="21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ППЭ </a:t>
            </a:r>
            <a:endParaRPr lang="ru-RU" sz="21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endParaRPr lang="ru-RU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94850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715832" cy="438922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</a:t>
            </a: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2996" y="581798"/>
            <a:ext cx="11834010" cy="6296674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каждой станции печати ЭМ в каждой аудитории, назначенной на </a:t>
            </a: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резервных станциях печати: </a:t>
            </a:r>
            <a:endParaRPr lang="ru-RU" sz="2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0000"/>
              </a:lnSpc>
              <a:spcBef>
                <a:spcPts val="0"/>
              </a:spcBef>
            </a:pPr>
            <a:endParaRPr lang="ru-RU" sz="23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1.</a:t>
            </a:r>
            <a:r>
              <a:rPr lang="ru-RU" sz="23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Внести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проверить настройки экзамена по соответствующему предмету: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код региона, код ППЭ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(впечатываются в бланки участников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ЕГЭ), код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номер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станции печати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ЭМ, уникальный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ППЭ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учебный предмет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проверить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настройки системного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проверить работоспособность CD (DVD)-ROM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оценить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достаточность ресурса картриджа для проведения экзамена          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- выполнить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тестовую печать границ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(печать калибровочного листа)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тестового комплекта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ЭМ  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убедиться  в качестве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печати)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Получить от руководителя ППЭ или руководителя ОО достаточное количество бумаги 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500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для печати ЭМ в каждой аудитории ППЭ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3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Проверить наличие соединения со специализированным федеральным порталом по                                                                     основному и резервному каналу доступа в сеть «Интернет»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4.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Выбрать принтер на станции авторизации и выполнить тестовую печать ДБО № 2, убедиться в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5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 печати</a:t>
            </a:r>
          </a:p>
          <a:p>
            <a:pPr algn="just">
              <a:lnSpc>
                <a:spcPct val="150000"/>
              </a:lnSpc>
            </a:pPr>
            <a:endParaRPr lang="ru-RU" sz="2200" dirty="0"/>
          </a:p>
          <a:p>
            <a:pPr algn="just"/>
            <a:endParaRPr lang="ru-RU" sz="2200" dirty="0"/>
          </a:p>
          <a:p>
            <a:pPr algn="just"/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2513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858708" cy="43892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</a:t>
            </a: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2996" y="663531"/>
            <a:ext cx="11858707" cy="6357982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Подготовить </a:t>
            </a:r>
            <a:r>
              <a:rPr lang="ru-RU" sz="2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проверить дополнительное (резервное) оборудование, </a:t>
            </a:r>
            <a:r>
              <a:rPr lang="ru-RU" sz="2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необходимое </a:t>
            </a:r>
            <a:r>
              <a:rPr lang="ru-RU" sz="2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проведения экзамена</a:t>
            </a:r>
            <a:r>
              <a:rPr lang="ru-RU" sz="2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6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95200" y="2469394"/>
            <a:ext cx="3644465" cy="107157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Станцию для замены станции авторизации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15126" y="5447909"/>
            <a:ext cx="3644465" cy="92036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Сканер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81552" y="3930555"/>
            <a:ext cx="3644465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Внешние CD (DVD)-приводы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376057" y="5417415"/>
            <a:ext cx="3644465" cy="95086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Лазерные принтеры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175214" y="3930555"/>
            <a:ext cx="3644465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Картриджи для принтеров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34585" y="3889612"/>
            <a:ext cx="3573027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Кабели для подключения принтеров  и сканеров к рабочим станциям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115697" y="2460924"/>
            <a:ext cx="3644465" cy="107156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Станцию для замены станции сканирования в ППЭ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09776" y="2446712"/>
            <a:ext cx="3644465" cy="107157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Станции для замены рабочей станции печати ЭМ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2679" y="1501254"/>
            <a:ext cx="11072890" cy="5715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USB-модем для обеспечения резервного канала доступа в сеть «Интернет»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120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858708" cy="558428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подготовка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83607"/>
            <a:ext cx="11858707" cy="6237906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>
              <a:buNone/>
            </a:pPr>
            <a:endParaRPr lang="ru-RU" sz="20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ru-RU" sz="16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363" y="1757362"/>
            <a:ext cx="3644465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тестовое сканирование всех тестовых комплектов бланков и тестовый ДБО № 2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102086" y="1796244"/>
            <a:ext cx="3644465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Оценить качество сканирования напечатанных  бланков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031176" y="3582194"/>
            <a:ext cx="3616657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наличие  соединения с сервером РЦОИ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2210" y="3575712"/>
            <a:ext cx="3644465" cy="128724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подтверждение от РЦОИ (статус пакетов принимает значение «подтверждён»)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02086" y="3582194"/>
            <a:ext cx="3644465" cy="12764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передачу в РЦОИ пакета с результатами тестового сканирования тестовых бланков и ДБО № 2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031176" y="1796244"/>
            <a:ext cx="3644465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Сохранить пакет с результатами тестового сканирования для передачи в РЦОИ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7310" y="5082392"/>
            <a:ext cx="10715700" cy="12664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окончании технической подготовки в аудиториях и Штабе ППЭ технический специалист с помощью станции авторизации в  Штабе ППЭ должен передать статус 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«Техническая подготовка завершена»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систему мониторинга готовности ППЭ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87376" y="796112"/>
            <a:ext cx="9501254" cy="5000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штабе ППЭ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0800000">
            <a:off x="1744632" y="1367616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17" name="Стрелка вверх 16"/>
          <p:cNvSpPr/>
          <p:nvPr/>
        </p:nvSpPr>
        <p:spPr>
          <a:xfrm rot="10800000">
            <a:off x="9674250" y="3153566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18" name="Нашивка 17"/>
          <p:cNvSpPr/>
          <p:nvPr/>
        </p:nvSpPr>
        <p:spPr>
          <a:xfrm>
            <a:off x="3744896" y="2153434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9" name="Нашивка 18"/>
          <p:cNvSpPr/>
          <p:nvPr/>
        </p:nvSpPr>
        <p:spPr>
          <a:xfrm>
            <a:off x="7673986" y="2296310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 rot="10800000">
            <a:off x="3744896" y="4082260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Нашивка 20"/>
          <p:cNvSpPr/>
          <p:nvPr/>
        </p:nvSpPr>
        <p:spPr>
          <a:xfrm rot="10800000">
            <a:off x="7673986" y="4082260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02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858708" cy="438922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готовность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2997" y="510360"/>
            <a:ext cx="11858707" cy="6309344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1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Не ранее чем за 5 календарных дней, но не позднее 17.00 </a:t>
            </a:r>
            <a:r>
              <a:rPr lang="ru-RU" sz="215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календарного </a:t>
            </a:r>
            <a:r>
              <a:rPr lang="ru-RU" sz="215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дня, предшествующего</a:t>
            </a:r>
            <a:endParaRPr lang="ru-RU" sz="2150" b="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15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дню </a:t>
            </a:r>
            <a:r>
              <a:rPr lang="ru-RU" sz="215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</a:t>
            </a: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технический специалист совместно с членом ГЭК и руководителем ППЭ должен    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215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провести контроль технической готовности ППЭ к проведению экзамена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15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Технический специалист должен: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проверить настройки ППЭ: код региона, код ППЭ, код аудитории    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проверить настройки системного времени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проверить наличие соединения со специализированным федеральным порталом 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предложить члену ГЭК  выполнить авторизацию с помощью </a:t>
            </a:r>
            <a:r>
              <a:rPr lang="ru-RU" sz="215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токена</a:t>
            </a: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5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(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ранее 2 рабочих дней до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дня проведения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экзамена и не позднее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17:00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календарного дня предшествующего дню экзамена</a:t>
            </a:r>
            <a:r>
              <a:rPr lang="ru-RU" sz="21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по результатам авторизации убедиться, что все члены имеют назначение на экзамен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выполнить и оценить качество тестовой печати ДБО №2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выполнить тестовую печать границ в присутствии Члена ГЭК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предоставить члену ГЭК напечатанный во время технической подготовки тестовый комплект ЭМ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проверить наличие подтверждения от РЦОИ по переданному пакету при проведении тех.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подготовки с результатами тестового сканирования тестовых бланков (статус пакета принимает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значение </a:t>
            </a:r>
            <a:r>
              <a:rPr lang="ru-RU" sz="21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«подтверждён</a:t>
            </a: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»)</a:t>
            </a:r>
          </a:p>
          <a:p>
            <a:pPr marL="0" lvl="0" indent="0" algn="just">
              <a:spcBef>
                <a:spcPts val="0"/>
              </a:spcBef>
              <a:buNone/>
              <a:tabLst>
                <a:tab pos="273050" algn="l"/>
              </a:tabLst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выполнить тестовое сканирование не менее одного из предоставленных тестовых комплектов    </a:t>
            </a:r>
          </a:p>
          <a:p>
            <a:pPr marL="0" lvl="0" indent="0" algn="just">
              <a:spcBef>
                <a:spcPts val="0"/>
              </a:spcBef>
              <a:buNone/>
              <a:tabLst>
                <a:tab pos="273050" algn="l"/>
              </a:tabLst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ЭМ повторно, тестового ДБО № 2</a:t>
            </a:r>
          </a:p>
          <a:p>
            <a:pPr marL="0" indent="0" algn="just">
              <a:spcBef>
                <a:spcPts val="0"/>
              </a:spcBef>
              <a:buFontTx/>
              <a:buChar char="-"/>
            </a:pPr>
            <a:endParaRPr lang="ru-RU" sz="22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</a:pPr>
            <a:endParaRPr lang="ru-RU" sz="2200" b="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FontTx/>
              <a:buChar char="-"/>
            </a:pPr>
            <a:endParaRPr lang="ru-RU" sz="2300" b="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802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5" y="0"/>
            <a:ext cx="11501518" cy="576064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Техническая готовность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435" y="702444"/>
            <a:ext cx="11618556" cy="6120680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0" indent="0" algn="ctr"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окончании контроля технической готовности ППЭ к экзамену необходимо:</a:t>
            </a:r>
          </a:p>
          <a:p>
            <a:pPr marL="0" indent="0">
              <a:buNone/>
            </a:pPr>
            <a:endParaRPr lang="ru-RU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 1.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 Напечатать и подписать протокол </a:t>
            </a:r>
            <a:r>
              <a:rPr lang="ru-RU" sz="2300" b="1" i="1" dirty="0" smtClean="0">
                <a:latin typeface="Times New Roman" pitchFamily="18" charset="0"/>
                <a:cs typeface="Times New Roman" pitchFamily="18" charset="0"/>
              </a:rPr>
              <a:t>(форма ППЭ-01-01 «Протокол технической готовности 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3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i="1" dirty="0" smtClean="0">
                <a:latin typeface="Times New Roman" pitchFamily="18" charset="0"/>
                <a:cs typeface="Times New Roman" pitchFamily="18" charset="0"/>
              </a:rPr>
              <a:t>           аудитории для печати полного комплекта ЭМ в аудитории ППЭ»)  </a:t>
            </a:r>
            <a:r>
              <a:rPr lang="ru-RU" sz="2300" b="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напечатанные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тестовые комплекты ЭМ являются приложением к соответствующему протоколу)</a:t>
            </a:r>
            <a:endParaRPr lang="ru-RU" sz="23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3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 Напечатать и подписать протокол   </a:t>
            </a:r>
            <a:r>
              <a:rPr lang="ru-RU" sz="2300" b="1" i="1" dirty="0" smtClean="0">
                <a:latin typeface="Times New Roman" pitchFamily="18" charset="0"/>
                <a:cs typeface="Times New Roman" pitchFamily="18" charset="0"/>
              </a:rPr>
              <a:t>(ППЭ-01-02 «Протокол технической готовности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3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i="1" dirty="0" smtClean="0">
                <a:latin typeface="Times New Roman" pitchFamily="18" charset="0"/>
                <a:cs typeface="Times New Roman" pitchFamily="18" charset="0"/>
              </a:rPr>
              <a:t>           штаба ППЭ для сканирования бланков в ППЭ»)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            Протоколы  подписывают член ГЭК, руководитель ППЭ, технический специалист</a:t>
            </a:r>
            <a:endParaRPr lang="ru-RU" sz="23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300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 С помощью станции авторизации в Штабе ППЭ передать статус 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«Контроль технической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готовности завершён»</a:t>
            </a:r>
            <a:r>
              <a:rPr lang="ru-RU" sz="23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в систему мониторинга готовности ППЭ</a:t>
            </a:r>
          </a:p>
          <a:p>
            <a:pPr marL="0" indent="0">
              <a:spcBef>
                <a:spcPts val="0"/>
              </a:spcBef>
              <a:buNone/>
            </a:pPr>
            <a:endParaRPr lang="ru-RU" sz="2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Статус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«Контроль </a:t>
            </a:r>
            <a:r>
              <a:rPr lang="ru-RU" sz="2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технической готовности завершён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может быть передан при условии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наличия на специализированном портале сведений о количестве автоматически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распределённых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участников по аудиториям ППЭ («рассадка»), а также при наличии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переданных электронных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актов технической готовности станций печати ЭМ для каждой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аудитории проведения. </a:t>
            </a:r>
          </a:p>
          <a:p>
            <a:pPr algn="just">
              <a:spcBef>
                <a:spcPts val="0"/>
              </a:spcBef>
            </a:pP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200" dirty="0" smtClean="0"/>
          </a:p>
          <a:p>
            <a:pPr algn="just">
              <a:buNone/>
            </a:pPr>
            <a:endParaRPr lang="ru-RU" sz="2200" dirty="0" smtClean="0"/>
          </a:p>
          <a:p>
            <a:pPr algn="just">
              <a:buNone/>
            </a:pPr>
            <a:endParaRPr lang="ru-RU" sz="2200" dirty="0" smtClean="0"/>
          </a:p>
          <a:p>
            <a:pPr algn="just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9433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584862" cy="504056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900" b="1" dirty="0">
                <a:latin typeface="+mn-lt"/>
              </a:rPr>
              <a:t> </a:t>
            </a:r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день проведения экзамена в ППЭ</a:t>
            </a:r>
            <a:endParaRPr lang="ru-RU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434" y="724674"/>
            <a:ext cx="11715832" cy="6077440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Присутствуют</a:t>
            </a:r>
          </a:p>
          <a:p>
            <a:pPr algn="just"/>
            <a:endParaRPr lang="ru-RU" sz="2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Могут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присутствовать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Аккредитованные представители 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СМИ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2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присутствуют в аудиториях для проведения экзамена 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только </a:t>
            </a:r>
            <a:r>
              <a:rPr lang="ru-RU" sz="22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 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момента начала печати ЭМ</a:t>
            </a:r>
            <a:r>
              <a:rPr lang="ru-RU" sz="22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Аккредитованные общественные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наблюдатели </a:t>
            </a:r>
            <a:r>
              <a:rPr lang="ru-RU" sz="22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(могут присутствовать на всех этапах проведения 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ГИА </a:t>
            </a:r>
            <a:r>
              <a:rPr lang="ru-RU" sz="22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свободно перемещаться </a:t>
            </a:r>
            <a:r>
              <a:rPr lang="ru-RU" sz="2200" b="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 ППЭ, при этом в одной аудитории находится не более 1-го </a:t>
            </a:r>
            <a:endParaRPr lang="ru-RU" sz="2200" b="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общественного наблюдателя)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Должностные лица Рособрнадзора, должностные лица ОИВ субъекта РФ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Допуск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 ППЭ всех лиц осуществляется только при наличии у них документов, удостоверяющих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личность и подтверждающих их полномочия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ru-RU" sz="2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ru-RU" sz="24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58814" y="1224740"/>
            <a:ext cx="2598358" cy="61900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и организаторы ППЭ</a:t>
            </a:r>
            <a:endParaRPr lang="ru-RU" sz="2000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459276" y="1224740"/>
            <a:ext cx="2598358" cy="61900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 менее 1-го члена ГЭК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031176" y="1224740"/>
            <a:ext cx="2598358" cy="61900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ОО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244962" y="2081996"/>
            <a:ext cx="3286148" cy="690447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Технические специалисты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102614" y="2081996"/>
            <a:ext cx="2598358" cy="61900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Медицинские работники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58814" y="2153434"/>
            <a:ext cx="2598358" cy="61900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Ассистенты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601888" y="2939252"/>
            <a:ext cx="6215106" cy="619009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Сотрудники, осуществляющие охрану правопорядка</a:t>
            </a:r>
          </a:p>
          <a:p>
            <a:pPr algn="ctr"/>
            <a:endParaRPr lang="ru-RU" sz="2000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8830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715832" cy="432048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 ГЭК на всех этапах ГИА</a:t>
            </a:r>
            <a:br>
              <a:rPr lang="ru-RU" sz="29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проведению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ЕГЭ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4434" y="510360"/>
            <a:ext cx="11787270" cy="6384772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algn="ctr">
              <a:buNone/>
              <a:tabLst>
                <a:tab pos="1527175" algn="l"/>
              </a:tabLst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tabLst>
                <a:tab pos="1527175" algn="l"/>
              </a:tabLst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Член ГЭК на подготовительном этапе</a:t>
            </a:r>
          </a:p>
          <a:p>
            <a:pPr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Проходит подготовку по порядку исполнения своих обязанностей в период проведения ГИА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Проводит проверку готовности ППЭ, не позднее, чем за 2 недели до начала экзаменов (по решению председателя 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ГЭК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ранее чем за 5 календарных дней, но не позднее 17.00 календарного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дня, предшествующего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дню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проводит </a:t>
            </a:r>
            <a:r>
              <a:rPr lang="ru-RU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 технической готовности ППЭ к проведению экзамена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endParaRPr lang="ru-RU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21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Член ГЭК на этапе проведения ГИА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Обеспечивает соблюдение требований Порядка проведения ГИА в ППЭ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Фиксирует все случаи нарушения Порядка проведения ГИА в ППЭ </a:t>
            </a: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есёт ответственность за: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21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Целостность, полноту и сохранность сейф-пакетов с ЭМ, ВДП и пакета руководителя ППЭ при передаче их в 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 , из ППЭ в РЦОИ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Качество сканирования ЭМ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Своевременность проведения проверки фактов о нарушении Порядка в ППЭ, в случае подачи участником  </a:t>
            </a:r>
          </a:p>
          <a:p>
            <a:pPr marL="0" indent="0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апелляции (форма 2-ППЭ)  </a:t>
            </a:r>
          </a:p>
          <a:p>
            <a:pPr marL="0" indent="0" algn="ctr"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меет право: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215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Удалить с экзамена лиц, нарушающих Порядок проведения ГИА</a:t>
            </a:r>
          </a:p>
          <a:p>
            <a:pPr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♦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Принять решение об остановке экзамена в ППЭ или отдельно взятой аудитории  (отсутствие средств       </a:t>
            </a:r>
          </a:p>
          <a:p>
            <a:pPr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видеонаблюдения,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неисправного состояния или отключения указанных средств во время проведения экзамена,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>
              <a:spcBef>
                <a:spcPts val="0"/>
              </a:spcBef>
              <a:buNone/>
              <a:tabLst>
                <a:tab pos="1527175" algn="l"/>
              </a:tabLst>
            </a:pP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которое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приравнивается к отсутствию видеозаписи экзамена</a:t>
            </a:r>
            <a:r>
              <a:rPr lang="ru-RU" sz="1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>
              <a:buNone/>
              <a:tabLst>
                <a:tab pos="1527175" algn="l"/>
              </a:tabLst>
            </a:pPr>
            <a:endParaRPr lang="ru-RU" sz="18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335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872" y="71438"/>
            <a:ext cx="11001452" cy="867550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экзамена:</a:t>
            </a: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помещений и техническое оснащение ППЭ </a:t>
            </a:r>
          </a:p>
        </p:txBody>
      </p:sp>
      <p:grpSp>
        <p:nvGrpSpPr>
          <p:cNvPr id="3" name="Группа 26"/>
          <p:cNvGrpSpPr/>
          <p:nvPr/>
        </p:nvGrpSpPr>
        <p:grpSpPr>
          <a:xfrm>
            <a:off x="172996" y="938988"/>
            <a:ext cx="11309237" cy="6082525"/>
            <a:chOff x="-1254584" y="1076606"/>
            <a:chExt cx="11297469" cy="5519683"/>
          </a:xfrm>
        </p:grpSpPr>
        <p:sp>
          <p:nvSpPr>
            <p:cNvPr id="28" name="Прямоугольник 27"/>
            <p:cNvSpPr/>
            <p:nvPr/>
          </p:nvSpPr>
          <p:spPr>
            <a:xfrm>
              <a:off x="-185555" y="1530399"/>
              <a:ext cx="1926819" cy="123172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</p:txBody>
        </p:sp>
        <p:pic>
          <p:nvPicPr>
            <p:cNvPr id="29" name="Рисунок 28"/>
            <p:cNvPicPr>
              <a:picLocks noChangeAspect="1"/>
            </p:cNvPicPr>
            <p:nvPr/>
          </p:nvPicPr>
          <p:blipFill rotWithShape="1">
            <a:blip r:embed="rId2" cstate="print"/>
            <a:srcRect b="33117"/>
            <a:stretch/>
          </p:blipFill>
          <p:spPr>
            <a:xfrm>
              <a:off x="-42827" y="1595226"/>
              <a:ext cx="1678153" cy="1402465"/>
            </a:xfrm>
            <a:prstGeom prst="rect">
              <a:avLst/>
            </a:prstGeom>
          </p:spPr>
        </p:pic>
        <p:sp>
          <p:nvSpPr>
            <p:cNvPr id="30" name="Прямоугольник 29"/>
            <p:cNvSpPr/>
            <p:nvPr/>
          </p:nvSpPr>
          <p:spPr>
            <a:xfrm>
              <a:off x="-1183220" y="1076606"/>
              <a:ext cx="3639547" cy="438692"/>
            </a:xfrm>
            <a:prstGeom prst="rect">
              <a:avLst/>
            </a:prstGeom>
          </p:spPr>
          <p:txBody>
            <a:bodyPr wrap="square" lIns="52029" tIns="26015" rIns="52029" bIns="26015">
              <a:spAutoFit/>
            </a:bodyPr>
            <a:lstStyle/>
            <a:p>
              <a:pPr algn="ctr"/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Помещение для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представителей ОО, сопровождающих 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участников ГИА</a:t>
              </a:r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-685101" y="4382811"/>
              <a:ext cx="3070064" cy="2213478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</p:txBody>
        </p:sp>
        <p:pic>
          <p:nvPicPr>
            <p:cNvPr id="32" name="Рисунок 31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612311" y="4447638"/>
              <a:ext cx="759982" cy="1322704"/>
            </a:xfrm>
            <a:prstGeom prst="rect">
              <a:avLst/>
            </a:prstGeom>
          </p:spPr>
        </p:pic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70809" y="4447638"/>
              <a:ext cx="1446563" cy="1063375"/>
            </a:xfrm>
            <a:prstGeom prst="rect">
              <a:avLst/>
            </a:prstGeom>
          </p:spPr>
        </p:pic>
        <p:sp>
          <p:nvSpPr>
            <p:cNvPr id="34" name="Прямоугольник 33"/>
            <p:cNvSpPr/>
            <p:nvPr/>
          </p:nvSpPr>
          <p:spPr>
            <a:xfrm>
              <a:off x="-614569" y="5896382"/>
              <a:ext cx="4640896" cy="6342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52029" tIns="26015" rIns="52029" bIns="26015">
              <a:spAutoFit/>
            </a:bodyPr>
            <a:lstStyle/>
            <a:p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  Специально 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выделенное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место </a:t>
              </a:r>
              <a:r>
                <a:rPr lang="ru-RU" sz="1400" b="1" dirty="0">
                  <a:latin typeface="Times New Roman" pitchFamily="18" charset="0"/>
                  <a:cs typeface="Times New Roman" pitchFamily="18" charset="0"/>
                </a:rPr>
                <a:t>для личных вещей </a:t>
              </a:r>
              <a:r>
                <a:rPr lang="ru-RU" sz="1400" b="1" dirty="0" smtClean="0">
                  <a:latin typeface="Times New Roman" pitchFamily="18" charset="0"/>
                  <a:cs typeface="Times New Roman" pitchFamily="18" charset="0"/>
                </a:rPr>
                <a:t>участников,  организаторов, медицинских работников, технических специалистов, ассистентов</a:t>
              </a:r>
              <a:endParaRPr lang="ru-RU" sz="14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-1254584" y="2500990"/>
              <a:ext cx="535652" cy="2552638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</a:t>
              </a:r>
            </a:p>
            <a:p>
              <a:pPr algn="ctr"/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Х</a:t>
              </a:r>
            </a:p>
            <a:p>
              <a:pPr algn="ctr"/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</a:t>
              </a:r>
            </a:p>
            <a:p>
              <a:pPr algn="ctr"/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</a:t>
              </a:r>
            </a:p>
            <a:p>
              <a:pPr algn="ctr"/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</a:t>
              </a:r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400" b="1" dirty="0" err="1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Ш</a:t>
              </a:r>
              <a:endPara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К</a:t>
              </a:r>
            </a:p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</a:t>
              </a:r>
            </a:p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Л</a:t>
              </a:r>
            </a:p>
            <a:p>
              <a:pPr algn="ctr"/>
              <a:r>
                <a:rPr lang="ru-RU" sz="14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У</a:t>
              </a:r>
              <a:endPara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3954963" y="2697294"/>
              <a:ext cx="536706" cy="2526258"/>
            </a:xfrm>
            <a:prstGeom prst="rect">
              <a:avLst/>
            </a:prstGeom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</a:t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Х</a:t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</a:t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</a:t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</a:t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</a:t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</a:t>
              </a: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Э</a:t>
              </a:r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2527690" y="1465571"/>
              <a:ext cx="1355910" cy="3946439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r>
                <a:rPr lang="ru-RU" sz="14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Пункт охраны правопорядка</a:t>
              </a:r>
            </a:p>
          </p:txBody>
        </p:sp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92647" y="2079984"/>
              <a:ext cx="867196" cy="1161672"/>
            </a:xfrm>
            <a:prstGeom prst="rect">
              <a:avLst/>
            </a:prstGeom>
          </p:spPr>
        </p:pic>
        <p:pic>
          <p:nvPicPr>
            <p:cNvPr id="39" name="Рисунок 38"/>
            <p:cNvPicPr>
              <a:picLocks noChangeAspect="1"/>
            </p:cNvPicPr>
            <p:nvPr/>
          </p:nvPicPr>
          <p:blipFill rotWithShape="1">
            <a:blip r:embed="rId6" cstate="print"/>
            <a:srcRect t="-1" b="45438"/>
            <a:stretch/>
          </p:blipFill>
          <p:spPr>
            <a:xfrm>
              <a:off x="2741781" y="4253155"/>
              <a:ext cx="867196" cy="1075881"/>
            </a:xfrm>
            <a:prstGeom prst="rect">
              <a:avLst/>
            </a:prstGeom>
          </p:spPr>
        </p:pic>
        <p:sp>
          <p:nvSpPr>
            <p:cNvPr id="40" name="Прямоугольник 39"/>
            <p:cNvSpPr/>
            <p:nvPr/>
          </p:nvSpPr>
          <p:spPr>
            <a:xfrm>
              <a:off x="8481147" y="4249768"/>
              <a:ext cx="1561738" cy="202262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r>
                <a:rPr lang="ru-RU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ШТАБ ППЭ </a:t>
              </a:r>
            </a:p>
          </p:txBody>
        </p:sp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681499" y="4392647"/>
              <a:ext cx="1150364" cy="1042958"/>
            </a:xfrm>
            <a:prstGeom prst="rect">
              <a:avLst/>
            </a:prstGeom>
          </p:spPr>
        </p:pic>
        <p:sp>
          <p:nvSpPr>
            <p:cNvPr id="42" name="Прямоугольник 41"/>
            <p:cNvSpPr/>
            <p:nvPr/>
          </p:nvSpPr>
          <p:spPr>
            <a:xfrm>
              <a:off x="6594050" y="1153042"/>
              <a:ext cx="1581607" cy="235652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1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 algn="ctr"/>
              <a:endPara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r>
                <a:rPr lang="ru-RU" sz="12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Помещение </a:t>
              </a:r>
              <a:r>
                <a:rPr lang="ru-RU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для медицинских </a:t>
              </a:r>
            </a:p>
            <a:p>
              <a:pPr algn="ctr"/>
              <a:r>
                <a:rPr lang="ru-RU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работников </a:t>
              </a:r>
              <a:endParaRPr lang="ru-RU" sz="1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/>
              <a:endPara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974423" y="1272730"/>
              <a:ext cx="820859" cy="905945"/>
            </a:xfrm>
            <a:prstGeom prst="rect">
              <a:avLst/>
            </a:prstGeom>
          </p:spPr>
        </p:pic>
        <p:sp>
          <p:nvSpPr>
            <p:cNvPr id="44" name="Прямоугольник 43"/>
            <p:cNvSpPr/>
            <p:nvPr/>
          </p:nvSpPr>
          <p:spPr>
            <a:xfrm>
              <a:off x="8434382" y="1141434"/>
              <a:ext cx="1572408" cy="302197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r>
                <a:rPr lang="ru-RU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Аудитории для участников ГИА, в том числе для участников </a:t>
              </a:r>
              <a:br>
                <a:rPr lang="ru-RU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 ОВЗ (на 1 этаже)</a:t>
              </a:r>
            </a:p>
          </p:txBody>
        </p:sp>
        <p:pic>
          <p:nvPicPr>
            <p:cNvPr id="45" name="Рисунок 44"/>
            <p:cNvPicPr>
              <a:picLocks noChangeAspect="1"/>
            </p:cNvPicPr>
            <p:nvPr/>
          </p:nvPicPr>
          <p:blipFill rotWithShape="1">
            <a:blip r:embed="rId9" cstate="print"/>
            <a:srcRect b="35576"/>
            <a:stretch/>
          </p:blipFill>
          <p:spPr>
            <a:xfrm>
              <a:off x="8481147" y="1353163"/>
              <a:ext cx="1256248" cy="886461"/>
            </a:xfrm>
            <a:prstGeom prst="rect">
              <a:avLst/>
            </a:prstGeom>
          </p:spPr>
        </p:pic>
        <p:pic>
          <p:nvPicPr>
            <p:cNvPr id="46" name="Рисунок 45"/>
            <p:cNvPicPr>
              <a:picLocks noChangeAspect="1"/>
            </p:cNvPicPr>
            <p:nvPr/>
          </p:nvPicPr>
          <p:blipFill rotWithShape="1">
            <a:blip r:embed="rId10" cstate="print"/>
            <a:srcRect b="30319"/>
            <a:stretch/>
          </p:blipFill>
          <p:spPr>
            <a:xfrm>
              <a:off x="8565368" y="3206832"/>
              <a:ext cx="1283589" cy="906381"/>
            </a:xfrm>
            <a:prstGeom prst="rect">
              <a:avLst/>
            </a:prstGeom>
          </p:spPr>
        </p:pic>
        <p:sp>
          <p:nvSpPr>
            <p:cNvPr id="47" name="Прямоугольник 46"/>
            <p:cNvSpPr/>
            <p:nvPr/>
          </p:nvSpPr>
          <p:spPr>
            <a:xfrm>
              <a:off x="4555249" y="1141434"/>
              <a:ext cx="1829563" cy="226896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lIns="52029" tIns="26015" rIns="52029" bIns="26015" rtlCol="0" anchor="ctr"/>
            <a:lstStyle/>
            <a:p>
              <a:pPr algn="ctr"/>
              <a:r>
                <a:rPr lang="ru-RU" sz="12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Помещение </a:t>
              </a:r>
              <a:r>
                <a:rPr lang="ru-RU" sz="12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для общественных </a:t>
              </a:r>
              <a:r>
                <a:rPr lang="ru-RU" sz="1200" b="1" dirty="0" smtClean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наблюдателей.</a:t>
              </a:r>
            </a:p>
          </p:txBody>
        </p:sp>
        <p:sp>
          <p:nvSpPr>
            <p:cNvPr id="49" name="Прямоугольник 48"/>
            <p:cNvSpPr/>
            <p:nvPr/>
          </p:nvSpPr>
          <p:spPr>
            <a:xfrm>
              <a:off x="4542060" y="3834606"/>
              <a:ext cx="3640673" cy="114924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Рабочие места 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для организаторов вне аудитории</a:t>
              </a:r>
            </a:p>
          </p:txBody>
        </p:sp>
        <p:pic>
          <p:nvPicPr>
            <p:cNvPr id="72" name="Рисунок 7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670418" y="2049019"/>
              <a:ext cx="867196" cy="1161672"/>
            </a:xfrm>
            <a:prstGeom prst="rect">
              <a:avLst/>
            </a:prstGeom>
          </p:spPr>
        </p:pic>
      </p:grp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9E279315-63BD-4F67-A1E6-5C5AF04D3B3E}"/>
              </a:ext>
            </a:extLst>
          </p:cNvPr>
          <p:cNvSpPr/>
          <p:nvPr/>
        </p:nvSpPr>
        <p:spPr>
          <a:xfrm>
            <a:off x="6036499" y="5444752"/>
            <a:ext cx="3644465" cy="11332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92281" tIns="46141" rIns="92281" bIns="46141" rtlCol="0" anchor="ctr"/>
          <a:lstStyle/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Кабинет директора </a:t>
            </a:r>
          </a:p>
          <a:p>
            <a:pPr algn="ctr"/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закрыт на ключ и опечатан!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244566" y="3010690"/>
            <a:ext cx="2000264" cy="15001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52029" tIns="26015" rIns="52029" bIns="26015" rtlCol="0" anchor="ctr"/>
          <a:lstStyle/>
          <a:p>
            <a:pPr algn="ctr"/>
            <a:endParaRPr lang="ru-RU" sz="1100" b="1" dirty="0">
              <a:solidFill>
                <a:schemeClr val="accent5">
                  <a:lumMod val="75000"/>
                </a:schemeClr>
              </a:solidFill>
              <a:latin typeface="Century Gothic" pitchFamily="34" charset="0"/>
            </a:endParaRPr>
          </a:p>
          <a:p>
            <a:pPr algn="ctr"/>
            <a:endParaRPr lang="ru-RU" sz="1100" b="1" dirty="0">
              <a:solidFill>
                <a:schemeClr val="accent5">
                  <a:lumMod val="75000"/>
                </a:schemeClr>
              </a:solidFill>
              <a:latin typeface="Century Gothic" pitchFamily="34" charset="0"/>
            </a:endParaRPr>
          </a:p>
          <a:p>
            <a:pPr algn="ctr"/>
            <a:endParaRPr lang="ru-RU" sz="1100" b="1" dirty="0">
              <a:solidFill>
                <a:schemeClr val="accent5">
                  <a:lumMod val="75000"/>
                </a:schemeClr>
              </a:solidFill>
              <a:latin typeface="Century Gothic" pitchFamily="34" charset="0"/>
            </a:endParaRPr>
          </a:p>
          <a:p>
            <a:pPr algn="ctr"/>
            <a:endParaRPr lang="ru-RU" sz="1100" b="1" dirty="0">
              <a:solidFill>
                <a:schemeClr val="accent5">
                  <a:lumMod val="75000"/>
                </a:schemeClr>
              </a:solidFill>
              <a:latin typeface="Century Gothic" pitchFamily="34" charset="0"/>
            </a:endParaRPr>
          </a:p>
          <a:p>
            <a:pPr algn="ctr"/>
            <a:endParaRPr 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Помещение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представителей 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СМИ </a:t>
            </a:r>
            <a: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1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 rotWithShape="1">
          <a:blip r:embed="rId11" cstate="print"/>
          <a:srcRect b="4635"/>
          <a:stretch/>
        </p:blipFill>
        <p:spPr>
          <a:xfrm>
            <a:off x="1673194" y="3010690"/>
            <a:ext cx="1128823" cy="8314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212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186" y="0"/>
            <a:ext cx="11144328" cy="867550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экзамена:</a:t>
            </a:r>
            <a:b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помещений и техническое оснащение ППЭ </a:t>
            </a:r>
          </a:p>
        </p:txBody>
      </p:sp>
      <p:grpSp>
        <p:nvGrpSpPr>
          <p:cNvPr id="3" name="Группа 3"/>
          <p:cNvGrpSpPr/>
          <p:nvPr/>
        </p:nvGrpSpPr>
        <p:grpSpPr>
          <a:xfrm>
            <a:off x="172996" y="1153302"/>
            <a:ext cx="11572956" cy="5620731"/>
            <a:chOff x="122238" y="1450975"/>
            <a:chExt cx="9121152" cy="5255859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5" name="Прямоугольник 4"/>
            <p:cNvSpPr/>
            <p:nvPr/>
          </p:nvSpPr>
          <p:spPr>
            <a:xfrm>
              <a:off x="682625" y="1450975"/>
              <a:ext cx="3090863" cy="1592263"/>
            </a:xfrm>
            <a:prstGeom prst="rect">
              <a:avLst/>
            </a:prstGeom>
            <a:grpFill/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400" b="1" dirty="0">
                <a:solidFill>
                  <a:schemeClr val="bg1"/>
                </a:solidFill>
                <a:latin typeface="Century Gothic" pitchFamily="34" charset="0"/>
              </a:endParaRPr>
            </a:p>
          </p:txBody>
        </p:sp>
        <p:pic>
          <p:nvPicPr>
            <p:cNvPr id="6" name="Рисунок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13038" y="1743075"/>
              <a:ext cx="944562" cy="21336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Прямоугольник 6"/>
            <p:cNvSpPr/>
            <p:nvPr/>
          </p:nvSpPr>
          <p:spPr>
            <a:xfrm>
              <a:off x="815975" y="1941513"/>
              <a:ext cx="1897063" cy="777052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Стационарные и (или) переносные металлоискатели</a:t>
              </a: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684213" y="3060700"/>
              <a:ext cx="3090862" cy="982663"/>
            </a:xfrm>
            <a:prstGeom prst="rect">
              <a:avLst/>
            </a:prstGeom>
            <a:grpFill/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4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</p:txBody>
        </p:sp>
        <p:pic>
          <p:nvPicPr>
            <p:cNvPr id="9" name="Рисунок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27325" y="3317875"/>
              <a:ext cx="1001713" cy="11557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Прямоугольник 9"/>
            <p:cNvSpPr/>
            <p:nvPr/>
          </p:nvSpPr>
          <p:spPr>
            <a:xfrm>
              <a:off x="766763" y="3175000"/>
              <a:ext cx="1946275" cy="546814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Средства видеонаблюдения </a:t>
              </a: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82625" y="5054600"/>
              <a:ext cx="3090863" cy="1590675"/>
            </a:xfrm>
            <a:prstGeom prst="rect">
              <a:avLst/>
            </a:prstGeom>
            <a:grpFill/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4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815975" y="5378450"/>
              <a:ext cx="2120900" cy="777052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Объявления, </a:t>
              </a:r>
            </a:p>
            <a:p>
              <a:pPr algn="ctr">
                <a:defRPr/>
              </a:pPr>
              <a:r>
                <a:rPr lang="ru-RU" sz="1600" b="1" dirty="0">
                  <a:latin typeface="Times New Roman" pitchFamily="18" charset="0"/>
                  <a:cs typeface="Times New Roman" pitchFamily="18" charset="0"/>
                </a:rPr>
                <a:t>оповещающие о ведении видеонаблюдения</a:t>
              </a: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122238" y="3217863"/>
              <a:ext cx="511175" cy="1592262"/>
            </a:xfrm>
            <a:prstGeom prst="rect">
              <a:avLst/>
            </a:prstGeom>
            <a:grpFill/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В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Х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</a:t>
              </a: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4057415" y="1463006"/>
              <a:ext cx="468313" cy="159226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Ш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Б</a:t>
              </a: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4063477" y="3855796"/>
              <a:ext cx="468313" cy="28510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А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У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Д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Т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О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Р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 err="1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И</a:t>
              </a:r>
              <a:endPara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4713868" y="1499101"/>
              <a:ext cx="4529522" cy="1675899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anchor="ctr"/>
            <a:lstStyle/>
            <a:p>
              <a:pPr>
                <a:defRPr/>
              </a:pPr>
              <a:endParaRPr lang="ru-RU" sz="14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>
                <a:defRPr/>
              </a:pPr>
              <a:endParaRPr lang="ru-RU" sz="14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>
                <a:defRPr/>
              </a:pPr>
              <a:endParaRPr lang="ru-RU" sz="14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  <a:p>
              <a:pPr>
                <a:defRPr/>
              </a:pPr>
              <a:endParaRPr lang="ru-RU" sz="14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</p:txBody>
        </p:sp>
        <p:pic>
          <p:nvPicPr>
            <p:cNvPr id="17" name="Рисунок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4250" y="1682750"/>
              <a:ext cx="936625" cy="5651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Рисунок 1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96336" y="1533525"/>
              <a:ext cx="836464" cy="74334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9" name="Рисунок 1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3433" y="1985380"/>
              <a:ext cx="812800" cy="92406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Рисунок 20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99150" y="1533525"/>
              <a:ext cx="674688" cy="9505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Прямоугольник 20"/>
            <p:cNvSpPr/>
            <p:nvPr/>
          </p:nvSpPr>
          <p:spPr>
            <a:xfrm>
              <a:off x="4851724" y="3788995"/>
              <a:ext cx="4166452" cy="286872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1400" b="1" dirty="0">
                <a:solidFill>
                  <a:schemeClr val="accent5">
                    <a:lumMod val="75000"/>
                  </a:schemeClr>
                </a:solidFill>
                <a:latin typeface="Century Gothic" pitchFamily="34" charset="0"/>
              </a:endParaRPr>
            </a:p>
          </p:txBody>
        </p:sp>
        <p:pic>
          <p:nvPicPr>
            <p:cNvPr id="22" name="Рисунок 2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4288" y="4724203"/>
              <a:ext cx="1457325" cy="18319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Рисунок 2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938" y="3788995"/>
              <a:ext cx="1033463" cy="6254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" name="Рисунок 25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9972" y="5392209"/>
              <a:ext cx="1624013" cy="12210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Рисунок 2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97130" y="3855796"/>
              <a:ext cx="889102" cy="144946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" name="Прямоугольник 25"/>
            <p:cNvSpPr/>
            <p:nvPr/>
          </p:nvSpPr>
          <p:spPr>
            <a:xfrm>
              <a:off x="682625" y="4073525"/>
              <a:ext cx="3090863" cy="982663"/>
            </a:xfrm>
            <a:prstGeom prst="rect">
              <a:avLst/>
            </a:prstGeom>
            <a:grpFill/>
            <a:ln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Системы подавления сигналов подвижной связи </a:t>
              </a:r>
              <a:b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(по решению ГЭК)</a:t>
              </a:r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5020634" y="4590602"/>
              <a:ext cx="1296144" cy="720080"/>
            </a:xfrm>
            <a:prstGeom prst="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1600" b="1" dirty="0">
                  <a:solidFill>
                    <a:schemeClr val="tx1"/>
                  </a:solidFill>
                  <a:latin typeface="Times New Roman" pitchFamily="18" charset="0"/>
                  <a:cs typeface="Times New Roman" pitchFamily="18" charset="0"/>
                </a:rPr>
                <a:t>Станция печати</a:t>
              </a:r>
            </a:p>
          </p:txBody>
        </p:sp>
      </p:grpSp>
      <p:pic>
        <p:nvPicPr>
          <p:cNvPr id="28" name="Picture 8" descr="MCj02909400000[1]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0134" y="1367616"/>
            <a:ext cx="785818" cy="1357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0" descr="C:\Users\Дженет\Desktop\0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316664" y="2081996"/>
            <a:ext cx="1270011" cy="792708"/>
          </a:xfrm>
          <a:prstGeom prst="rect">
            <a:avLst/>
          </a:prstGeom>
          <a:noFill/>
        </p:spPr>
      </p:pic>
      <p:pic>
        <p:nvPicPr>
          <p:cNvPr id="30" name="Picture 24" descr="MCj03970840000[1]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7324" y="2010558"/>
            <a:ext cx="285752" cy="428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5688" y="2153434"/>
            <a:ext cx="964653" cy="80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310" y="0"/>
            <a:ext cx="11287204" cy="857256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собенности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организации ППЭ и аудиторий  </a:t>
            </a:r>
            <a:b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участников ЕГЭ с ОВЗ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4118" y="5639193"/>
            <a:ext cx="1470302" cy="26013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90382" y="5628311"/>
            <a:ext cx="1708564" cy="2576249"/>
          </a:xfrm>
          <a:prstGeom prst="rect">
            <a:avLst/>
          </a:prstGeom>
        </p:spPr>
      </p:pic>
      <p:sp>
        <p:nvSpPr>
          <p:cNvPr id="9" name="Скругленный прямоугольник 8"/>
          <p:cNvSpPr/>
          <p:nvPr/>
        </p:nvSpPr>
        <p:spPr>
          <a:xfrm>
            <a:off x="412827" y="1278508"/>
            <a:ext cx="11374582" cy="975296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случае распределения в ППЭ участников ЕГЭ с ОВЗ, детей-инвалидов и инвалидов готовятся аудитории, учитывающие состояние их здоровья, особенности психофизического развития и индивидуальных возможностей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29492" y="2546453"/>
            <a:ext cx="11402291" cy="690447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Беспрепятственный доступ в ППЭ (наличие пандусов, поручней, расширенных дверей и других приспособлений)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53637" y="3576699"/>
            <a:ext cx="11360762" cy="690447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Присутствие ассистентов, оказывающих необходимую техническую помощь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29492" y="4606945"/>
            <a:ext cx="11370950" cy="690447"/>
          </a:xfrm>
          <a:prstGeom prst="round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 defTabSz="1098394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 defTabSz="1098394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Продолжительность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для участника с ОВЗ, инвалидов и детей-инвалидов  увеличивается на 1,5 часа </a:t>
            </a:r>
          </a:p>
          <a:p>
            <a:pPr algn="just" defTabSz="1098394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39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572956" cy="527290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экзамена: аудитории ППЭ</a:t>
            </a:r>
            <a:b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69472" y="3390551"/>
            <a:ext cx="1761897" cy="20911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164305" y="3272789"/>
            <a:ext cx="1583845" cy="248214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359627" y="3439478"/>
            <a:ext cx="1236349" cy="972409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505339" y="3406767"/>
            <a:ext cx="1232876" cy="96546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274862" y="3390551"/>
            <a:ext cx="1975567" cy="1181401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851267" y="4233404"/>
            <a:ext cx="2801831" cy="2064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2" dirty="0">
                <a:latin typeface="Times New Roman" pitchFamily="18" charset="0"/>
                <a:cs typeface="Times New Roman" pitchFamily="18" charset="0"/>
              </a:rPr>
              <a:t>Участники: отдельное  рабочее место с номером, черновики со штампом ОО из расчета по 2 листа на каждого участника ЕГЭ (за исключением ЕГЭ по иностранным языкам – раздел «Говорение»)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01730" y="5420933"/>
            <a:ext cx="1352714" cy="135271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21" name="Прямоугольник 20"/>
          <p:cNvSpPr/>
          <p:nvPr/>
        </p:nvSpPr>
        <p:spPr>
          <a:xfrm>
            <a:off x="368353" y="5673603"/>
            <a:ext cx="2805662" cy="831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2" dirty="0">
                <a:latin typeface="Times New Roman" pitchFamily="18" charset="0"/>
                <a:cs typeface="Times New Roman" pitchFamily="18" charset="0"/>
              </a:rPr>
              <a:t>Функционирующие часы, находящиеся в поле зрения участников </a:t>
            </a:r>
            <a:r>
              <a:rPr lang="ru-RU" sz="1602" dirty="0" smtClean="0">
                <a:latin typeface="Times New Roman" pitchFamily="18" charset="0"/>
                <a:cs typeface="Times New Roman" pitchFamily="18" charset="0"/>
              </a:rPr>
              <a:t>ГИА</a:t>
            </a:r>
            <a:endParaRPr lang="ru-RU" sz="1602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9635290" y="5472969"/>
            <a:ext cx="2288068" cy="1324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2" dirty="0">
                <a:latin typeface="Times New Roman" pitchFamily="18" charset="0"/>
                <a:cs typeface="Times New Roman" pitchFamily="18" charset="0"/>
              </a:rPr>
              <a:t>Аудитории, </a:t>
            </a:r>
            <a:r>
              <a:rPr lang="ru-RU" sz="1602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 задействованные</a:t>
            </a:r>
            <a:r>
              <a:rPr lang="ru-RU" sz="1602" dirty="0">
                <a:latin typeface="Times New Roman" pitchFamily="18" charset="0"/>
                <a:cs typeface="Times New Roman" pitchFamily="18" charset="0"/>
              </a:rPr>
              <a:t> для проведения ГИА, необходимо </a:t>
            </a:r>
            <a:r>
              <a:rPr lang="ru-RU" sz="1602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закрыть, опечатать</a:t>
            </a:r>
          </a:p>
        </p:txBody>
      </p:sp>
      <p:pic>
        <p:nvPicPr>
          <p:cNvPr id="25" name="Рисунок 24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212894" y="3359838"/>
            <a:ext cx="1985176" cy="122164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9" cstate="print"/>
          <a:srcRect b="49966"/>
          <a:stretch>
            <a:fillRect/>
          </a:stretch>
        </p:blipFill>
        <p:spPr>
          <a:xfrm>
            <a:off x="315872" y="3510756"/>
            <a:ext cx="1599261" cy="129874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10" cstate="print"/>
          <a:srcRect b="49954"/>
          <a:stretch>
            <a:fillRect/>
          </a:stretch>
        </p:blipFill>
        <p:spPr>
          <a:xfrm>
            <a:off x="3244830" y="3510756"/>
            <a:ext cx="1425431" cy="132824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31" name="Рисунок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6929" y="3470227"/>
            <a:ext cx="1034540" cy="626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/>
          <a:srcRect b="49379"/>
          <a:stretch>
            <a:fillRect/>
          </a:stretch>
        </p:blipFill>
        <p:spPr>
          <a:xfrm>
            <a:off x="7794541" y="4854796"/>
            <a:ext cx="1549431" cy="113227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2" name="Прямоугольник 31"/>
          <p:cNvSpPr/>
          <p:nvPr/>
        </p:nvSpPr>
        <p:spPr>
          <a:xfrm>
            <a:off x="244434" y="796112"/>
            <a:ext cx="11672256" cy="2308324"/>
          </a:xfrm>
          <a:prstGeom prst="rect">
            <a:avLst/>
          </a:prstGeom>
          <a:ln w="76200" cmpd="tri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86036" indent="-286036" algn="just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Разместить предупреждения о ведении видеонаблюдения и запрете использования средств связи.</a:t>
            </a:r>
          </a:p>
          <a:p>
            <a:pPr marL="286036" indent="-286036" algn="just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Подготовить рабочие места для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участников,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организаторов и общественных наблюдателей.</a:t>
            </a:r>
          </a:p>
          <a:p>
            <a:pPr marL="286036" indent="-286036" algn="just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Подготовить стол, находящийся в зоне видимости камер видеонаблюдения, для оформления соответствующих форм ППЭ, осуществления раскладки ЭМ в процессе их печати в начале экзамена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 последующей упаковки  ЭМ, собранных организаторами  у участников ЕГЭ после экзамена.</a:t>
            </a:r>
          </a:p>
          <a:p>
            <a:pPr marL="286036" indent="-286036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Подготовить специальное место для размещения аппаратно-программного комплекса для печати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ЭМ, расположенного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зоне видимости камер видеонаблюдения</a:t>
            </a:r>
          </a:p>
          <a:p>
            <a:pPr marL="286036" indent="-286036" algn="just">
              <a:buFont typeface="Arial" pitchFamily="34" charset="0"/>
              <a:buChar char="•"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Убрать (закрыть) стенды, плакаты по соответствующим учебным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предметам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095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172996" y="414412"/>
            <a:ext cx="11858708" cy="6453930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этапе проведения технический специалист должен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 включить режим видеозаписи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Штабе ППЭ не позднее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07.30, но 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момента 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получения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руководителем ППЭ ЭМ от члена ГЭК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-  включить режим видеозаписи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аудиториях проведения экзаменов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позднее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8.00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местном времени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не менее  чем за час до экзамена запустить станции печати ЭМ во всех аудиториях, включить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подключённые к станциям принтеры, проверить печать на выбранный принтер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менее  чем за час до экзамена запустить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станцию авторизации в штабе ППЭ и проверить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доступ к специализированному федеральному порталу</a:t>
            </a:r>
            <a:endParaRPr lang="ru-RU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Руководитель 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ППЭ </a:t>
            </a:r>
            <a:endParaRPr lang="ru-RU" sz="2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Не 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позднее чем за 1 календарный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день совместно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руководителем ОО должен заполнить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форму ППЭ-01 «Акт готовности ППЭ» 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день экзамена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явиться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ППЭ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позднее 07.30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получить от члена ГЭК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</a:t>
            </a:r>
            <a:endParaRPr lang="ru-RU" sz="2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проверить целостность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комплектность упаковки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ЭМ в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соответствии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формой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ППЭ-14-03 </a:t>
            </a:r>
            <a:r>
              <a:rPr lang="ru-RU" sz="2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«Опись доставочного сейф-пакета»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заполнить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 </a:t>
            </a:r>
            <a:r>
              <a:rPr lang="ru-RU" sz="2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ППЭ-14-01 «Акт приёмки-передачи экзаменационных материалов в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ППЭ</a:t>
            </a:r>
            <a:r>
              <a:rPr lang="ru-RU" sz="2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получении ЭМ от члена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ГЭК</a:t>
            </a:r>
            <a:endParaRPr lang="ru-RU" sz="2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разместить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сейфе, расположенном в Штабе ППЭ, в зоне видимости камер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видеонаблюдения </a:t>
            </a:r>
            <a:r>
              <a:rPr lang="ru-RU" sz="2200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сейф-пакеты с дисками с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ЭМ, ВДП, сейф-пакеты, пакет </a:t>
            </a:r>
            <a:r>
              <a:rPr lang="ru-RU" sz="2200" b="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рук.ППЭ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0000"/>
              </a:lnSpc>
            </a:pPr>
            <a:endParaRPr lang="ru-RU" sz="22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172996" y="1"/>
            <a:ext cx="11787269" cy="41441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09814" tIns="54908" rIns="109814" bIns="54908" anchor="ctr"/>
          <a:lstStyle/>
          <a:p>
            <a:pPr algn="ctr"/>
            <a:endParaRPr lang="ru-RU" sz="2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ЕГЭ в ППЭ</a:t>
            </a:r>
            <a:endParaRPr lang="ru-RU" sz="2500" b="1" spc="60" dirty="0">
              <a:ln w="11430"/>
              <a:gradFill>
                <a:gsLst>
                  <a:gs pos="25000">
                    <a:srgbClr val="AC66BB">
                      <a:satMod val="155000"/>
                    </a:srgbClr>
                  </a:gs>
                  <a:gs pos="100000">
                    <a:srgbClr val="AC66B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None/>
            </a:pPr>
            <a:endParaRPr lang="ru-RU" sz="25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61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748" y="0"/>
            <a:ext cx="11117757" cy="576063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день проведения ЕГЭ</a:t>
            </a:r>
            <a:endParaRPr lang="ru-RU" sz="25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708" y="724674"/>
            <a:ext cx="11530298" cy="6098450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dirty="0"/>
              <a:t> </a:t>
            </a:r>
            <a:r>
              <a:rPr lang="ru-RU" sz="2200" dirty="0" smtClean="0"/>
              <a:t>   </a:t>
            </a:r>
            <a:r>
              <a:rPr lang="ru-RU" sz="2200" b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 ППЭ не позднее  07.50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числа организаторов вне аудитории должен назначить     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ответственного для регистрации лиц, привлекаемых к проведению ЕГЭ в соответствии с 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формой  ППЭ-07 «Список работников ППЭ и общественных наблюдателей»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endParaRPr lang="ru-RU" sz="2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Организаторы  должны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явиться в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ППЭ в 08.00 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1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позднее 08.00 на входе в ППЭ  организатор  вне аудитории должен </a:t>
            </a:r>
            <a:r>
              <a:rPr lang="ru-RU" sz="21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- проверить наличие документов и соответствие их  личности </a:t>
            </a:r>
            <a:endParaRPr lang="ru-RU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155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- проверить наличие указанных лиц в списке работников 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ППЭ</a:t>
            </a:r>
          </a:p>
          <a:p>
            <a:pPr marL="131550" indent="0" algn="just">
              <a:lnSpc>
                <a:spcPct val="110000"/>
              </a:lnSpc>
              <a:spcBef>
                <a:spcPts val="0"/>
              </a:spcBef>
              <a:buNone/>
            </a:pPr>
            <a:endParaRPr lang="ru-RU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случае неявки </a:t>
            </a:r>
            <a:r>
              <a:rPr lang="ru-RU" sz="21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работников руководитель ППЭ производит </a:t>
            </a:r>
            <a:r>
              <a:rPr lang="ru-RU" sz="21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замену по </a:t>
            </a:r>
            <a:r>
              <a:rPr lang="ru-RU" sz="21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форме-19-ППЭ «Контроль 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изменения </a:t>
            </a:r>
            <a:r>
              <a:rPr lang="ru-RU" sz="21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состава работников в день экзамена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</a:pPr>
            <a:endParaRPr lang="ru-RU" sz="20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До начала </a:t>
            </a: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организатор вне аудитории должен  </a:t>
            </a:r>
            <a:endParaRPr lang="ru-RU" sz="2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- Сообщать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участникам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номера аудиторий и 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сопровождать их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 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аудиторий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этапе проведения ЕГЭ 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Передать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полученную от организатора в аудитории информацию о завершении печати ЭМ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руководителю ППЭ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- 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Следить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соблюдением порядка проведения ЕГЭ в ППЭ </a:t>
            </a:r>
            <a:endParaRPr lang="ru-RU" sz="21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-  Сопровождать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участников ЕГЭ при выходе из аудитории во время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Выполнять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 указания руководителя ППЭ и члена ГЭК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endParaRPr lang="ru-RU" sz="21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этапе завершения  </a:t>
            </a:r>
            <a:r>
              <a:rPr lang="ru-RU" sz="21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ЕГЭ</a:t>
            </a:r>
            <a:endParaRPr lang="ru-RU" sz="21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- 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Контролировать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организованный выход из ППЭ участников ЕГЭ, завершивших экзамен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100" dirty="0"/>
          </a:p>
        </p:txBody>
      </p:sp>
    </p:spTree>
    <p:extLst>
      <p:ext uri="{BB962C8B-B14F-4D97-AF65-F5344CB8AC3E}">
        <p14:creationId xmlns:p14="http://schemas.microsoft.com/office/powerpoint/2010/main" val="379248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244434" y="806407"/>
            <a:ext cx="11644394" cy="6215106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>
              <a:buNone/>
            </a:pPr>
            <a:endParaRPr lang="ru-RU" sz="2400" dirty="0"/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244434" y="0"/>
            <a:ext cx="11572956" cy="43892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09814" tIns="54908" rIns="109814" bIns="54908" anchor="ctr"/>
          <a:lstStyle/>
          <a:p>
            <a:pPr algn="ctr">
              <a:defRPr/>
            </a:pP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Проведение ЕГЭ в ППЭ</a:t>
            </a:r>
            <a:endParaRPr lang="ru-RU" sz="2500" b="1" spc="60" dirty="0">
              <a:ln w="11430"/>
              <a:gradFill>
                <a:gsLst>
                  <a:gs pos="25000">
                    <a:srgbClr val="AC66BB">
                      <a:satMod val="155000"/>
                    </a:srgbClr>
                  </a:gs>
                  <a:gs pos="100000">
                    <a:srgbClr val="AC66B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673722" y="1081864"/>
            <a:ext cx="5632591" cy="114300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Не ранее 08.15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должен начать проведение инструктажа для работников ППЭ по процедуре </a:t>
            </a:r>
          </a:p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проведения экзамена</a:t>
            </a:r>
          </a:p>
        </p:txBody>
      </p:sp>
      <p:sp>
        <p:nvSpPr>
          <p:cNvPr id="5" name="Нашивка 4"/>
          <p:cNvSpPr/>
          <p:nvPr/>
        </p:nvSpPr>
        <p:spPr>
          <a:xfrm>
            <a:off x="4959342" y="1439054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1624" y="1153302"/>
            <a:ext cx="3929091" cy="92869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Руководитель ППЭ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3062" y="2653500"/>
            <a:ext cx="10501386" cy="50006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Медицинский работник  должен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316664" y="5225268"/>
            <a:ext cx="4786346" cy="128588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Получить журнал учёта участников экзамена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16664" y="3582194"/>
            <a:ext cx="4786346" cy="107157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Получить от руководителя ППЭ инструкцию медицинского работника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1624" y="3582194"/>
            <a:ext cx="4929222" cy="107157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 08.30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явиться в ППЭ и зарегистрироваться у ответственного организатора вне аудитории</a:t>
            </a:r>
          </a:p>
        </p:txBody>
      </p:sp>
      <p:sp>
        <p:nvSpPr>
          <p:cNvPr id="11" name="Стрелка вверх 10"/>
          <p:cNvSpPr/>
          <p:nvPr/>
        </p:nvSpPr>
        <p:spPr>
          <a:xfrm rot="10800000">
            <a:off x="2601888" y="3225004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30186" y="5225268"/>
            <a:ext cx="5000660" cy="128588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Пройти в отведенное для него помещение в ППЭ и приступить к выполнению своих   </a:t>
            </a:r>
          </a:p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обязанностей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Нашивка 20"/>
          <p:cNvSpPr/>
          <p:nvPr/>
        </p:nvSpPr>
        <p:spPr>
          <a:xfrm>
            <a:off x="5745160" y="3939384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Стрелка вверх 21"/>
          <p:cNvSpPr/>
          <p:nvPr/>
        </p:nvSpPr>
        <p:spPr>
          <a:xfrm rot="10800000">
            <a:off x="8531242" y="4796640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23" name="Нашивка 22"/>
          <p:cNvSpPr/>
          <p:nvPr/>
        </p:nvSpPr>
        <p:spPr>
          <a:xfrm rot="10800000">
            <a:off x="5673722" y="5653896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44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172996" y="581798"/>
            <a:ext cx="11858708" cy="6286544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algn="just">
              <a:spcBef>
                <a:spcPts val="0"/>
              </a:spcBef>
              <a:buNone/>
            </a:pPr>
            <a:r>
              <a:rPr lang="ru-RU" sz="2400" dirty="0" smtClean="0"/>
              <a:t>   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озднее 8.45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ыдать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ответственному организатору вне аудитории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ППЭ-06-01 «Список участников экзамена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образовательной организации»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форму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ППЭ-06-02 «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Список </a:t>
            </a:r>
            <a:r>
              <a:rPr lang="ru-RU" sz="2200" b="1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участников экзамена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 ППЭ по алфавиту»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размещения на информационном стенде при входе в 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</a:t>
            </a:r>
            <a:endParaRPr lang="ru-RU" sz="22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Назначить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ответственного организатора в каждой аудитории и направить организаторов всех категорий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рабочие места в соответствии </a:t>
            </a:r>
            <a:r>
              <a:rPr lang="ru-RU" sz="2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формой ППЭ-07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«Список работников ППЭ и общественных 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наблюдателей»</a:t>
            </a: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 algn="ctr"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Выдать ответственным организаторам в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аудитории</a:t>
            </a:r>
          </a:p>
          <a:p>
            <a:pPr marL="131550" indent="0" algn="ctr">
              <a:spcBef>
                <a:spcPts val="0"/>
              </a:spcBef>
            </a:pPr>
            <a:endParaRPr lang="ru-RU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ППЭ-05-01 </a:t>
            </a:r>
            <a:r>
              <a:rPr lang="ru-RU" sz="2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«Список участников </a:t>
            </a: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 ППЭ» (2 экземпляра)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ППЭ-05-02 </a:t>
            </a:r>
            <a:r>
              <a:rPr lang="ru-RU" sz="2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«Протокол проведения </a:t>
            </a: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аудитории»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</a:t>
            </a:r>
            <a:r>
              <a:rPr lang="ru-RU" sz="2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ППЭ-12-02 </a:t>
            </a:r>
            <a:r>
              <a:rPr lang="ru-RU" sz="2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«Ведомость коррекции персональных данных участников </a:t>
            </a: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2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</a:t>
            </a: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ППЭ-12-03 </a:t>
            </a: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«Ведомость использования дополнительных бланков ответов № 2»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ППЭ-12-04 </a:t>
            </a: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«Ведомость учёта времени отсутствия участников экзамена в аудитории»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- 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ППЭ-16 </a:t>
            </a:r>
            <a:r>
              <a:rPr lang="ru-RU" sz="2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«Расшифровка кодов образовательных организаций»</a:t>
            </a:r>
          </a:p>
          <a:p>
            <a:pPr algn="just">
              <a:spcBef>
                <a:spcPts val="0"/>
              </a:spcBef>
            </a:pPr>
            <a:endParaRPr lang="ru-RU" sz="22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- инструкцию для участников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(1 инструкция на аудиторию)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- черновики со штампом ОО на базе, которой расположен ППЭ</a:t>
            </a:r>
            <a:endParaRPr lang="en-US" sz="22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200" b="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-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ножницы для вскрытия сейф-пакета с электронными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носителями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 таблички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 номерами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аудиторий</a:t>
            </a: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- конверт для упаковки использованных черновиков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 ППЭ должен подготовить необходимое  количество листов  формы 12-04-МАШ</a:t>
            </a:r>
          </a:p>
          <a:p>
            <a:pPr algn="just">
              <a:spcBef>
                <a:spcPts val="0"/>
              </a:spcBef>
            </a:pPr>
            <a:endParaRPr lang="ru-RU" sz="22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244434" y="0"/>
            <a:ext cx="11715832" cy="51607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 lIns="109814" tIns="54908" rIns="109814" bIns="54908" anchor="ctr"/>
          <a:lstStyle/>
          <a:p>
            <a:pPr algn="ctr">
              <a:defRPr/>
            </a:pP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Руководитель ППЭ должен</a:t>
            </a:r>
            <a:endParaRPr lang="ru-RU" sz="2500" b="1" spc="60" dirty="0">
              <a:ln w="11430"/>
              <a:gradFill>
                <a:gsLst>
                  <a:gs pos="25000">
                    <a:srgbClr val="AC66BB">
                      <a:satMod val="155000"/>
                    </a:srgbClr>
                  </a:gs>
                  <a:gs pos="100000">
                    <a:srgbClr val="AC66B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3232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8748" y="0"/>
            <a:ext cx="11501518" cy="571501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день проведения ЕГЭ</a:t>
            </a:r>
            <a:endParaRPr lang="ru-RU" sz="2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1820" y="724674"/>
            <a:ext cx="11533281" cy="6005907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31550" indent="0" algn="just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позднее 8.45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организаторы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 должны  пройти в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свою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аудиторию и : </a:t>
            </a:r>
          </a:p>
          <a:p>
            <a:pPr marL="131550" indent="0" algn="just"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проверить готовность средств видеонаблюдения</a:t>
            </a:r>
          </a:p>
          <a:p>
            <a:pPr algn="just"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проветрить аудиторию (при необходимости) </a:t>
            </a:r>
          </a:p>
          <a:p>
            <a:pPr algn="just"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вывесить у входа в аудиторию один экземпляр формы ППЭ-05-01</a:t>
            </a:r>
          </a:p>
          <a:p>
            <a:pPr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раздать на рабочие места участников ЕГЭ черновики со штампом ОО</a:t>
            </a:r>
          </a:p>
          <a:p>
            <a:pPr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оформить на доске образец 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регистрационных полей бланка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регистрации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>
              <a:buNone/>
            </a:pP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участника экзамена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использованием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полученной у руководителя формы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ППЭ-16</a:t>
            </a:r>
            <a:endParaRPr lang="ru-RU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 algn="ctr"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</a:p>
          <a:p>
            <a:pPr marL="131550" indent="0" algn="ctr"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Организатору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 запрещается: </a:t>
            </a:r>
          </a:p>
          <a:p>
            <a:pPr marL="131550" indent="0" algn="just"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иметь при себе средства связи</a:t>
            </a:r>
          </a:p>
          <a:p>
            <a:pPr marL="131550" indent="0" algn="just"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оказывать содействие участникам </a:t>
            </a: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ЕГЭ    </a:t>
            </a:r>
          </a:p>
          <a:p>
            <a:pPr marL="131550" indent="0" algn="just"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</a:t>
            </a: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выносить из аудиторий и ППЭ экзаменационные материалы </a:t>
            </a:r>
          </a:p>
          <a:p>
            <a:pPr marL="131550" indent="0" algn="just"/>
            <a:endParaRPr lang="ru-RU" sz="2300" dirty="0"/>
          </a:p>
          <a:p>
            <a:pPr algn="just"/>
            <a:endParaRPr lang="ru-RU" sz="2400" dirty="0"/>
          </a:p>
          <a:p>
            <a:pPr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469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644394" cy="785817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31550"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Организатор вне аудитории должен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6007" y="990476"/>
            <a:ext cx="11632686" cy="5740103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31550" indent="0" algn="just">
              <a:buNone/>
            </a:pPr>
            <a:r>
              <a:rPr lang="ru-RU" sz="2200" b="0" dirty="0" smtClean="0">
                <a:solidFill>
                  <a:schemeClr val="tx1"/>
                </a:solidFill>
              </a:rPr>
              <a:t>  ♦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Обеспечить организацию входа участников экзамена в ППЭ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До входа в ППЭ (</a:t>
            </a:r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2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ачиная с 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09.00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у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казать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участникам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необходимость </a:t>
            </a:r>
            <a:endParaRPr lang="ru-RU" sz="23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оставить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личные вещи в  выделенном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входа в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 месте (уведомление, средства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связи и иные запрещённые средства)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входе совместно  с сотрудниками охраны правопорядка п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роверить: </a:t>
            </a:r>
            <a:endParaRPr lang="ru-RU" sz="23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-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документы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удостоверяющие личность участников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3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наличие их в списках распределения в данный ППЭ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С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помощью переносных металлоискателей проверить у участников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наличие </a:t>
            </a:r>
            <a:endParaRPr lang="ru-RU" sz="23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запрещённых средств</a:t>
            </a:r>
            <a:endParaRPr lang="ru-RU" sz="23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При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появлении сигнала металлоискателя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предложить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участнику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сдать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данное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средство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 место хранения личных вещей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участников экзамена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или сопровождающему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В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случае отказа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участника экзамена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повторно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разъяснить ему </a:t>
            </a:r>
            <a:r>
              <a:rPr lang="ru-RU" sz="23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запрете иметь при 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себе    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с</a:t>
            </a:r>
            <a:r>
              <a:rPr lang="ru-RU" sz="23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редства связи, справочные материалы, письменные заметки и т.д.)</a:t>
            </a:r>
            <a:endParaRPr lang="ru-RU" sz="23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 algn="just"/>
            <a:endParaRPr lang="ru-RU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186" y="0"/>
            <a:ext cx="11287203" cy="571503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входе в ППЭ</a:t>
            </a:r>
            <a: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600" b="1" dirty="0">
                <a:solidFill>
                  <a:schemeClr val="tx1"/>
                </a:solidFill>
                <a:latin typeface="+mn-lt"/>
              </a:rPr>
            </a:br>
            <a:endParaRPr lang="ru-RU" sz="29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2056" y="702444"/>
            <a:ext cx="11251287" cy="6120680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  <a:prstDash val="solid"/>
          </a:ln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0" dirty="0" smtClean="0">
                <a:latin typeface="Times New Roman" pitchFamily="18" charset="0"/>
                <a:cs typeface="Times New Roman" pitchFamily="18" charset="0"/>
              </a:rPr>
              <a:t>     </a:t>
            </a:r>
            <a:endParaRPr lang="ru-RU" sz="22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940267" y="828086"/>
            <a:ext cx="10439296" cy="54300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Участник экзамена, отказавшийся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от сдачи запрещенного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средства не допускается в ППЭ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45766" y="1722977"/>
            <a:ext cx="10657184" cy="207448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>
              <a:spcBef>
                <a:spcPts val="0"/>
              </a:spcBef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Руководитель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ППЭ в присутствии члена ГЭК составляет акт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 2 экземплярах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 свободной форме</a:t>
            </a:r>
          </a:p>
          <a:p>
            <a:pPr algn="just"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Подписывают  акт член ГЭК, руководитель ППЭ и участник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экзамена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Первый экземпляр оставляет член ГЭК для передачи председателю ГЭК, второй –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участнику экзамена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Повторно к участию в ЕГЭ по данному учебному предмету в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дополнительные сроки     </a:t>
            </a:r>
          </a:p>
          <a:p>
            <a:pPr algn="just">
              <a:spcBef>
                <a:spcPts val="0"/>
              </a:spcBef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указанный участник экзамена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может быть допущен только по решению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председателя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ГЭК</a:t>
            </a:r>
          </a:p>
          <a:p>
            <a:pPr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трелка вверх 6"/>
          <p:cNvSpPr/>
          <p:nvPr/>
        </p:nvSpPr>
        <p:spPr>
          <a:xfrm rot="10800000">
            <a:off x="5871583" y="1428077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40267" y="3979224"/>
            <a:ext cx="5508251" cy="150509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При отсутствии у обучающегося документа, удостоверяющего личность, он допускается в ППЭ после письменного подтверждения его личности сопровождающим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форма ППЭ-20  «Акт об идентификации личности участника ГИА»</a:t>
            </a:r>
            <a:endParaRPr lang="ru-RU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592873" y="4286242"/>
            <a:ext cx="3672408" cy="111716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случае отсутствия документа 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ВПЛ, он не допускается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 ППЭ</a:t>
            </a:r>
          </a:p>
        </p:txBody>
      </p:sp>
      <p:sp>
        <p:nvSpPr>
          <p:cNvPr id="11" name="Стрелка вверх 10"/>
          <p:cNvSpPr/>
          <p:nvPr/>
        </p:nvSpPr>
        <p:spPr>
          <a:xfrm>
            <a:off x="9267059" y="3905756"/>
            <a:ext cx="324036" cy="360040"/>
          </a:xfrm>
          <a:prstGeom prst="upArrow">
            <a:avLst/>
          </a:prstGeom>
          <a:solidFill>
            <a:srgbClr val="FF000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063654" y="5666083"/>
            <a:ext cx="10439296" cy="108503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При отсутствии участника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экзамена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списках распределения  участник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ППЭ не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допускается. Член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ГЭК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фиксирует данный факт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для дальнейшего принятия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решения.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458748" y="796112"/>
            <a:ext cx="11430081" cy="5932863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dirty="0"/>
              <a:t> </a:t>
            </a:r>
            <a:r>
              <a:rPr lang="ru-RU" sz="2400" dirty="0" smtClean="0"/>
              <a:t>  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участник ЕГЭ опоздал на экзамен, он допускается к сдаче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ЕГЭ, при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этом </a:t>
            </a:r>
            <a:endParaRPr lang="ru-RU" sz="29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время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окончания экзамена не продлевается, о чем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сообщается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участнику ЕГЭ </a:t>
            </a:r>
            <a:endParaRPr lang="ru-RU" sz="29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составляется акт в свободной форме</a:t>
            </a:r>
          </a:p>
          <a:p>
            <a:pPr algn="just">
              <a:buNone/>
            </a:pP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Подписывают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 - член ГЭК, руководитель ППЭ, участник ЕГЭ</a:t>
            </a:r>
            <a:endParaRPr lang="en-US" sz="29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buNone/>
            </a:pPr>
            <a:r>
              <a:rPr lang="en-US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случае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проведения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ЕГЭ по иностранным языкам (раздел «Аудирование»)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допуск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опоздавших участников в аудиторию после включения аудиозаписи не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осуществляется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за исключением :</a:t>
            </a:r>
          </a:p>
          <a:p>
            <a:pPr marL="131550" indent="0" algn="just">
              <a:lnSpc>
                <a:spcPct val="120000"/>
              </a:lnSpc>
              <a:buNone/>
            </a:pP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если в аудитории нет других участников </a:t>
            </a:r>
          </a:p>
          <a:p>
            <a:pPr marL="131550" indent="0" algn="just">
              <a:lnSpc>
                <a:spcPct val="120000"/>
              </a:lnSpc>
              <a:buNone/>
            </a:pP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если участники в аудитории завершили прослушивание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аудиозаписи</a:t>
            </a:r>
            <a:endParaRPr lang="ru-RU" sz="29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 algn="just">
              <a:lnSpc>
                <a:spcPct val="120000"/>
              </a:lnSpc>
              <a:buNone/>
            </a:pP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♦ Аудирование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опоздавших не проводится, за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исключением, если в     </a:t>
            </a:r>
          </a:p>
          <a:p>
            <a:pPr marL="131550" indent="0" algn="just">
              <a:lnSpc>
                <a:spcPct val="120000"/>
              </a:lnSpc>
              <a:buNone/>
            </a:pP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аудитории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нет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других </a:t>
            </a:r>
            <a:r>
              <a:rPr lang="ru-RU" sz="29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участников экзамена</a:t>
            </a:r>
          </a:p>
          <a:p>
            <a:pPr algn="just">
              <a:buNone/>
            </a:pPr>
            <a:endParaRPr lang="ru-RU" sz="2500" dirty="0"/>
          </a:p>
          <a:p>
            <a:pPr algn="just">
              <a:buNone/>
            </a:pPr>
            <a:endParaRPr lang="ru-RU" sz="2400" dirty="0"/>
          </a:p>
          <a:p>
            <a:pPr algn="just">
              <a:buNone/>
            </a:pPr>
            <a:endParaRPr lang="ru-RU" sz="2400" dirty="0"/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387310" y="0"/>
            <a:ext cx="11501518" cy="64294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109814" tIns="54908" rIns="109814" bIns="54908" anchor="ctr"/>
          <a:lstStyle/>
          <a:p>
            <a:pPr algn="ctr">
              <a:defRPr/>
            </a:pPr>
            <a:r>
              <a:rPr lang="ru-RU" sz="2900" b="1" dirty="0" smtClean="0">
                <a:latin typeface="Times New Roman" pitchFamily="18" charset="0"/>
                <a:cs typeface="Times New Roman" pitchFamily="18" charset="0"/>
              </a:rPr>
              <a:t>Проведение ЕГЭ в ППЭ</a:t>
            </a:r>
            <a:endParaRPr lang="ru-RU" sz="2900" b="1" spc="60" dirty="0">
              <a:ln w="11430"/>
              <a:gradFill>
                <a:gsLst>
                  <a:gs pos="25000">
                    <a:srgbClr val="AC66BB">
                      <a:satMod val="155000"/>
                    </a:srgbClr>
                  </a:gs>
                  <a:gs pos="100000">
                    <a:srgbClr val="AC66B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44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872" y="0"/>
            <a:ext cx="11501518" cy="571504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начала экзамена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5872" y="724674"/>
            <a:ext cx="11501518" cy="6005907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/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Ответственный </a:t>
            </a:r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организатор при входе участников </a:t>
            </a:r>
            <a: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аудиторию </a:t>
            </a:r>
            <a: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должен:</a:t>
            </a:r>
            <a:endParaRPr lang="ru-RU" sz="2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♦ Сверить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данные документа, удостоверяющего личность участника 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данными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форме ППЭ-05-02 «Протокол проведения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 аудитории»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♦ В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случае расхождения  данных  заполнить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ППЭ 12-02 «Ведомость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коррекции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персональных данных участников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2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♦ Проследить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чтобы  участник 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занял отведенное ему место строго в 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соответствии </a:t>
            </a:r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формой ППЭ-05-01  «Список участников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аудитории  ППЭ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Предупредить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участников 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ведении видеонаблюдения</a:t>
            </a:r>
          </a:p>
          <a:p>
            <a:pPr algn="just"/>
            <a:endParaRPr lang="ru-RU" sz="2200" dirty="0"/>
          </a:p>
          <a:p>
            <a:pPr algn="just"/>
            <a:endParaRPr lang="ru-RU" sz="2200" dirty="0"/>
          </a:p>
          <a:p>
            <a:pPr algn="just"/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41656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2996" y="0"/>
            <a:ext cx="11715832" cy="608474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Проведение ЕГЭ в ППЭ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2996" y="608474"/>
            <a:ext cx="11715832" cy="6045554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r>
              <a:rPr lang="ru-RU" sz="9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 экзамена </a:t>
            </a:r>
            <a:r>
              <a:rPr lang="ru-RU" sz="9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могут взять с собой в </a:t>
            </a:r>
            <a:r>
              <a:rPr lang="ru-RU" sz="9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аудиторию:</a:t>
            </a:r>
            <a:endParaRPr lang="ru-RU" sz="9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 algn="just"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♦ Документ</a:t>
            </a:r>
            <a:r>
              <a:rPr lang="ru-RU" sz="9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удостоверяющий личность </a:t>
            </a:r>
          </a:p>
          <a:p>
            <a:pPr marL="0" indent="0" algn="just"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Чёрную </a:t>
            </a:r>
            <a:r>
              <a:rPr lang="ru-RU" sz="9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гелевую, капиллярную ручку </a:t>
            </a:r>
          </a:p>
          <a:p>
            <a:pPr marL="0" indent="0" algn="just"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При </a:t>
            </a:r>
            <a:r>
              <a:rPr lang="ru-RU" sz="9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необходимости - лекарства и питание </a:t>
            </a:r>
            <a:endParaRPr lang="ru-RU" sz="92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♦ Дополнительные материалы, которые можно использовать на ЕГЭ по отдельным   </a:t>
            </a:r>
          </a:p>
          <a:p>
            <a:pPr marL="0" indent="0" algn="just"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учебным предметам</a:t>
            </a:r>
          </a:p>
          <a:p>
            <a:pPr algn="just"/>
            <a:endParaRPr lang="ru-RU" sz="92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9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9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географии </a:t>
            </a:r>
            <a:r>
              <a:rPr lang="ru-RU" sz="9200" b="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9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линейка, транспортир, непрограммируемый калькулятор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9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9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физике </a:t>
            </a:r>
            <a:r>
              <a:rPr lang="ru-RU" sz="9200" b="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9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линейка и непрограммируемый калькулятор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9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9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математике </a:t>
            </a:r>
            <a:r>
              <a:rPr lang="ru-RU" sz="9200" b="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9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линейка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9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92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химии </a:t>
            </a:r>
            <a:r>
              <a:rPr lang="ru-RU" sz="9200" b="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9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непрограммируемый </a:t>
            </a: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калькулятор, периодическая система химических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элементов </a:t>
            </a:r>
            <a:r>
              <a:rPr lang="ru-RU" sz="92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Д.И.Менделеева</a:t>
            </a: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таблица растворимости солей, кислот и оснований в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9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воде, электрохимический ряд </a:t>
            </a:r>
            <a:r>
              <a:rPr lang="ru-RU" sz="9200" b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напряжения металлов</a:t>
            </a:r>
            <a:endParaRPr lang="ru-RU" sz="92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endParaRPr lang="ru-RU" sz="92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ru-RU" sz="9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ГВЭ - по русскому языку –</a:t>
            </a: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орфографические и толковые словари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</a:t>
            </a:r>
            <a:r>
              <a:rPr lang="ru-RU" sz="92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математике </a:t>
            </a:r>
            <a:r>
              <a:rPr lang="ru-RU" sz="92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линейка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9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800" dirty="0" smtClean="0">
                <a:solidFill>
                  <a:schemeClr val="tx1"/>
                </a:solidFill>
              </a:rPr>
              <a:t>по русскому языку - орфографические</a:t>
            </a:r>
            <a:r>
              <a:rPr lang="ru-RU" sz="800" dirty="0" smtClean="0"/>
              <a:t> и толковые словари;</a:t>
            </a:r>
            <a:br>
              <a:rPr lang="ru-RU" sz="800" dirty="0" smtClean="0"/>
            </a:br>
            <a:endParaRPr lang="ru-RU" sz="9200" b="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ru-RU" sz="800" dirty="0" smtClean="0"/>
              <a:t>по русскому языку - орфографические и толковые словари;</a:t>
            </a:r>
            <a:br>
              <a:rPr lang="ru-RU" sz="800" dirty="0" smtClean="0"/>
            </a:br>
            <a:r>
              <a:rPr lang="ru-RU" sz="800" dirty="0" smtClean="0"/>
              <a:t>• по математике – линейка;</a:t>
            </a:r>
            <a:br>
              <a:rPr lang="ru-RU" sz="800" dirty="0" smtClean="0"/>
            </a:br>
            <a:endParaRPr lang="ru-RU" sz="9200" b="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800" dirty="0" smtClean="0"/>
              <a:t>по русскому языку - орфографические и толковые словари;</a:t>
            </a:r>
            <a:br>
              <a:rPr lang="ru-RU" sz="800" dirty="0" smtClean="0"/>
            </a:br>
            <a:r>
              <a:rPr lang="ru-RU" sz="800" dirty="0" smtClean="0"/>
              <a:t>• по математике – линейка;</a:t>
            </a:r>
            <a:br>
              <a:rPr lang="ru-RU" sz="800" dirty="0" smtClean="0"/>
            </a:br>
            <a:endParaRPr lang="ru-RU" sz="6000" b="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60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6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131550" indent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271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72996" y="0"/>
            <a:ext cx="11715832" cy="608474"/>
          </a:xfrm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Проведение ЕГЭ в ППЭ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2996" y="724674"/>
            <a:ext cx="11715832" cy="6026442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Продолжительность экзаменов по предметам</a:t>
            </a:r>
          </a:p>
          <a:p>
            <a:pPr marL="0" indent="0">
              <a:buNone/>
            </a:pPr>
            <a: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по математике профильного уровня, физике, литературе,</a:t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информатике и информационно-коммуникационным технологиям</a:t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(ИКТ), обществознанию, истории  -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часа 55 минут (235 мин.)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• по русскому языку, химии, биологии -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часа 30 минут (210 мин.)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• по математике базового уровня, географии, иностранным языкам</a:t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(английский, французский, немецкий, испанский, китайский)</a:t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(кроме раздела "Говорение") -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 часа (180 мин.)</a:t>
            </a: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• по иностранным языкам (английский, французский, немецкий,</a:t>
            </a:r>
            <a:b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испанский) (раздел "Говорение") - </a:t>
            </a:r>
            <a:r>
              <a:rPr lang="ru-RU" sz="2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 минут </a:t>
            </a:r>
          </a:p>
          <a:p>
            <a:pPr marL="0" indent="0">
              <a:buNone/>
            </a:pPr>
            <a:r>
              <a:rPr lang="ru-RU" sz="29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(китайский – 12 минут)</a:t>
            </a:r>
            <a:endParaRPr lang="ru-RU" sz="29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31550" indent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271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872" y="10294"/>
            <a:ext cx="11521422" cy="642941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Подготовка к печати </a:t>
            </a:r>
            <a: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 </a:t>
            </a:r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 ППЭ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4434" y="867551"/>
            <a:ext cx="11666793" cy="114300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just"/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 9.30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Штабе ППЭ член ГЭК совместно с техническим специалистом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помощью станции авторизации с использованием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токена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члена ГЭК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скачивают ключ доступа к ЭМ с федерального портала 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745294" y="3510755"/>
            <a:ext cx="3390935" cy="71438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Технический специалист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15872" y="3367880"/>
            <a:ext cx="5632591" cy="114300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/>
            <a:r>
              <a:rPr lang="ru-RU" b="1" dirty="0" smtClean="0"/>
              <a:t>• 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 каждой аудитории загружает ключ </a:t>
            </a:r>
            <a:r>
              <a:rPr lang="ru-RU" sz="2000" dirty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доступа к 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      </a:t>
            </a:r>
          </a:p>
          <a:p>
            <a:pPr lvl="0" algn="just"/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 ЭМ </a:t>
            </a:r>
            <a:r>
              <a:rPr lang="ru-RU" sz="2000" dirty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 ПО 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Печати ЭМ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pPr lvl="0"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Запускает </a:t>
            </a:r>
            <a:r>
              <a:rPr lang="ru-RU" sz="2000" dirty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АРМ 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Организатора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745294" y="4848961"/>
            <a:ext cx="3394865" cy="84158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Член ГЭК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15873" y="4668104"/>
            <a:ext cx="5692424" cy="114921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Подключает к станции печати </a:t>
            </a:r>
            <a:r>
              <a:rPr lang="ru-RU" sz="2000" dirty="0" err="1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токен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Члена ГЭК    </a:t>
            </a:r>
          </a:p>
          <a:p>
            <a:pPr lvl="0"/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 и вводит пароль доступа </a:t>
            </a:r>
          </a:p>
          <a:p>
            <a:pPr lvl="0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Активирует ключ доступа к ЭМ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244434" y="2224873"/>
            <a:ext cx="11658387" cy="78581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Технический специалист  должен 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аписать ключ доступа к ЭМ на 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флеш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-накопитель</a:t>
            </a:r>
          </a:p>
          <a:p>
            <a:pPr algn="ctr"/>
            <a:endParaRPr lang="ru-RU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632" y="3510756"/>
            <a:ext cx="1069357" cy="1113372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0" name="Picture 13" descr="3D деловой человек на телефоне - Стоковое фото andresr #77571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88630" y="4796642"/>
            <a:ext cx="1043291" cy="1078601"/>
          </a:xfrm>
          <a:prstGeom prst="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Нашивка 20"/>
          <p:cNvSpPr/>
          <p:nvPr/>
        </p:nvSpPr>
        <p:spPr>
          <a:xfrm rot="10800000">
            <a:off x="6089613" y="3798852"/>
            <a:ext cx="368094" cy="290884"/>
          </a:xfrm>
          <a:prstGeom prst="chevron">
            <a:avLst/>
          </a:prstGeom>
          <a:solidFill>
            <a:srgbClr val="FF00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 rot="10800000">
            <a:off x="6196415" y="5060518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15872" y="6011086"/>
            <a:ext cx="11412123" cy="7264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txBody>
          <a:bodyPr wrap="square" lIns="109814" tIns="54908" rIns="109814" bIns="54908">
            <a:spAutoFit/>
          </a:bodyPr>
          <a:lstStyle/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После сообщения о завершении работы с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токеном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член ГЭК извлекает из компьютера </a:t>
            </a:r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токен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и направляется совместно с техническим специалистом в следующую аудиторию ППЭ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858708" cy="714379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ШТАБЕ ППЭ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2996" y="1010426"/>
            <a:ext cx="11787270" cy="5568987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28528" indent="0" algn="just">
              <a:buNone/>
            </a:pPr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позднее 9.45 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 ППЭ выдаёт ответственным организаторам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аудитории по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форме ППЭ-14-02 «Ведомость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учёта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экзаменационных материалов»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по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форме 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ППЭ-14-04 «Ведомость 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материалов доставочного сейф-пакета</a:t>
            </a:r>
            <a:r>
              <a:rPr lang="ru-RU" sz="25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2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8528" indent="433920" algn="just"/>
            <a:endParaRPr lang="ru-RU" sz="2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26061" indent="-363615">
              <a:buFont typeface="Wingdings" pitchFamily="2" charset="2"/>
              <a:buChar char="ü"/>
            </a:pPr>
            <a:endParaRPr lang="ru-RU" sz="25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26061" indent="-363615">
              <a:buFont typeface="Wingdings" pitchFamily="2" charset="2"/>
              <a:buChar char="ü"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Сейф-пакеты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электронными носителями 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</a:t>
            </a:r>
          </a:p>
          <a:p>
            <a:pPr marL="926061" indent="-363615">
              <a:buFont typeface="Wingdings" pitchFamily="2" charset="2"/>
              <a:buChar char="ü"/>
            </a:pP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Сейф-пакеты </a:t>
            </a: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упаковки использованных КИМ </a:t>
            </a:r>
          </a:p>
          <a:p>
            <a:pPr marL="926061" indent="-363615">
              <a:buFont typeface="Wingdings" pitchFamily="2" charset="2"/>
              <a:buChar char="ü"/>
            </a:pP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Возвратные доставочные пакеты для упаковки бланков </a:t>
            </a:r>
            <a:r>
              <a:rPr lang="ru-RU" sz="25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ЕГЭ</a:t>
            </a:r>
            <a:endParaRPr lang="ru-RU" sz="2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26061" indent="-363615">
              <a:buFont typeface="Wingdings" pitchFamily="2" charset="2"/>
              <a:buChar char="ü"/>
            </a:pP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Возвратные доставочные пакеты для упаковки  </a:t>
            </a:r>
            <a:r>
              <a:rPr lang="ru-RU" sz="25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испорченных КИМ </a:t>
            </a:r>
            <a:endParaRPr lang="ru-RU" sz="25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926061" indent="-363615">
              <a:buFont typeface="Wingdings" pitchFamily="2" charset="2"/>
              <a:buChar char="ü"/>
            </a:pP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Дополнительные бланки ответов № 2</a:t>
            </a:r>
          </a:p>
          <a:p>
            <a:pPr algn="just">
              <a:buNone/>
            </a:pPr>
            <a:endParaRPr lang="ru-RU" sz="2500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6766" y="2286620"/>
            <a:ext cx="1571635" cy="202240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715832" cy="500065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Функции 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организаторов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434" y="653236"/>
            <a:ext cx="11715832" cy="6097880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5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процессе использования технологии печати ЭМ в аудитории ППЭ следует учитывать следующее распределение функций между двумя организаторами в аудитории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8883" y="2367748"/>
            <a:ext cx="2928958" cy="1631522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424" y="2010558"/>
            <a:ext cx="2017547" cy="1996681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675460" y="4388658"/>
            <a:ext cx="5203723" cy="87842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8100" cmpd="tri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 1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58172" y="4388658"/>
            <a:ext cx="5203723" cy="8069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38100" cmpd="tri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 2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358005" y="5481465"/>
            <a:ext cx="5203723" cy="85756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38100" cmpd="tri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Выполняет инструктаж участников экзамена. Ответственный за проверку комплектности и качества распечатанных ЭМ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5461" y="5476930"/>
            <a:ext cx="5203723" cy="857567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38100" cmpd="tri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Является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оператором станции печати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комплектов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ЭМ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644394" cy="642942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Инструктаж участников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0235" y="796112"/>
            <a:ext cx="10984230" cy="5934464"/>
          </a:xfrm>
        </p:spPr>
        <p:txBody>
          <a:bodyPr/>
          <a:lstStyle/>
          <a:p>
            <a:pPr marL="131550" indent="0" algn="just"/>
            <a:r>
              <a:rPr lang="ru-RU" sz="2200" dirty="0" smtClean="0"/>
              <a:t>    </a:t>
            </a: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r>
              <a:rPr lang="ru-RU" sz="2200" dirty="0"/>
              <a:t>    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44434" y="642943"/>
            <a:ext cx="11644394" cy="54592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31550" algn="just"/>
            <a:r>
              <a:rPr lang="ru-RU" dirty="0" smtClean="0"/>
              <a:t>  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Первая часть инструктажа проводится  </a:t>
            </a: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 9.50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включает информирование     </a:t>
            </a:r>
          </a:p>
          <a:p>
            <a:pPr marL="131550" algn="just"/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участников экзамена</a:t>
            </a:r>
          </a:p>
          <a:p>
            <a:pPr marL="131550" algn="just"/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1. О порядке проведения экзамена</a:t>
            </a: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2. О правилах оформления ЭР и продолжительности выполнения экзаменационной </a:t>
            </a:r>
          </a:p>
          <a:p>
            <a:pPr algn="just"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работы по учебному предмету </a:t>
            </a: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3. О порядке подачи апелляций о нарушении установленного Порядка проведения </a:t>
            </a: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ГИА и о несогласии с выставленными баллами</a:t>
            </a: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4. О случаях удаления с экзамена</a:t>
            </a: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5. О времени и месте ознакомления с результатами ЕГЭ</a:t>
            </a: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6. О том, что  записи на  КИМ, оборотных сторонах бланков и черновиках не </a:t>
            </a:r>
          </a:p>
          <a:p>
            <a:pPr algn="just">
              <a:buNone/>
            </a:pPr>
            <a:r>
              <a:rPr lang="ru-RU" sz="2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обрабатываются и не  проверяются</a:t>
            </a:r>
          </a:p>
          <a:p>
            <a:pPr algn="just">
              <a:buNone/>
            </a:pPr>
            <a:endParaRPr lang="ru-RU" sz="23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По окончании 1 части инструктажа → продемонстрировать участникам ЕГЭ     </a:t>
            </a:r>
          </a:p>
          <a:p>
            <a:pPr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целостность </a:t>
            </a:r>
            <a:r>
              <a:rPr lang="ru-RU" sz="23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сейф-пакета</a:t>
            </a: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с компакт-диском с ЭМ → прои</a:t>
            </a:r>
            <a:r>
              <a:rPr lang="ru-RU" sz="23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нструктировать </a:t>
            </a:r>
            <a:r>
              <a:rPr lang="ru-RU" sz="2300" dirty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участников </a:t>
            </a:r>
            <a:endParaRPr lang="ru-RU" sz="2300" dirty="0" smtClean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3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   о  процедуре </a:t>
            </a:r>
            <a:r>
              <a:rPr lang="ru-RU" sz="2300" dirty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печати </a:t>
            </a:r>
            <a:r>
              <a:rPr lang="ru-RU" sz="23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полного комплекта экзаменационных материалов в аудитории </a:t>
            </a:r>
            <a:endParaRPr lang="ru-RU" sz="23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44962" y="6391164"/>
            <a:ext cx="3634039" cy="59349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 2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7" name="Нашивка 6"/>
          <p:cNvSpPr/>
          <p:nvPr/>
        </p:nvSpPr>
        <p:spPr>
          <a:xfrm rot="5340000">
            <a:off x="5920802" y="6057094"/>
            <a:ext cx="282358" cy="379208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610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5872" y="0"/>
            <a:ext cx="11501518" cy="500066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Печать полного комплекта ЭМ в аудитории ППЭ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7931" y="1023953"/>
            <a:ext cx="11244949" cy="5878147"/>
          </a:xfrm>
        </p:spPr>
        <p:txBody>
          <a:bodyPr/>
          <a:lstStyle/>
          <a:p>
            <a:pPr marL="131550" indent="0" algn="just"/>
            <a:r>
              <a:rPr lang="ru-RU" sz="1600" dirty="0"/>
              <a:t>•</a:t>
            </a:r>
            <a:endParaRPr lang="ru-RU" sz="1600" i="1" dirty="0"/>
          </a:p>
          <a:p>
            <a:pPr marL="131550" indent="0" algn="just"/>
            <a:endParaRPr lang="ru-RU" dirty="0"/>
          </a:p>
          <a:p>
            <a:pPr marL="131550" indent="0" algn="just"/>
            <a:endParaRPr lang="ru-RU" sz="2300" dirty="0"/>
          </a:p>
          <a:p>
            <a:pPr algn="just"/>
            <a:endParaRPr lang="ru-RU" sz="24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15871" y="724674"/>
            <a:ext cx="7428819" cy="229561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31550" algn="just"/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marL="1315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Не ранее 10.00   </a:t>
            </a:r>
          </a:p>
          <a:p>
            <a:pPr marL="1315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Извлекает из сейф-пакета электронный носитель с ЭМ </a:t>
            </a:r>
          </a:p>
          <a:p>
            <a:pPr marL="1315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Устанавливает диск в CD-привод станции печати ЭМ</a:t>
            </a:r>
          </a:p>
          <a:p>
            <a:pPr lvl="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• </a:t>
            </a:r>
            <a:r>
              <a:rPr lang="ru-RU" sz="2200" dirty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Вводит количество ЭМ по количеству участников </a:t>
            </a:r>
            <a:endParaRPr lang="ru-RU" sz="2200" dirty="0" smtClean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  <a:p>
            <a:pPr lvl="0"/>
            <a:r>
              <a:rPr lang="ru-RU" sz="2200" dirty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sz="22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  экзамена в аудитории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131550" algn="just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Запускает процедуру расшифровки ЭМ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131550" algn="just"/>
            <a:endParaRPr lang="ru-RU" sz="22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15871" y="3502100"/>
            <a:ext cx="7484237" cy="135537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/>
            <a:endParaRPr lang="ru-RU" b="1" dirty="0" smtClean="0"/>
          </a:p>
          <a:p>
            <a:pPr lvl="0"/>
            <a:r>
              <a:rPr lang="ru-RU" b="1" dirty="0" smtClean="0"/>
              <a:t> </a:t>
            </a:r>
          </a:p>
          <a:p>
            <a:pPr lvl="0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2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Нажимает кнопку «Начать печать ЭМ»</a:t>
            </a:r>
          </a:p>
          <a:p>
            <a:pPr lvl="0"/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Фиксирует дату и время вскрытия в </a:t>
            </a:r>
            <a:r>
              <a:rPr lang="ru-RU" sz="2200" b="1" i="1" dirty="0">
                <a:latin typeface="Times New Roman" pitchFamily="18" charset="0"/>
                <a:cs typeface="Times New Roman" pitchFamily="18" charset="0"/>
              </a:rPr>
              <a:t>форме </a:t>
            </a:r>
            <a:r>
              <a:rPr lang="ru-RU" sz="2200" b="1" i="1" dirty="0" smtClean="0">
                <a:latin typeface="Times New Roman" pitchFamily="18" charset="0"/>
                <a:cs typeface="Times New Roman" pitchFamily="18" charset="0"/>
              </a:rPr>
              <a:t>ППЭ-05-02</a:t>
            </a:r>
            <a:endParaRPr lang="ru-RU" sz="2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 smtClean="0">
              <a:ln w="0"/>
              <a:solidFill>
                <a:schemeClr val="tx1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endParaRPr lang="ru-RU" b="1" dirty="0">
              <a:ln w="0"/>
              <a:solidFill>
                <a:srgbClr val="006AB3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0" name="Нашивка 9"/>
          <p:cNvSpPr/>
          <p:nvPr/>
        </p:nvSpPr>
        <p:spPr>
          <a:xfrm>
            <a:off x="7782658" y="1858158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270163" y="1627654"/>
            <a:ext cx="3714776" cy="8146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 1</a:t>
            </a:r>
            <a:endParaRPr lang="ru-RU" sz="20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4" name="Нашивка 13"/>
          <p:cNvSpPr/>
          <p:nvPr/>
        </p:nvSpPr>
        <p:spPr>
          <a:xfrm>
            <a:off x="7854030" y="4029943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312598" y="3810363"/>
            <a:ext cx="3638006" cy="8146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 1</a:t>
            </a:r>
            <a:endParaRPr lang="ru-RU" sz="20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11"/>
          <a:stretch/>
        </p:blipFill>
        <p:spPr>
          <a:xfrm>
            <a:off x="1048806" y="5339288"/>
            <a:ext cx="1859546" cy="13238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7" name="Прямоугольник 16"/>
          <p:cNvSpPr/>
          <p:nvPr/>
        </p:nvSpPr>
        <p:spPr>
          <a:xfrm>
            <a:off x="3051154" y="5558715"/>
            <a:ext cx="4862844" cy="664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lIns="109814" tIns="54908" rIns="109814" bIns="54908">
            <a:spAutoFit/>
          </a:bodyPr>
          <a:lstStyle/>
          <a:p>
            <a:pPr lvl="0"/>
            <a:r>
              <a:rPr lang="ru-RU" b="1" i="1" dirty="0" smtClean="0">
                <a:latin typeface="+mn-lt"/>
              </a:rPr>
              <a:t>Ориентировочное время выполнения операции (на 15 </a:t>
            </a:r>
            <a:r>
              <a:rPr lang="ru-RU" b="1" i="1" dirty="0" err="1" smtClean="0">
                <a:latin typeface="+mn-lt"/>
              </a:rPr>
              <a:t>уч</a:t>
            </a:r>
            <a:r>
              <a:rPr lang="ru-RU" b="1" i="1" dirty="0" smtClean="0">
                <a:latin typeface="+mn-lt"/>
              </a:rPr>
              <a:t>.) до 20  минут</a:t>
            </a:r>
            <a:endParaRPr lang="ru-RU" b="1" i="1" dirty="0" smtClean="0">
              <a:ln w="0"/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9255" y="5308453"/>
            <a:ext cx="2936294" cy="13546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38100">
            <a:solidFill>
              <a:schemeClr val="tx1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62230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156" y="2194214"/>
            <a:ext cx="1811648" cy="1352484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44434" y="0"/>
            <a:ext cx="11644394" cy="539666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Печать полного комплекта ЭМ в аудитории ППЭ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434" y="1040315"/>
            <a:ext cx="11715832" cy="6070841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 marL="131550" indent="0" algn="just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                                      </a:t>
            </a:r>
          </a:p>
          <a:p>
            <a:pPr marL="131550" indent="0" algn="just">
              <a:buNone/>
            </a:pPr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Ответственный за проверку ЭМ, проверяет качество печати            </a:t>
            </a:r>
          </a:p>
          <a:p>
            <a:pPr marL="131550" indent="0" algn="just"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контрольного листа, который распечатывается последним в                          </a:t>
            </a:r>
          </a:p>
          <a:p>
            <a:pPr marL="131550" indent="0" algn="just"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комплекте ЭМ </a:t>
            </a:r>
          </a:p>
          <a:p>
            <a:pPr marL="131550" indent="0" algn="just"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♦ отсутствие белых и тёмных полос</a:t>
            </a:r>
          </a:p>
          <a:p>
            <a:pPr marL="131550" indent="0" algn="just"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♦ текст хорошо читаем и чётко пропечатан</a:t>
            </a:r>
          </a:p>
          <a:p>
            <a:pPr marL="131550" indent="0" algn="just"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♦ защитные знаки, расположенные по всей поверхности 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листа, 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131550" indent="0" algn="just"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чётко видны</a:t>
            </a:r>
          </a:p>
          <a:p>
            <a:pPr marL="131550" indent="0" algn="just"/>
            <a:endParaRPr lang="ru-RU" sz="2300" b="0" dirty="0" smtClean="0">
              <a:latin typeface="Times New Roman" pitchFamily="18" charset="0"/>
              <a:cs typeface="Times New Roman" pitchFamily="18" charset="0"/>
            </a:endParaRPr>
          </a:p>
          <a:p>
            <a:pPr marL="131550" indent="0" algn="just">
              <a:buNone/>
            </a:pPr>
            <a:r>
              <a:rPr lang="ru-RU" sz="2300" b="0" dirty="0" smtClean="0">
                <a:latin typeface="Times New Roman" pitchFamily="18" charset="0"/>
                <a:cs typeface="Times New Roman" pitchFamily="18" charset="0"/>
              </a:rPr>
              <a:t>                                        </a:t>
            </a:r>
          </a:p>
          <a:p>
            <a:pPr marL="131550" indent="0" algn="just"/>
            <a:endParaRPr lang="ru-RU" sz="2300" dirty="0"/>
          </a:p>
          <a:p>
            <a:pPr marL="131550" indent="0" algn="just">
              <a:buNone/>
            </a:pPr>
            <a:r>
              <a:rPr lang="ru-RU" sz="2200" dirty="0" smtClean="0"/>
              <a:t>  </a:t>
            </a:r>
          </a:p>
          <a:p>
            <a:pPr marL="131550" indent="0" algn="just"/>
            <a:endParaRPr lang="ru-RU" sz="2300" dirty="0" smtClean="0"/>
          </a:p>
          <a:p>
            <a:pPr marL="131550" indent="0" algn="ctr">
              <a:buNone/>
            </a:pPr>
            <a:r>
              <a:rPr lang="ru-RU" sz="2300" dirty="0" smtClean="0"/>
              <a:t>  </a:t>
            </a:r>
            <a:endParaRPr lang="ru-RU" sz="2300" dirty="0">
              <a:solidFill>
                <a:srgbClr val="006AB3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37266" y="1270085"/>
            <a:ext cx="2598358" cy="61900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500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 2</a:t>
            </a:r>
            <a:endParaRPr lang="ru-RU" sz="2500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50193" y="5554738"/>
            <a:ext cx="6126602" cy="95083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09814" tIns="54908" rIns="109814" bIns="54908" rtlCol="0" anchor="ctr"/>
          <a:lstStyle/>
          <a:p>
            <a:pPr lvl="0"/>
            <a:r>
              <a:rPr lang="ru-RU" sz="2400" b="1" dirty="0" smtClean="0"/>
              <a:t>• </a:t>
            </a:r>
            <a:r>
              <a:rPr lang="ru-RU" sz="23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Подтверждение качества печати в ПО</a:t>
            </a:r>
          </a:p>
          <a:p>
            <a:pPr lvl="0"/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3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Запуск печати ЭМ:</a:t>
            </a:r>
            <a:r>
              <a:rPr lang="en-US" sz="23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 </a:t>
            </a:r>
            <a:r>
              <a:rPr lang="ru-RU" sz="23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экземпляр №2</a:t>
            </a:r>
            <a:endParaRPr lang="ru-RU" sz="23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745424" y="5619691"/>
            <a:ext cx="3638006" cy="81468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500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Организатор 1</a:t>
            </a:r>
            <a:endParaRPr lang="ru-RU" sz="2500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7213319" y="5806296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3316268" y="1420869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58814" y="4502425"/>
            <a:ext cx="10001320" cy="73652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09814" tIns="54908" rIns="109814" bIns="54908" rtlCol="0" anchor="ctr"/>
          <a:lstStyle/>
          <a:p>
            <a:pPr marL="109521"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окончании проверки сообщает результат организатору, </a:t>
            </a:r>
          </a:p>
          <a:p>
            <a:pPr marL="109521" algn="ctr"/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ответственному за печать</a:t>
            </a:r>
            <a:endPara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14" y="1939120"/>
            <a:ext cx="1857388" cy="1785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644394" cy="500066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marL="131550"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Комплект участника экзамена</a:t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Выдача ЭМ участникам экзамена в аудитории ППЭ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>
                <a:solidFill>
                  <a:schemeClr val="bg1"/>
                </a:solidFill>
                <a:latin typeface="Century Gothic" pitchFamily="34" charset="0"/>
              </a:rPr>
              <a:t>полного </a:t>
            </a:r>
            <a:r>
              <a:rPr lang="ru-RU" sz="2800" dirty="0">
                <a:solidFill>
                  <a:schemeClr val="bg1"/>
                </a:solidFill>
                <a:latin typeface="Century Gothic" pitchFamily="34" charset="0"/>
              </a:rPr>
              <a:t>комплекта ЭМ участника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34" y="867553"/>
            <a:ext cx="2040542" cy="28503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574" y="867550"/>
            <a:ext cx="2040542" cy="28729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3854" y="867552"/>
            <a:ext cx="2040542" cy="286385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0715" y="867552"/>
            <a:ext cx="2040542" cy="2869311"/>
          </a:xfrm>
          <a:prstGeom prst="rect">
            <a:avLst/>
          </a:prstGeom>
        </p:spPr>
      </p:pic>
      <p:pic>
        <p:nvPicPr>
          <p:cNvPr id="8" name="Picture 3" descr="E:\Презентации\2008\13-14 марта\RUS_01_200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746" y="1224740"/>
            <a:ext cx="2800698" cy="2049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9638289" y="3546720"/>
            <a:ext cx="1856684" cy="2784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Скругленный прямоугольник 9"/>
          <p:cNvSpPr/>
          <p:nvPr/>
        </p:nvSpPr>
        <p:spPr>
          <a:xfrm>
            <a:off x="244436" y="3867946"/>
            <a:ext cx="8568715" cy="2357454"/>
          </a:xfrm>
          <a:prstGeom prst="roundRect">
            <a:avLst>
              <a:gd name="adj" fmla="val 3501"/>
            </a:avLst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2268" tIns="46134" rIns="92268" bIns="46134" rtlCol="0" anchor="ctr"/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Чёрно-белые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односторонние бланки:</a:t>
            </a:r>
          </a:p>
          <a:p>
            <a:pPr marL="346004" indent="-346004">
              <a:buFont typeface="Arial" panose="020B0604020202020204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бланк регистрации;</a:t>
            </a:r>
          </a:p>
          <a:p>
            <a:pPr marL="346004" indent="-346004"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бланк ответов № 1;</a:t>
            </a:r>
          </a:p>
          <a:p>
            <a:pPr marL="346004" indent="-346004"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бланк ответов № 2 лист 1;</a:t>
            </a:r>
          </a:p>
          <a:p>
            <a:pPr marL="346004" indent="-346004"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бланк ответов № 2 лист 2;</a:t>
            </a:r>
          </a:p>
          <a:p>
            <a:pPr marL="346004" indent="-346004"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КИМ;</a:t>
            </a:r>
          </a:p>
          <a:p>
            <a:pPr marL="346004" indent="-346004"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контрольный </a:t>
            </a:r>
            <a:r>
              <a:rPr lang="ru-RU" alt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лист</a:t>
            </a: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информацией о номере бланка регистрации, номере КИМ и инструкцией для участника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44436" y="6225402"/>
            <a:ext cx="11572956" cy="70787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91428" tIns="45713" rIns="91428" bIns="45713">
            <a:spAutoFit/>
          </a:bodyPr>
          <a:lstStyle/>
          <a:p>
            <a:pPr marL="109521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 завершения печати всех комплектов ЭМ напечатанные комплекты </a:t>
            </a:r>
          </a:p>
          <a:p>
            <a:pPr marL="109521"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раздаются участникам экзамена в произвольном порядке  </a:t>
            </a:r>
          </a:p>
        </p:txBody>
      </p:sp>
    </p:spTree>
    <p:extLst>
      <p:ext uri="{BB962C8B-B14F-4D97-AF65-F5344CB8AC3E}">
        <p14:creationId xmlns:p14="http://schemas.microsoft.com/office/powerpoint/2010/main" val="2212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69702" y="126380"/>
            <a:ext cx="11644394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t">
            <a:normAutofit/>
          </a:bodyPr>
          <a:lstStyle>
            <a:lvl1pPr algn="l" defTabSz="457657" rtl="0" eaLnBrk="1" latinLnBrk="0" hangingPunct="1">
              <a:spcBef>
                <a:spcPct val="0"/>
              </a:spcBef>
              <a:buNone/>
              <a:defRPr sz="3604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31550" algn="ctr" fontAlgn="auto">
              <a:spcAft>
                <a:spcPts val="0"/>
              </a:spcAft>
            </a:pPr>
            <a:r>
              <a:rPr lang="ru-RU" sz="2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часть инструктажа</a:t>
            </a:r>
            <a:endParaRPr lang="ru-RU" sz="25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69702" y="774452"/>
            <a:ext cx="11644394" cy="612068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spcBef>
                <a:spcPts val="0"/>
              </a:spcBef>
            </a:pP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д</a:t>
            </a: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аёт указание участникам экзамена :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проверить комплектность и качество напечатанного комплекта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проверить соответствие номеров бланка регистрации и номера КИМ на контрольном   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листе с соответствующими номерами на бланке регистрации и КИМ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соответствие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кода региона и номера ППЭ в бланке регистрации и бланках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ответов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приступить к заполнению бланков регистрации</a:t>
            </a:r>
          </a:p>
          <a:p>
            <a:pPr marL="0" indent="0">
              <a:spcBef>
                <a:spcPts val="0"/>
              </a:spcBef>
              <a:buNone/>
            </a:pPr>
            <a:endParaRPr lang="ru-RU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Организатор должен 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проверить правильность заполнения регистрационных полей на всех бланках ЕГЭ у каждого участника экзамена и соответствие данных участника экзамена в бланке регистрации и документе, удостоверяющем личность</a:t>
            </a:r>
          </a:p>
          <a:p>
            <a:pPr algn="just">
              <a:spcBef>
                <a:spcPts val="0"/>
              </a:spcBef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всеми участниками экзамена бланков регистрации и регистрационных полей бланков ответов № 1 и бланков ответов № 2 лист 1 и лист 2 объявить начало, продолжительность и время окончания выполнения экзаменационной работы и зафиксировать их на доске (информационном стенде).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7238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996" y="0"/>
            <a:ext cx="11787270" cy="714379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Дополнительная печать 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комплекта ЭМ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2996" y="867550"/>
            <a:ext cx="11787270" cy="5929356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Выполняется </a:t>
            </a:r>
            <a:r>
              <a:rPr lang="ru-RU" sz="2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случаях:</a:t>
            </a:r>
          </a:p>
          <a:p>
            <a:pPr marL="801927" indent="-429525">
              <a:lnSpc>
                <a:spcPct val="120000"/>
              </a:lnSpc>
              <a:spcBef>
                <a:spcPts val="0"/>
              </a:spcBef>
              <a:spcAft>
                <a:spcPts val="416"/>
              </a:spcAft>
              <a:buFont typeface="Wingdings" pitchFamily="2" charset="2"/>
              <a:buChar char="ü"/>
            </a:pPr>
            <a:r>
              <a:rPr lang="ru-RU" sz="2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обнаружения участником брака или некомплектности выданного ему ЭМ</a:t>
            </a:r>
          </a:p>
          <a:p>
            <a:pPr marL="801927" indent="-429525">
              <a:lnSpc>
                <a:spcPct val="120000"/>
              </a:lnSpc>
              <a:spcBef>
                <a:spcPts val="0"/>
              </a:spcBef>
              <a:spcAft>
                <a:spcPts val="416"/>
              </a:spcAft>
              <a:buFont typeface="Wingdings" pitchFamily="2" charset="2"/>
              <a:buChar char="ü"/>
            </a:pPr>
            <a:r>
              <a:rPr lang="ru-RU" sz="2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порчи ЭМ участником</a:t>
            </a:r>
          </a:p>
          <a:p>
            <a:pPr marL="801927" indent="-429525">
              <a:lnSpc>
                <a:spcPct val="120000"/>
              </a:lnSpc>
              <a:spcBef>
                <a:spcPts val="0"/>
              </a:spcBef>
              <a:spcAft>
                <a:spcPts val="416"/>
              </a:spcAft>
              <a:buFont typeface="Wingdings" pitchFamily="2" charset="2"/>
              <a:buChar char="ü"/>
            </a:pPr>
            <a:r>
              <a:rPr lang="ru-RU" sz="2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любого технического сбоя в процессе печати ЭМ </a:t>
            </a:r>
          </a:p>
          <a:p>
            <a:pPr marL="801927" indent="-429525">
              <a:lnSpc>
                <a:spcPct val="120000"/>
              </a:lnSpc>
              <a:spcBef>
                <a:spcPts val="0"/>
              </a:spcBef>
              <a:spcAft>
                <a:spcPts val="416"/>
              </a:spcAft>
              <a:buFont typeface="Wingdings" pitchFamily="2" charset="2"/>
              <a:buChar char="ü"/>
            </a:pPr>
            <a:r>
              <a:rPr lang="ru-RU" sz="2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опоздания участника </a:t>
            </a:r>
            <a:r>
              <a:rPr lang="ru-RU" sz="26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endParaRPr lang="ru-RU" sz="26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416"/>
              </a:spcAft>
              <a:buNone/>
            </a:pPr>
            <a:r>
              <a:rPr lang="ru-RU" sz="2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ru-RU" sz="2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! </a:t>
            </a:r>
            <a:r>
              <a:rPr lang="ru-RU" sz="26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Экзаменационные материалы заменяются полностью, участнику выдается новый распечатанный ЭМ</a:t>
            </a:r>
            <a:r>
              <a:rPr lang="ru-RU" sz="26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416"/>
              </a:spcAft>
            </a:pPr>
            <a:endParaRPr lang="ru-RU" sz="2600" b="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308" y="1796244"/>
            <a:ext cx="1844825" cy="145786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Скругленный прямоугольник 4"/>
          <p:cNvSpPr/>
          <p:nvPr/>
        </p:nvSpPr>
        <p:spPr>
          <a:xfrm>
            <a:off x="673062" y="4939516"/>
            <a:ext cx="10930014" cy="1357323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24135" indent="305391" algn="ctr"/>
            <a:r>
              <a:rPr lang="ru-RU" sz="2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случае сбоя работы Станции печати ЭМ организаторы вызывают технического специалиста для восстановления работоспособности оборудования и (или) системного ПО. </a:t>
            </a:r>
            <a:endParaRPr lang="ru-RU" sz="23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787270" cy="714468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Возможные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ситуации в аудитории во время экзамена, оформление в ППЭ данных фактов 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"/>
            <a:ext cx="410146" cy="414289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107522" name="Picture 2" descr="C:\Users\user\Desktop\114061_html_5de5bb6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0186" y="796112"/>
            <a:ext cx="5200665" cy="600079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745160" y="724674"/>
            <a:ext cx="6102350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УДАЛЕНИЕ В СЛУЧАЕ НАРУШЕНИЯ ПОРЯДКА ПРОВЕДЕНИЯ  ЕГЭ</a:t>
            </a:r>
          </a:p>
          <a:p>
            <a:pPr algn="just"/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 организатора: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Отметка в форме ППЭ-05-02 «Протокол проведения экзамена в аудитории»;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Отметка в бланке регистрации и подпись организатора в присутствии члена ГЭК;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Подпись участника в форме ППЭ-05-02 «Протокол проведения экзамена в аудитории»;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Форма ППЭ-21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«Акт об удалении участника экзамена»</a:t>
            </a:r>
            <a:r>
              <a:rPr lang="ru-RU" sz="2000" dirty="0"/>
              <a:t>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(оформление в штабе ППЭ, организатор ставит подпись в акте).</a:t>
            </a:r>
          </a:p>
          <a:p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Рекомендуется продемонстрировать на камеру видеонаблюдения средство связи и электронно-вычислительной техники, фото-, аудио- и видеоаппаратуры, справочные материалы, письменные заметки и иные средстве хранения и передачи информации, обнаруженные </a:t>
            </a:r>
            <a:b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900" b="1" i="1" dirty="0" smtClean="0">
                <a:latin typeface="Times New Roman" pitchFamily="18" charset="0"/>
                <a:cs typeface="Times New Roman" pitchFamily="18" charset="0"/>
              </a:rPr>
              <a:t>у участника экзамена. На камеру проговорить, какой именно предмет обнаружен и его содержание (в случае обнаружения письменных заметок).</a:t>
            </a:r>
            <a:endParaRPr lang="ru-RU" sz="19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787270" cy="500014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Возможные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ситуации в аудитории во время экзамена, оформление в ППЭ данных фактов 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"/>
            <a:ext cx="410146" cy="414289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179202" name="Picture 2" descr="C:\Users\user\Desktop\114061_html_5a5572d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333" y="585739"/>
            <a:ext cx="5379075" cy="643577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459408" y="500014"/>
            <a:ext cx="6245226" cy="83561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ДОСРОЧНОЕ ЗАВЕРШЕНИЕ ЭКЗАМЕНА ПО УВАЖИТЕЛЬНОЙ ПРИЧИНЕ</a:t>
            </a:r>
          </a:p>
          <a:p>
            <a:pPr algn="just"/>
            <a:r>
              <a:rPr lang="ru-RU" sz="1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 организатора: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Пригласить организатора вне аудитории, который сопроводит такого участника экзамена к медицинскому работнику и пригласит члена (членов) ГЭК в медицинский кабинет. 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В случае подтверждения медицинским работником ухудшения состояния здоровья участника ЕГЭ и при согласии участника досрочно завершить экзамен заполняется: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Отметка в форме ППЭ-05-02 «Протокол проведения экзамена в аудитории»;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Отметка в бланке регистрации и подпись организатора в присутствии члена ГЭК;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Подпись участника в форме ППЭ-05-02 «Протокол проведения экзамена в аудитории»;</a:t>
            </a:r>
          </a:p>
          <a:p>
            <a:pPr algn="just"/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Форма</a:t>
            </a:r>
            <a:r>
              <a:rPr lang="ru-RU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ППЭ-22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«Акт о досрочном завершении экзамена по объективным причинам»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 (оформление в медицинском кабинете, организатор ставит подпись в акте)Член ГЭК приносит данную форму (ППЭ-22) в штаб ППЭ и на камеру зачитывает текст документа</a:t>
            </a:r>
          </a:p>
          <a:p>
            <a:pPr lvl="1" algn="just"/>
            <a:endParaRPr lang="ru-RU" sz="19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2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787270" cy="714468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Возможные </a:t>
            </a:r>
            <a:r>
              <a:rPr 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ситуации в аудитории во время экзамена, оформление в ППЭ данных фактов 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5"/>
            <a:ext cx="410146" cy="414289"/>
          </a:xfrm>
          <a:prstGeom prst="rect">
            <a:avLst/>
          </a:prstGeom>
          <a:noFill/>
          <a:ln w="1">
            <a:noFill/>
            <a:miter lim="800000"/>
            <a:headEnd/>
            <a:tailEnd type="none" w="med" len="med"/>
          </a:ln>
          <a:effectLst/>
        </p:spPr>
      </p:pic>
      <p:pic>
        <p:nvPicPr>
          <p:cNvPr id="180226" name="Picture 2" descr="C:\Users\user\Desktop\ап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2996" y="724674"/>
            <a:ext cx="5072098" cy="629683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173656" y="724674"/>
            <a:ext cx="600079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АПЕЛЛЯЦИЯ О НАРУШЕНИИ УСТАНОВЛЕННОГО ПОРЯДКА ПРОВЕДЕНИЯ ГИА-11</a:t>
            </a:r>
          </a:p>
          <a:p>
            <a:pPr algn="just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Действия организатора: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Подается до выхода из ППЭ (пригласить члена ГЭК);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ППЭ-02, ППЭ-03 (оформляются членом ГЭК в штабе ППЭ, проведение проверки при участии организаторов, не задействованных в аудитории)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 descr="C:\Users\user\Desktop\0023-015-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31176" y="2724938"/>
            <a:ext cx="3887772" cy="42965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2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715832" cy="571503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Выдача 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дополнительных бланков </a:t>
            </a:r>
            <a:r>
              <a:rPr lang="ru-RU" sz="2800" b="1" dirty="0">
                <a:solidFill>
                  <a:schemeClr val="tx1"/>
                </a:solidFill>
                <a:latin typeface="+mn-lt"/>
              </a:rPr>
              <a:t/>
            </a:r>
            <a:br>
              <a:rPr lang="ru-RU" sz="2800" b="1" dirty="0">
                <a:solidFill>
                  <a:schemeClr val="tx1"/>
                </a:solidFill>
                <a:latin typeface="+mn-lt"/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4434" y="571504"/>
            <a:ext cx="11787270" cy="6303754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31550" indent="0" algn="just">
              <a:spcBef>
                <a:spcPts val="0"/>
              </a:spcBef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случае, если участник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полностью заполнил бланк ответов №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лист 2 необходимо выдать по просьбе участника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ДБО № 2 </a:t>
            </a:r>
          </a:p>
          <a:p>
            <a:pPr marL="131550" indent="0" algn="just"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Организатор должен:</a:t>
            </a:r>
          </a:p>
          <a:p>
            <a:pPr marL="131550" indent="0" algn="just">
              <a:spcBef>
                <a:spcPts val="0"/>
              </a:spcBef>
              <a:buNone/>
            </a:pPr>
            <a:r>
              <a:rPr lang="ru-RU" sz="2400" b="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убедиться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чтобы оба листа  БО№2  полностью заполнены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♦ прописать номер выданного ДБО № 2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форме ППЭ-12-03 «Ведомость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использования дополнительных бланков ответов  № 2»</a:t>
            </a:r>
            <a:endParaRPr lang="ru-RU" sz="2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♦ внести цифровое значение штрих-кода ДБО № 2 в соответствующее поле БО№2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лист№2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♦ в поле «Лист №» при выдаче ДБО № 2 внести порядковый номер листа работы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участника ЕГЭ (при этом листами № 1 и № 2 являются основные БО№ № 2).     </a:t>
            </a:r>
            <a:endParaRPr lang="ru-RU" sz="2400" b="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♦ зафиксировать 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количество выданных 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ДБО№ 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форме ППЭ-05-02 «Протокол </a:t>
            </a:r>
            <a:endParaRPr lang="ru-RU" sz="24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проведения экзамена </a:t>
            </a:r>
            <a:r>
              <a:rPr lang="ru-RU" sz="24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аудитории»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2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Важно !!! </a:t>
            </a: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ДБО 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№ 2 копировать и выдавать копии категорически запрещено! </a:t>
            </a:r>
            <a:endParaRPr lang="ru-RU" sz="24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24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При </a:t>
            </a:r>
            <a:r>
              <a:rPr lang="ru-RU" sz="24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нехватке ДБО № 2 необходимо обратиться в Штаб ППЭ</a:t>
            </a:r>
          </a:p>
          <a:p>
            <a:pPr algn="just">
              <a:spcBef>
                <a:spcPts val="0"/>
              </a:spcBef>
            </a:pPr>
            <a:endParaRPr lang="ru-RU" sz="2200" dirty="0">
              <a:solidFill>
                <a:schemeClr val="tx1"/>
              </a:solidFill>
            </a:endParaRPr>
          </a:p>
          <a:p>
            <a:pPr algn="just"/>
            <a:endParaRPr lang="ru-RU" sz="2300" dirty="0"/>
          </a:p>
        </p:txBody>
      </p:sp>
    </p:spTree>
    <p:extLst>
      <p:ext uri="{BB962C8B-B14F-4D97-AF65-F5344CB8AC3E}">
        <p14:creationId xmlns:p14="http://schemas.microsoft.com/office/powerpoint/2010/main" val="2269107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572956" cy="768094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Ведомость учёта времени отсутствия участников экзамена в аудитории- </a:t>
            </a:r>
            <a:r>
              <a:rPr lang="en-US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12-04</a:t>
            </a:r>
            <a:r>
              <a:rPr lang="ru-RU" sz="23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-МАШ</a:t>
            </a:r>
          </a:p>
        </p:txBody>
      </p:sp>
      <p:sp>
        <p:nvSpPr>
          <p:cNvPr id="4" name="Блок-схема: процесс 3"/>
          <p:cNvSpPr/>
          <p:nvPr/>
        </p:nvSpPr>
        <p:spPr>
          <a:xfrm>
            <a:off x="4045180" y="4082261"/>
            <a:ext cx="7915085" cy="2638966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2268" tIns="46134" rIns="92268" bIns="46134" rtlCol="0" anchor="ctr"/>
          <a:lstStyle/>
          <a:p>
            <a:pPr marL="288336" indent="-288336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Организаторы в аудитории фиксируют каждый выход участника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из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аудитории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форме ППЭ-12-04-МАШ </a:t>
            </a:r>
          </a:p>
          <a:p>
            <a:pPr marL="288336" indent="-288336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один и тот же участник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выходит несколько раз, то каждый его выход фиксируется в ведомости в новой строке </a:t>
            </a:r>
          </a:p>
          <a:p>
            <a:pPr marL="288336" indent="-288336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 нехватке места на одном листе записи продолжаются на следующем листе (выдаётся  в Штабе ППЭ по схеме, установленной руководителем ППЭ)</a:t>
            </a:r>
          </a:p>
        </p:txBody>
      </p:sp>
      <p:pic>
        <p:nvPicPr>
          <p:cNvPr id="5" name="Picture 5" descr="Картинки по запросу ппэ 12-04 маш егэ 2018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" t="23609" r="2488" b="17293"/>
          <a:stretch/>
        </p:blipFill>
        <p:spPr bwMode="auto">
          <a:xfrm>
            <a:off x="5745160" y="1224740"/>
            <a:ext cx="5584814" cy="2661144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7173920" y="867550"/>
            <a:ext cx="3186864" cy="37017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lIns="92268" tIns="46134" rIns="92268" bIns="46134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Образец заполнения</a:t>
            </a:r>
          </a:p>
        </p:txBody>
      </p:sp>
      <p:pic>
        <p:nvPicPr>
          <p:cNvPr id="7" name="Picture 3" descr="Картинки по запросу ппэ 12-04 маш егэ 2018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4" t="7639" r="47789" b="1170"/>
          <a:stretch/>
        </p:blipFill>
        <p:spPr bwMode="auto">
          <a:xfrm>
            <a:off x="234147" y="1373373"/>
            <a:ext cx="3660420" cy="5369072"/>
          </a:xfrm>
          <a:prstGeom prst="rect">
            <a:avLst/>
          </a:prstGeom>
          <a:noFill/>
          <a:ln w="127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255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642146" cy="540327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Завершение экзамена в аудитории</a:t>
            </a:r>
            <a:endParaRPr lang="ru-RU" sz="23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одержимое 2"/>
          <p:cNvSpPr>
            <a:spLocks noGrp="1"/>
          </p:cNvSpPr>
          <p:nvPr>
            <p:ph idx="1"/>
          </p:nvPr>
        </p:nvSpPr>
        <p:spPr>
          <a:xfrm>
            <a:off x="244434" y="609600"/>
            <a:ext cx="11715832" cy="6411913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31550" indent="0" algn="ctr">
              <a:buNone/>
            </a:pPr>
            <a:r>
              <a:rPr lang="ru-RU" sz="2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Организатор в аудитории :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За 30 и 5 минут до окончания выполнения экзаменационной работы сообщает участникам   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экзамена о скором завершении  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За 15 минут пересчитывает ИК в аудитории (испорченные или с полиграфическим дефектом),    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неиспользованные черновики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Отмечает в форме (ППЭ-05-02) факты неявки участников экзамена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Проверяет отметки фактов (если имели место) удаления с экзамена, не завершения выполнения ЭР, 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ошибок в документах 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В центре видимости камер объявляет, что выполнение ЭР завершено 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Сообщает участникам о необходимости положить все ЭМ на край стола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Собирает у участников БР, БО№2 (лист№1и лист№2), ДБО№2, КИМ, контрольный лист, черновики</a:t>
            </a: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сли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бланки ответов № 2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ДБО№2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содержат незаполненные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должен погасить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следующим </a:t>
            </a:r>
            <a:endParaRPr lang="ru-RU" sz="19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1550" indent="0">
              <a:spcBef>
                <a:spcPts val="0"/>
              </a:spcBef>
              <a:buNone/>
            </a:pP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образом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Z»</a:t>
            </a:r>
          </a:p>
          <a:p>
            <a:pPr marL="131550" indent="0">
              <a:buNone/>
            </a:pPr>
            <a:endParaRPr lang="ru-RU" sz="19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1550" indent="0">
              <a:buNone/>
            </a:pPr>
            <a:endParaRPr lang="ru-RU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131550" indent="0">
              <a:buNone/>
            </a:pPr>
            <a:endParaRPr lang="ru-RU" sz="19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131550" indent="0">
              <a:buNone/>
            </a:pPr>
            <a:endParaRPr lang="ru-RU" sz="19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131550" indent="0">
              <a:buNone/>
            </a:pP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♦ Заполняет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форму ППЭ-05-02 «Протокол проведения экзамена в аудитории», получив подписи   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   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itchFamily="18" charset="0"/>
              </a:rPr>
              <a:t>    участников</a:t>
            </a:r>
            <a:endParaRPr lang="ru-RU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  <a:p>
            <a:pPr marL="131550" indent="0" algn="ctr">
              <a:buNone/>
            </a:pPr>
            <a:endParaRPr lang="ru-RU" sz="21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73472" y="5448589"/>
            <a:ext cx="5217786" cy="78524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Ставит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соответствующее  цифровое значение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подпись в специально отведённом месте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Стрелка вверх 10"/>
          <p:cNvSpPr/>
          <p:nvPr/>
        </p:nvSpPr>
        <p:spPr>
          <a:xfrm rot="10800000">
            <a:off x="3310490" y="5119053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73472" y="4499761"/>
            <a:ext cx="5162369" cy="6258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участник использовал поле «Замена ошибочных ответов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в БО№1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359224" y="4502727"/>
            <a:ext cx="5318187" cy="663421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Если участник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 использовал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поле «Замена ошибочных ответов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в БО№1                   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трелка вверх 13"/>
          <p:cNvSpPr/>
          <p:nvPr/>
        </p:nvSpPr>
        <p:spPr>
          <a:xfrm rot="10800000">
            <a:off x="8798264" y="5153285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382341" y="5455112"/>
            <a:ext cx="5253506" cy="804742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endParaRPr lang="ru-RU" sz="2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Ставит «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» 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подпись 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специально отведённом месте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593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VEvdokimov\Desktop\ПРЕЗЕНТАЦИИ\Водяные знаки\Светлый 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9056"/>
            <a:ext cx="12204700" cy="7010092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32396" y="1"/>
            <a:ext cx="11746619" cy="482434"/>
          </a:xfrm>
          <a:solidFill>
            <a:schemeClr val="accent3">
              <a:lumMod val="40000"/>
              <a:lumOff val="60000"/>
            </a:schemeClr>
          </a:solidFill>
          <a:ln w="127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Упаковка ЭМ в </a:t>
            </a:r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аудитории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5780119"/>
              </p:ext>
            </p:extLst>
          </p:nvPr>
        </p:nvGraphicFramePr>
        <p:xfrm>
          <a:off x="332397" y="493254"/>
          <a:ext cx="11746618" cy="3851899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639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069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3206">
                <a:tc rowSpan="3">
                  <a:txBody>
                    <a:bodyPr/>
                    <a:lstStyle/>
                    <a:p>
                      <a:pPr algn="ctr"/>
                      <a:r>
                        <a:rPr lang="ru-RU" sz="19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Технический </a:t>
                      </a:r>
                      <a:r>
                        <a:rPr lang="ru-RU" sz="1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специалист</a:t>
                      </a:r>
                      <a:endParaRPr lang="ru-RU" sz="19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2047" marR="122047" marT="62413" marB="62413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9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Завершает экзамен </a:t>
                      </a:r>
                      <a:r>
                        <a:rPr lang="ru-RU" sz="1900" b="1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Станции печати</a:t>
                      </a:r>
                    </a:p>
                  </a:txBody>
                  <a:tcPr marL="122047" marR="122047" marT="62413" marB="62413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04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• Печатает</a:t>
                      </a:r>
                      <a:r>
                        <a:rPr lang="ru-RU" sz="19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протокол со станции печати </a:t>
                      </a:r>
                      <a:r>
                        <a:rPr lang="ru-RU" sz="1800" b="1" i="1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lang="ru-RU" sz="1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подписывает </a:t>
                      </a:r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форму ППЭ-23 «Протокол печати ЭМ в аудитории</a:t>
                      </a:r>
                      <a:r>
                        <a:rPr lang="ru-RU" sz="19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r>
                        <a:rPr lang="ru-RU" sz="19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900" b="1" i="1" dirty="0" smtClean="0">
                          <a:latin typeface="Times New Roman" pitchFamily="18" charset="0"/>
                          <a:cs typeface="Times New Roman" pitchFamily="18" charset="0"/>
                        </a:rPr>
                        <a:t>+калибровочный</a:t>
                      </a:r>
                      <a:r>
                        <a:rPr lang="ru-RU" sz="1900" b="1" i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лист </a:t>
                      </a:r>
                      <a:r>
                        <a:rPr lang="ru-RU" sz="1900" b="0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для настройки (калибровки) сканера перед сканированием </a:t>
                      </a:r>
                      <a:endParaRPr lang="ru-RU" sz="1900" b="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2047" marR="122047" marT="62413" marB="62413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07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• Сохраняет</a:t>
                      </a:r>
                      <a:r>
                        <a:rPr lang="ru-RU" sz="19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эл. журнал работы</a:t>
                      </a:r>
                      <a:r>
                        <a:rPr lang="ru-RU" sz="19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станции </a:t>
                      </a:r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печати </a:t>
                      </a:r>
                      <a:r>
                        <a:rPr lang="ru-RU" sz="1900" b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900" b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флеш</a:t>
                      </a:r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-носитель</a:t>
                      </a:r>
                      <a:endParaRPr lang="ru-RU" sz="19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2047" marR="122047" marT="62413" marB="62413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9141">
                <a:tc>
                  <a:txBody>
                    <a:bodyPr/>
                    <a:lstStyle/>
                    <a:p>
                      <a:pPr algn="ctr"/>
                      <a:r>
                        <a:rPr lang="ru-RU" sz="19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Ответственный организатор</a:t>
                      </a:r>
                      <a:endParaRPr lang="ru-RU" sz="19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2047" marR="122047" marT="62413" marB="62413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Упаковывает ЭМ и заполняет</a:t>
                      </a:r>
                      <a:r>
                        <a:rPr lang="ru-RU" sz="19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формы за специально выделенным столом</a:t>
                      </a:r>
                      <a:endParaRPr lang="ru-RU" sz="19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9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•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Извлекает компакт-диск с электронными ЭМ из </a:t>
                      </a:r>
                      <a:r>
                        <a:rPr lang="en-US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CD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-привода </a:t>
                      </a:r>
                      <a:endParaRPr lang="ru-RU" sz="19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•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Подписывает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форму ППЭ-23 «Протокол печати ЭМ в аудитории»</a:t>
                      </a:r>
                      <a:endParaRPr lang="ru-RU" sz="1900" b="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r>
                        <a:rPr lang="ru-RU" sz="19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• Использованные черновики  пересчитывает и упаковывает </a:t>
                      </a:r>
                      <a:r>
                        <a:rPr lang="ru-RU" sz="19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в  конверт</a:t>
                      </a:r>
                      <a:endParaRPr lang="ru-RU" sz="19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2047" marR="122047" marT="62413" marB="62413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" name="Picture 1" descr="C:\Users\VEvdokimov\Desktop\ВД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064" y="4886956"/>
            <a:ext cx="2653081" cy="1851405"/>
          </a:xfrm>
          <a:prstGeom prst="rect">
            <a:avLst/>
          </a:prstGeom>
          <a:noFill/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0" name="Прямая соединительная линия 9"/>
          <p:cNvCxnSpPr/>
          <p:nvPr/>
        </p:nvCxnSpPr>
        <p:spPr>
          <a:xfrm>
            <a:off x="0" y="4439450"/>
            <a:ext cx="12204700" cy="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" descr="C:\Users\VEvdokimov\Desktop\ВД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3345" y="4886956"/>
            <a:ext cx="2653081" cy="1851405"/>
          </a:xfrm>
          <a:prstGeom prst="rect">
            <a:avLst/>
          </a:prstGeom>
          <a:noFill/>
          <a:ln w="3175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332396" y="4129905"/>
            <a:ext cx="2500329" cy="385557"/>
          </a:xfrm>
          <a:prstGeom prst="rect">
            <a:avLst/>
          </a:prstGeom>
          <a:solidFill>
            <a:srgbClr val="FFCCFF"/>
          </a:solidFill>
        </p:spPr>
        <p:txBody>
          <a:bodyPr wrap="square" lIns="92268" tIns="46134" rIns="92268" bIns="46134">
            <a:spAutoFit/>
          </a:bodyPr>
          <a:lstStyle/>
          <a:p>
            <a:pPr algn="ctr"/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Все бланки ответов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47140" y="3993781"/>
            <a:ext cx="3357586" cy="385557"/>
          </a:xfrm>
          <a:prstGeom prst="rect">
            <a:avLst/>
          </a:prstGeom>
          <a:solidFill>
            <a:srgbClr val="FFCCFF"/>
          </a:solidFill>
        </p:spPr>
        <p:txBody>
          <a:bodyPr wrap="square" lIns="92268" tIns="46134" rIns="92268" bIns="46134">
            <a:spAutoFit/>
          </a:bodyPr>
          <a:lstStyle/>
          <a:p>
            <a:pPr algn="ctr"/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КИМ + контрольные листы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557534" y="3977410"/>
            <a:ext cx="2428892" cy="385557"/>
          </a:xfrm>
          <a:prstGeom prst="rect">
            <a:avLst/>
          </a:prstGeom>
          <a:solidFill>
            <a:srgbClr val="FFCCFF"/>
          </a:solidFill>
        </p:spPr>
        <p:txBody>
          <a:bodyPr wrap="square" lIns="92268" tIns="46134" rIns="92268" bIns="46134">
            <a:spAutoFit/>
          </a:bodyPr>
          <a:lstStyle/>
          <a:p>
            <a:pPr algn="ctr"/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Испорченный ЭМ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9457038" y="3991945"/>
            <a:ext cx="2214578" cy="385557"/>
          </a:xfrm>
          <a:prstGeom prst="rect">
            <a:avLst/>
          </a:prstGeom>
          <a:solidFill>
            <a:srgbClr val="FFCCFF"/>
          </a:solidFill>
        </p:spPr>
        <p:txBody>
          <a:bodyPr wrap="square" lIns="92268" tIns="46134" rIns="92268" bIns="46134">
            <a:spAutoFit/>
          </a:bodyPr>
          <a:lstStyle/>
          <a:p>
            <a:pPr algn="ctr"/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Диск</a:t>
            </a:r>
          </a:p>
        </p:txBody>
      </p:sp>
      <p:sp>
        <p:nvSpPr>
          <p:cNvPr id="17" name="Стрелка вверх 16"/>
          <p:cNvSpPr/>
          <p:nvPr/>
        </p:nvSpPr>
        <p:spPr>
          <a:xfrm rot="10800000">
            <a:off x="1317301" y="4592057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5400000">
            <a:off x="1689574" y="5752012"/>
            <a:ext cx="2510628" cy="28380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Прямоугольник 27"/>
          <p:cNvSpPr/>
          <p:nvPr/>
        </p:nvSpPr>
        <p:spPr>
          <a:xfrm rot="16200000">
            <a:off x="2159212" y="5525067"/>
            <a:ext cx="2653502" cy="339390"/>
          </a:xfrm>
          <a:prstGeom prst="rect">
            <a:avLst/>
          </a:prstGeom>
        </p:spPr>
        <p:txBody>
          <a:bodyPr wrap="square" lIns="92268" tIns="46134" rIns="92268" bIns="46134" anchor="ctr">
            <a:spAutoFit/>
          </a:bodyPr>
          <a:lstStyle/>
          <a:p>
            <a:pPr marL="461326" indent="-461326" algn="r"/>
            <a:r>
              <a:rPr lang="ru-RU" sz="1600" dirty="0">
                <a:solidFill>
                  <a:srgbClr val="C00000"/>
                </a:solidFill>
                <a:cs typeface="Times New Roman" panose="02020603050405020304" pitchFamily="18" charset="0"/>
              </a:rPr>
              <a:t>Сейф-пакет стандартный</a:t>
            </a: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rot="16200000" flipH="1">
            <a:off x="4930810" y="5753865"/>
            <a:ext cx="2510628" cy="24673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16200000" flipH="1">
            <a:off x="7849285" y="5692911"/>
            <a:ext cx="2653504" cy="3706"/>
          </a:xfrm>
          <a:prstGeom prst="line">
            <a:avLst/>
          </a:prstGeom>
          <a:ln w="19050">
            <a:solidFill>
              <a:schemeClr val="accent4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Прямоугольник 24"/>
          <p:cNvSpPr/>
          <p:nvPr/>
        </p:nvSpPr>
        <p:spPr>
          <a:xfrm rot="16200000">
            <a:off x="8666912" y="5518226"/>
            <a:ext cx="2068315" cy="339390"/>
          </a:xfrm>
          <a:prstGeom prst="rect">
            <a:avLst/>
          </a:prstGeom>
        </p:spPr>
        <p:txBody>
          <a:bodyPr wrap="square" lIns="92268" tIns="46134" rIns="92268" bIns="46134" anchor="ctr">
            <a:spAutoFit/>
          </a:bodyPr>
          <a:lstStyle/>
          <a:p>
            <a:pPr marL="461326" indent="-461326" algn="r"/>
            <a:r>
              <a:rPr lang="ru-RU" sz="1600" dirty="0">
                <a:solidFill>
                  <a:srgbClr val="C00000"/>
                </a:solidFill>
                <a:cs typeface="Times New Roman" panose="02020603050405020304" pitchFamily="18" charset="0"/>
              </a:rPr>
              <a:t>Сейф-пакет малый </a:t>
            </a:r>
          </a:p>
        </p:txBody>
      </p:sp>
      <p:pic>
        <p:nvPicPr>
          <p:cNvPr id="32" name="Picture 4" descr="C:\Users\VEvdokimov\Desktop\Сейф-пакет малый лицо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88564" y="4739687"/>
            <a:ext cx="1441660" cy="205721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Стрелка вверх 16">
            <a:extLst>
              <a:ext uri="{FF2B5EF4-FFF2-40B4-BE49-F238E27FC236}">
                <a16:creationId xmlns:a16="http://schemas.microsoft.com/office/drawing/2014/main" id="{0C0B8FB3-B09B-4EA1-AE9C-DA1AAD1BD889}"/>
              </a:ext>
            </a:extLst>
          </p:cNvPr>
          <p:cNvSpPr/>
          <p:nvPr/>
        </p:nvSpPr>
        <p:spPr>
          <a:xfrm rot="10800000">
            <a:off x="10465228" y="4452259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27" name="Стрелка вверх 16">
            <a:extLst>
              <a:ext uri="{FF2B5EF4-FFF2-40B4-BE49-F238E27FC236}">
                <a16:creationId xmlns:a16="http://schemas.microsoft.com/office/drawing/2014/main" id="{BD6E0745-B76F-46AF-9EE8-22C97B02B2C2}"/>
              </a:ext>
            </a:extLst>
          </p:cNvPr>
          <p:cNvSpPr/>
          <p:nvPr/>
        </p:nvSpPr>
        <p:spPr>
          <a:xfrm rot="10800000">
            <a:off x="7531110" y="4582326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34" name="Стрелка вверх 16">
            <a:extLst>
              <a:ext uri="{FF2B5EF4-FFF2-40B4-BE49-F238E27FC236}">
                <a16:creationId xmlns:a16="http://schemas.microsoft.com/office/drawing/2014/main" id="{A5C1683D-2772-4669-BC5A-2C0A4EACA43A}"/>
              </a:ext>
            </a:extLst>
          </p:cNvPr>
          <p:cNvSpPr/>
          <p:nvPr/>
        </p:nvSpPr>
        <p:spPr>
          <a:xfrm rot="10800000">
            <a:off x="4483515" y="4364527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2174" y="4653763"/>
            <a:ext cx="1643074" cy="2286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434" y="0"/>
            <a:ext cx="11715832" cy="500066"/>
          </a:xfr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ru-RU" sz="25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Передача материала</a:t>
            </a:r>
            <a:endParaRPr lang="ru-RU" sz="2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5872" y="653236"/>
            <a:ext cx="11715832" cy="6072233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250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 ППЭ в Штабе ППЭ с включенным видеонаблюдением  </a:t>
            </a:r>
            <a:br>
              <a:rPr lang="ru-RU" sz="8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присутствии члена ГЭК получает  от всех ответственных организаторов в аудитории следующие материалы:</a:t>
            </a:r>
            <a:endParaRPr lang="ru-RU" sz="88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8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 Запечатанный ВДП с БР, БО № 1, БО № 2 лист 1 и лист 2 (ДБО№2)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</a:t>
            </a:r>
            <a:r>
              <a:rPr lang="ru-RU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Калибровочный </a:t>
            </a:r>
            <a:r>
              <a:rPr lang="ru-RU" sz="8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 с каждой использованной в аудитории станции печати ЭМ</a:t>
            </a:r>
            <a:endParaRPr lang="ru-RU" sz="8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 Стандартный сейф-пакет  с использованными КИМ (+контрольные листы)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 Запечатанный ВДП с испорченными комплектами ЭМ (если были)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 Использованный компакт-диск с электронными КИМ в сейф-пакете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 Запечатанный конверт с использованными черновиками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88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 Неиспользованные черновики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ru-RU" sz="88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8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8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форму ППЭ-05-02 «Протокол проведения ГИА в аудитории» </a:t>
            </a:r>
          </a:p>
          <a:p>
            <a:pPr marL="0" indent="0">
              <a:buNone/>
            </a:pPr>
            <a:r>
              <a:rPr lang="ru-RU" sz="8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форму ППЭ-12-02 «Ведомость коррекции персональных данных участников экзамена    </a:t>
            </a:r>
          </a:p>
          <a:p>
            <a:pPr marL="0" indent="0">
              <a:buNone/>
            </a:pPr>
            <a:r>
              <a:rPr lang="ru-RU" sz="8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в аудитории»</a:t>
            </a:r>
          </a:p>
          <a:p>
            <a:pPr marL="0" indent="0">
              <a:buNone/>
            </a:pPr>
            <a:r>
              <a:rPr lang="ru-RU" sz="8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форму ППЭ-12-03 «Ведомость использования ДБО № 2»</a:t>
            </a:r>
          </a:p>
          <a:p>
            <a:pPr marL="0" indent="0">
              <a:buNone/>
            </a:pPr>
            <a:r>
              <a:rPr lang="ru-RU" sz="8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форму ППЭ-12-04-МАШ «Ведомость учета времени отсутствия участников ГИА в  </a:t>
            </a:r>
          </a:p>
          <a:p>
            <a:pPr marL="0" indent="0">
              <a:buNone/>
            </a:pPr>
            <a:r>
              <a:rPr lang="ru-RU" sz="8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аудитории»</a:t>
            </a:r>
          </a:p>
          <a:p>
            <a:pPr algn="just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131550" indent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50642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body" sz="half" idx="1"/>
          </p:nvPr>
        </p:nvSpPr>
        <p:spPr>
          <a:xfrm>
            <a:off x="262619" y="569338"/>
            <a:ext cx="11572956" cy="6330225"/>
          </a:xfr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      </a:t>
            </a:r>
            <a:endParaRPr lang="ru-RU" sz="2200" b="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0" indent="0" algn="just">
              <a:buNone/>
            </a:pPr>
            <a:r>
              <a:rPr lang="ru-RU" sz="2200" b="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buNone/>
            </a:pPr>
            <a:endParaRPr lang="ru-RU" sz="2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2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♦ После 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заполнения </a:t>
            </a:r>
            <a:r>
              <a:rPr lang="ru-RU" sz="21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</a:t>
            </a:r>
            <a:r>
              <a:rPr lang="ru-RU" sz="2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ППЭ-13-02-МАШ 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Сводная ведомость учёта участников и </a:t>
            </a:r>
            <a:endParaRPr lang="ru-RU" sz="21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использования </a:t>
            </a:r>
            <a:r>
              <a:rPr lang="ru-RU" sz="2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экзаменационных материалов в ППЭ» 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 ППЭ передаёт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ВДП с бланками      </a:t>
            </a:r>
          </a:p>
          <a:p>
            <a:pPr marL="0" indent="0" algn="just">
              <a:buNone/>
            </a:pP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техническому специалисту 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осуществления сканирования  вместе с калибровочным листом</a:t>
            </a:r>
            <a:endParaRPr lang="ru-RU" sz="2100" b="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Технический 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в соответствии с заполненной 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формой-ППЭ-11 </a:t>
            </a:r>
            <a:r>
              <a:rPr lang="ru-RU" sz="2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«Сопроводительный  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buNone/>
            </a:pPr>
            <a:r>
              <a:rPr lang="ru-RU" sz="2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бланк </a:t>
            </a:r>
            <a:r>
              <a:rPr lang="ru-RU" sz="21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 материалам ЕГЭ» 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(на ВДП), вводит номер аудитории на станции сканирования в ППЭ</a:t>
            </a:r>
          </a:p>
          <a:p>
            <a:pPr marL="0" indent="0" algn="just">
              <a:buNone/>
            </a:pP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Выполняет калибровку сканера с использованием калибровочного листа,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звлекает 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бланки из ВДП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just">
              <a:buNone/>
            </a:pP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выполняет сканирование бланков с лицевой стороны в </a:t>
            </a: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одностороннем </a:t>
            </a:r>
            <a:r>
              <a:rPr lang="ru-RU" sz="2100" b="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режиме </a:t>
            </a:r>
            <a:endParaRPr lang="ru-RU" sz="21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 Проверяет качество отсканированных изображений</a:t>
            </a:r>
          </a:p>
          <a:p>
            <a:pPr marL="0" indent="0" algn="just">
              <a:buNone/>
            </a:pP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♦После завершения сканирования всех бланков из аудитории  сверяет количество </a:t>
            </a:r>
          </a:p>
          <a:p>
            <a:pPr marL="0" indent="0" algn="just">
              <a:buNone/>
            </a:pP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отсканированных бланков с информацией на ВДП, ставит подпись на ВДП, помещает бланки </a:t>
            </a:r>
          </a:p>
          <a:p>
            <a:pPr marL="0" indent="0" algn="just">
              <a:buNone/>
            </a:pPr>
            <a:r>
              <a:rPr lang="ru-RU" sz="21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100" b="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 ВДП и возвращает его руководителю ППЭ</a:t>
            </a:r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ru-RU" sz="2400" dirty="0"/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235527" y="0"/>
            <a:ext cx="11581863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lIns="109814" tIns="54908" rIns="109814" bIns="54908" anchor="ctr"/>
          <a:lstStyle/>
          <a:p>
            <a:pPr algn="ctr">
              <a:defRPr/>
            </a:pPr>
            <a:endParaRPr lang="ru-RU" sz="3100" b="1" dirty="0" smtClean="0">
              <a:latin typeface="+mn-lt"/>
            </a:endParaRPr>
          </a:p>
          <a:p>
            <a:pPr algn="ctr">
              <a:defRPr/>
            </a:pP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СКАНИРОВАНИЕ  </a:t>
            </a:r>
            <a:endParaRPr lang="ru-RU" sz="25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sz="3400" b="1" spc="60" dirty="0">
              <a:ln w="11430"/>
              <a:gradFill>
                <a:gsLst>
                  <a:gs pos="25000">
                    <a:srgbClr val="AC66BB">
                      <a:satMod val="155000"/>
                    </a:srgbClr>
                  </a:gs>
                  <a:gs pos="100000">
                    <a:srgbClr val="AC66BB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reflection blurRad="6350" stA="55000" endA="300" endPos="45500" dir="5400000" sy="-100000" algn="bl" rotWithShape="0"/>
              </a:effectLst>
              <a:latin typeface="+mn-lt"/>
              <a:ea typeface="+mj-ea"/>
              <a:cs typeface="+mj-cs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75854" y="655070"/>
            <a:ext cx="10847571" cy="135732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09537" indent="0" algn="just"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                                       Руководитель ППЭ заполняет формы:</a:t>
            </a:r>
          </a:p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     ППЭ-14-02 «Ведомость учёта </a:t>
            </a:r>
            <a:r>
              <a:rPr lang="ru-RU" sz="2000" b="1" i="1" smtClean="0">
                <a:latin typeface="Times New Roman" pitchFamily="18" charset="0"/>
                <a:cs typeface="Times New Roman" pitchFamily="18" charset="0"/>
              </a:rPr>
              <a:t>экзаменационных материалов»</a:t>
            </a:r>
            <a:endParaRPr lang="ru-RU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     ППЭ 13-01 «Протокол проведения ЕГЭ в ППЭ»</a:t>
            </a:r>
          </a:p>
          <a:p>
            <a:pPr algn="just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       ППЭ 14-01 «Акт приёмки-передачи экзаменационных материалов в ППЭ»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444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321" y="511965"/>
            <a:ext cx="10984230" cy="3657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+mn-lt"/>
              </a:rPr>
              <a:t/>
            </a:r>
            <a:br>
              <a:rPr lang="ru-RU" b="1" dirty="0">
                <a:latin typeface="+mn-lt"/>
              </a:rPr>
            </a:br>
            <a:endParaRPr lang="ru-RU" sz="29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5872" y="1010426"/>
            <a:ext cx="11278593" cy="572015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58748" y="0"/>
            <a:ext cx="11308215" cy="5715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109814" tIns="54908" rIns="109814" bIns="54908" numCol="1" anchor="ctr" anchorCtr="0" compatLnSpc="1">
            <a:prstTxWarp prst="textNoShape">
              <a:avLst/>
            </a:prstTxWarp>
          </a:bodyPr>
          <a:lstStyle/>
          <a:p>
            <a:pPr algn="ctr" defTabSz="1098147" eaLnBrk="0" hangingPunct="0">
              <a:defRPr/>
            </a:pPr>
            <a:r>
              <a:rPr lang="ru-RU" sz="2500" b="1" dirty="0" smtClean="0">
                <a:latin typeface="Times New Roman" pitchFamily="18" charset="0"/>
                <a:cs typeface="Times New Roman" pitchFamily="18" charset="0"/>
              </a:rPr>
              <a:t>Сканирование ЭМ</a:t>
            </a:r>
            <a:endParaRPr lang="ru-RU" sz="2500" b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030780" y="4010822"/>
            <a:ext cx="6786610" cy="200026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>
              <a:spcBef>
                <a:spcPts val="0"/>
              </a:spcBef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Получает  от руководителя ППЭ и сканирует    </a:t>
            </a:r>
          </a:p>
          <a:p>
            <a:pPr>
              <a:spcBef>
                <a:spcPts val="0"/>
              </a:spcBef>
            </a:pP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заполненные формы ППЭ:  </a:t>
            </a:r>
          </a:p>
          <a:p>
            <a:pPr algn="ctr">
              <a:spcBef>
                <a:spcPts val="0"/>
              </a:spcBef>
            </a:pP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ППЭ-02 , ППЭ-03 , ППЭ-05-02 , ППЭ-07 , ППЭ-12-02,   ППЭ-12-04-МАШ,  ППЭ-13-02-МАШ , ППЭ-14-01,  ППЭ-18-МАШ, ППЭ-19, ППЭ-21 , ППЭ-22</a:t>
            </a:r>
            <a:endParaRPr lang="ru-RU" sz="22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44500" y="4296574"/>
            <a:ext cx="3429024" cy="114300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200" dirty="0" smtClean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Технический  специалист</a:t>
            </a:r>
            <a:endParaRPr lang="ru-RU" sz="220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8" name="Нашивка 7"/>
          <p:cNvSpPr/>
          <p:nvPr/>
        </p:nvSpPr>
        <p:spPr>
          <a:xfrm>
            <a:off x="4387838" y="1796244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030780" y="1010426"/>
            <a:ext cx="6715172" cy="200026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31550" algn="just"/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Сверяет данные о количестве отсканированных бланков по аудиториям, указанные на Станции сканирования в ППЭ с количеством бланков из </a:t>
            </a:r>
            <a:r>
              <a:rPr lang="ru-RU" sz="2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формы ППЭ-13-02-МАШ 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01624" y="1296178"/>
            <a:ext cx="3500462" cy="127536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Член ГЭК </a:t>
            </a:r>
            <a:endParaRPr lang="ru-RU" sz="220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9" name="Нашивка 18"/>
          <p:cNvSpPr/>
          <p:nvPr/>
        </p:nvSpPr>
        <p:spPr>
          <a:xfrm>
            <a:off x="4387838" y="4796640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39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321" y="511965"/>
            <a:ext cx="10984230" cy="3657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+mn-lt"/>
              </a:rPr>
              <a:t/>
            </a:r>
            <a:br>
              <a:rPr lang="ru-RU" b="1" dirty="0">
                <a:latin typeface="+mn-lt"/>
              </a:rPr>
            </a:br>
            <a:endParaRPr lang="ru-RU" sz="29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5872" y="1010426"/>
            <a:ext cx="11278593" cy="572015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387310" y="0"/>
            <a:ext cx="11308215" cy="57150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109814" tIns="54908" rIns="109814" bIns="54908" numCol="1" anchor="ctr" anchorCtr="0" compatLnSpc="1">
            <a:prstTxWarp prst="textNoShape">
              <a:avLst/>
            </a:prstTxWarp>
          </a:bodyPr>
          <a:lstStyle/>
          <a:p>
            <a:pPr algn="ctr" defTabSz="1098147" eaLnBrk="0" hangingPunct="0">
              <a:defRPr/>
            </a:pPr>
            <a:r>
              <a:rPr lang="ru-RU" sz="25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Экспорт пакета (</a:t>
            </a:r>
            <a:r>
              <a:rPr lang="ru-RU" sz="2500" b="1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эл.образы</a:t>
            </a:r>
            <a:r>
              <a:rPr lang="ru-RU" sz="25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бланков и форм) </a:t>
            </a:r>
            <a:endParaRPr lang="ru-RU" sz="2500" b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58748" y="1081865"/>
            <a:ext cx="6072230" cy="135732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3155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Сохраняет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флеш-накопитель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пакет с электронными образами бланков и форм ППЭ и выполняет передачу пакета на сервер РЦОИ с помощью станции авторизации в Штабе ППЭ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58748" y="3367880"/>
            <a:ext cx="6000792" cy="102621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При участии руководителя ППЭ и члена ГЭК передает в РЦОИ статус о завершении передачи бланков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673986" y="1296178"/>
            <a:ext cx="3390935" cy="77530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Технический специалист</a:t>
            </a:r>
          </a:p>
        </p:txBody>
      </p:sp>
      <p:sp>
        <p:nvSpPr>
          <p:cNvPr id="8" name="Нашивка 7"/>
          <p:cNvSpPr/>
          <p:nvPr/>
        </p:nvSpPr>
        <p:spPr>
          <a:xfrm>
            <a:off x="6816730" y="1510492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30384" y="2582062"/>
            <a:ext cx="4429156" cy="571504"/>
          </a:xfrm>
          <a:prstGeom prst="roundRect">
            <a:avLst/>
          </a:prstGeom>
          <a:solidFill>
            <a:srgbClr val="FFFF00"/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Статус пакета  принимает значение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673986" y="2582062"/>
            <a:ext cx="2286017" cy="571504"/>
          </a:xfrm>
          <a:prstGeom prst="roundRect">
            <a:avLst/>
          </a:prstGeom>
          <a:solidFill>
            <a:srgbClr val="FFFF00"/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ctr"/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ПЕРЕДАН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4" name="Нашивка 13"/>
          <p:cNvSpPr/>
          <p:nvPr/>
        </p:nvSpPr>
        <p:spPr>
          <a:xfrm>
            <a:off x="6816730" y="2724938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Нашивка 14"/>
          <p:cNvSpPr/>
          <p:nvPr/>
        </p:nvSpPr>
        <p:spPr>
          <a:xfrm>
            <a:off x="6816730" y="3725070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673986" y="3510756"/>
            <a:ext cx="3390935" cy="77530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Технический специалист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58748" y="4653764"/>
            <a:ext cx="5929354" cy="142875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3155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Ожидают в Штабе ППЭ подтверждения от РЦОИ факта успешного получения и расшифровки переданного пакета (с электронными образами бланков и форм ППЭ)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73986" y="4939516"/>
            <a:ext cx="3500462" cy="77530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Член ГЭК и технический специалист </a:t>
            </a:r>
            <a:endParaRPr lang="ru-RU" sz="2000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19" name="Нашивка 18"/>
          <p:cNvSpPr/>
          <p:nvPr/>
        </p:nvSpPr>
        <p:spPr>
          <a:xfrm>
            <a:off x="6816730" y="5153830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887508" y="6225400"/>
            <a:ext cx="4429156" cy="571504"/>
          </a:xfrm>
          <a:prstGeom prst="roundRect">
            <a:avLst/>
          </a:prstGeom>
          <a:solidFill>
            <a:srgbClr val="FFFF00"/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Статус пакета  принимает значение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21" name="Нашивка 20"/>
          <p:cNvSpPr/>
          <p:nvPr/>
        </p:nvSpPr>
        <p:spPr>
          <a:xfrm>
            <a:off x="6816730" y="6368276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673986" y="6225400"/>
            <a:ext cx="2286017" cy="571504"/>
          </a:xfrm>
          <a:prstGeom prst="roundRect">
            <a:avLst/>
          </a:prstGeom>
          <a:solidFill>
            <a:srgbClr val="FFFF00"/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ctr"/>
            <a:r>
              <a:rPr lang="ru-RU" sz="2000" dirty="0" smtClean="0">
                <a:ln w="0"/>
                <a:solidFill>
                  <a:schemeClr val="tx1"/>
                </a:solidFill>
                <a:latin typeface="Times New Roman" pitchFamily="18" charset="0"/>
                <a:ea typeface="Verdana" panose="020B0604030504040204" pitchFamily="34" charset="0"/>
                <a:cs typeface="Times New Roman" pitchFamily="18" charset="0"/>
              </a:rPr>
              <a:t>ПОДТВЕРЖДЁН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39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321" y="511965"/>
            <a:ext cx="10984230" cy="36570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+mn-lt"/>
              </a:rPr>
              <a:t/>
            </a:r>
            <a:br>
              <a:rPr lang="ru-RU" b="1" dirty="0">
                <a:latin typeface="+mn-lt"/>
              </a:rPr>
            </a:br>
            <a:endParaRPr lang="ru-RU" sz="2900" b="1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5872" y="1010426"/>
            <a:ext cx="11278593" cy="572015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200" dirty="0"/>
          </a:p>
          <a:p>
            <a:pPr algn="just">
              <a:buNone/>
            </a:pPr>
            <a:endParaRPr lang="ru-RU" sz="2400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58748" y="0"/>
            <a:ext cx="11308215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109814" tIns="54908" rIns="109814" bIns="54908" numCol="1" anchor="ctr" anchorCtr="0" compatLnSpc="1">
            <a:prstTxWarp prst="textNoShape">
              <a:avLst/>
            </a:prstTxWarp>
          </a:bodyPr>
          <a:lstStyle/>
          <a:p>
            <a:pPr algn="ctr" defTabSz="1098147" eaLnBrk="0" hangingPunct="0">
              <a:defRPr/>
            </a:pPr>
            <a:r>
              <a:rPr lang="ru-RU" sz="25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Экспорт пакета (</a:t>
            </a:r>
            <a:r>
              <a:rPr lang="ru-RU" sz="2500" b="1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эл.образы</a:t>
            </a:r>
            <a:r>
              <a:rPr lang="ru-RU" sz="25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бланков и форм) </a:t>
            </a:r>
            <a:endParaRPr lang="ru-RU" sz="2500" b="1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0186" y="938988"/>
            <a:ext cx="6072230" cy="85725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marL="131550" algn="just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Несут полную ответственность за экспортируемые данные </a:t>
            </a:r>
            <a:endParaRPr lang="ru-RU" sz="20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30186" y="2010558"/>
            <a:ext cx="6072230" cy="135732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/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На станции сканирования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ППЭ сохраняет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форму ППЭ-15 «Протокол проведения процедуры сканирования бланков в ППЭ»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электронный журнал сканирования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31110" y="938988"/>
            <a:ext cx="3390935" cy="77530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Член ГЭК </a:t>
            </a:r>
          </a:p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Технический специалист </a:t>
            </a:r>
          </a:p>
        </p:txBody>
      </p:sp>
      <p:sp>
        <p:nvSpPr>
          <p:cNvPr id="8" name="Нашивка 7"/>
          <p:cNvSpPr/>
          <p:nvPr/>
        </p:nvSpPr>
        <p:spPr>
          <a:xfrm>
            <a:off x="6888168" y="1296178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5" name="Нашивка 14"/>
          <p:cNvSpPr/>
          <p:nvPr/>
        </p:nvSpPr>
        <p:spPr>
          <a:xfrm>
            <a:off x="6888168" y="2367748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7531110" y="2153434"/>
            <a:ext cx="3390935" cy="77530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Технический специалист 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01624" y="3582194"/>
            <a:ext cx="5857916" cy="4286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76200" cmpd="tri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Протокол подписывают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02548" y="3296442"/>
            <a:ext cx="3500462" cy="107157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Член ГЭК </a:t>
            </a:r>
          </a:p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Руководитель ППЭ</a:t>
            </a:r>
          </a:p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Технический специалист </a:t>
            </a:r>
          </a:p>
        </p:txBody>
      </p:sp>
      <p:sp>
        <p:nvSpPr>
          <p:cNvPr id="19" name="Нашивка 18"/>
          <p:cNvSpPr/>
          <p:nvPr/>
        </p:nvSpPr>
        <p:spPr>
          <a:xfrm>
            <a:off x="6888168" y="3653632"/>
            <a:ext cx="368094" cy="29088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01624" y="4296574"/>
            <a:ext cx="6072230" cy="128588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lvl="0" algn="just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 станции авторизации в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ыполняет передачу электронного журнала  сканирования и статуса "Бланки переданы в РЦОИ" в систему мониторинга готовности ППЭ</a:t>
            </a:r>
            <a:endParaRPr lang="ru-RU" sz="2000" dirty="0">
              <a:ln w="0"/>
              <a:solidFill>
                <a:schemeClr val="tx1"/>
              </a:solidFill>
              <a:latin typeface="Times New Roman" pitchFamily="18" charset="0"/>
              <a:ea typeface="Verdana" panose="020B0604030504040204" pitchFamily="34" charset="0"/>
              <a:cs typeface="Times New Roman" pitchFamily="18" charset="0"/>
            </a:endParaRPr>
          </a:p>
        </p:txBody>
      </p:sp>
      <p:sp>
        <p:nvSpPr>
          <p:cNvPr id="25" name="Нашивка 24"/>
          <p:cNvSpPr/>
          <p:nvPr/>
        </p:nvSpPr>
        <p:spPr>
          <a:xfrm flipV="1">
            <a:off x="6888168" y="4725202"/>
            <a:ext cx="368094" cy="342534"/>
          </a:xfrm>
          <a:prstGeom prst="chevron">
            <a:avLst/>
          </a:prstGeom>
          <a:solidFill>
            <a:srgbClr val="FF0000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3275" tIns="31638" rIns="63275" bIns="31638"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7602548" y="4582326"/>
            <a:ext cx="3429024" cy="77530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Технический специалист 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530186" y="5725335"/>
            <a:ext cx="10644262" cy="1071569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57150" cmpd="thinThick"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63275" tIns="31638" rIns="63275" bIns="31638" rtlCol="0" anchor="ctr"/>
          <a:lstStyle/>
          <a:p>
            <a:pPr algn="ctr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Член ГЭК совместно с руководителем ППЭ ещё раз пересчитывают все бланки, упаковывают в те же ВДП , в которых были доставлены из аудитории</a:t>
            </a:r>
          </a:p>
        </p:txBody>
      </p:sp>
    </p:spTree>
    <p:extLst>
      <p:ext uri="{BB962C8B-B14F-4D97-AF65-F5344CB8AC3E}">
        <p14:creationId xmlns:p14="http://schemas.microsoft.com/office/powerpoint/2010/main" val="239539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24" y="2010558"/>
            <a:ext cx="2357454" cy="314327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72996" y="2224872"/>
            <a:ext cx="435562" cy="2460898"/>
          </a:xfrm>
          <a:prstGeom prst="rect">
            <a:avLst/>
          </a:prstGeom>
        </p:spPr>
        <p:txBody>
          <a:bodyPr vert="vert270" wrap="square" lIns="63275" tIns="31638" rIns="63275" bIns="31638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Сейф-пакет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большой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3524" y="3796508"/>
            <a:ext cx="1643074" cy="228601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673458" y="3725070"/>
            <a:ext cx="404785" cy="2591894"/>
          </a:xfrm>
          <a:prstGeom prst="rect">
            <a:avLst/>
          </a:prstGeom>
        </p:spPr>
        <p:txBody>
          <a:bodyPr vert="vert270" wrap="none" lIns="63275" tIns="31638" rIns="63275" bIns="31638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Сейф-пакет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стандартный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15872" y="867550"/>
            <a:ext cx="2691099" cy="766648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 lIns="92281" tIns="46141" rIns="92281" bIns="46141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Все ВДП с бланками; формы</a:t>
            </a:r>
          </a:p>
        </p:txBody>
      </p:sp>
      <p:sp>
        <p:nvSpPr>
          <p:cNvPr id="9" name="Заголовок 4"/>
          <p:cNvSpPr>
            <a:spLocks noGrp="1"/>
          </p:cNvSpPr>
          <p:nvPr>
            <p:ph type="title"/>
          </p:nvPr>
        </p:nvSpPr>
        <p:spPr>
          <a:xfrm>
            <a:off x="315872" y="153171"/>
            <a:ext cx="11572955" cy="500065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sz="2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Упаковка ЭМ в штабе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244830" y="1653368"/>
            <a:ext cx="3429024" cy="1785954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wrap="square" lIns="92281" tIns="46141" rIns="92281" bIns="46141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ВДП с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испорченными ЭМ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использованные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диски;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форма 14-04 «Ведомость материалов доставочного </a:t>
            </a:r>
            <a:r>
              <a:rPr lang="ru-RU" sz="2200" dirty="0" err="1" smtClean="0">
                <a:latin typeface="Times New Roman" pitchFamily="18" charset="0"/>
                <a:cs typeface="Times New Roman" pitchFamily="18" charset="0"/>
              </a:rPr>
              <a:t>сейф-пакета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02482" y="938988"/>
            <a:ext cx="2476990" cy="766648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 lIns="92281" tIns="46141" rIns="92281" bIns="46141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Неиспользованные диски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8234" y="2153434"/>
            <a:ext cx="1643074" cy="2428892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6959606" y="2081996"/>
            <a:ext cx="404785" cy="2591894"/>
          </a:xfrm>
          <a:prstGeom prst="rect">
            <a:avLst/>
          </a:prstGeom>
        </p:spPr>
        <p:txBody>
          <a:bodyPr vert="vert270" wrap="none" lIns="63275" tIns="31638" rIns="63275" bIns="31638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Сейф-пакет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стандартный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618777" y="1800665"/>
            <a:ext cx="2476785" cy="1447400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 wrap="square" lIns="92281" tIns="46141" rIns="92281" bIns="46141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Сейф пакеты с КИМ из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аудиторий (по кол-ву аудиторий)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4316" y="4368012"/>
            <a:ext cx="1785950" cy="235745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8564" y="4010822"/>
            <a:ext cx="1714512" cy="235745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9936" y="3653632"/>
            <a:ext cx="1714511" cy="2428892"/>
          </a:xfrm>
          <a:prstGeom prst="rect">
            <a:avLst/>
          </a:prstGeom>
        </p:spPr>
      </p:pic>
      <p:sp>
        <p:nvSpPr>
          <p:cNvPr id="18" name="Стрелка вверх 17"/>
          <p:cNvSpPr/>
          <p:nvPr/>
        </p:nvSpPr>
        <p:spPr>
          <a:xfrm rot="10800000">
            <a:off x="1530318" y="1653368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19" name="Стрелка вверх 18"/>
          <p:cNvSpPr/>
          <p:nvPr/>
        </p:nvSpPr>
        <p:spPr>
          <a:xfrm rot="10800000">
            <a:off x="4816466" y="3439318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20" name="Стрелка вверх 19"/>
          <p:cNvSpPr/>
          <p:nvPr/>
        </p:nvSpPr>
        <p:spPr>
          <a:xfrm rot="10800000">
            <a:off x="8031176" y="1724806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  <p:sp>
        <p:nvSpPr>
          <p:cNvPr id="21" name="Стрелка вверх 20"/>
          <p:cNvSpPr/>
          <p:nvPr/>
        </p:nvSpPr>
        <p:spPr>
          <a:xfrm rot="10800000">
            <a:off x="10661112" y="3263705"/>
            <a:ext cx="288332" cy="294899"/>
          </a:xfrm>
          <a:prstGeom prst="up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268" tIns="46134" rIns="92268" bIns="46134" rtlCol="0" anchor="ctr"/>
          <a:lstStyle/>
          <a:p>
            <a:pPr algn="ctr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4552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TM02900688[[fn=Аспект]]</Template>
  <TotalTime>8934</TotalTime>
  <Words>3794</Words>
  <Application>Microsoft Office PowerPoint</Application>
  <PresentationFormat>Произвольный</PresentationFormat>
  <Paragraphs>703</Paragraphs>
  <Slides>46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5" baseType="lpstr">
      <vt:lpstr>Arial</vt:lpstr>
      <vt:lpstr>Calibri</vt:lpstr>
      <vt:lpstr>Century Gothic</vt:lpstr>
      <vt:lpstr>Times New Roman</vt:lpstr>
      <vt:lpstr>Trebuchet MS</vt:lpstr>
      <vt:lpstr>Verdana</vt:lpstr>
      <vt:lpstr>Wingdings</vt:lpstr>
      <vt:lpstr>Wingdings 3</vt:lpstr>
      <vt:lpstr>Грань</vt:lpstr>
      <vt:lpstr>Презентация PowerPoint</vt:lpstr>
      <vt:lpstr>Техническая подготовка</vt:lpstr>
      <vt:lpstr>Техническая подготовка</vt:lpstr>
      <vt:lpstr>Техническая подготовка</vt:lpstr>
      <vt:lpstr>Техническая подготовка</vt:lpstr>
      <vt:lpstr>Техническая готовность</vt:lpstr>
      <vt:lpstr>Техническая готовность</vt:lpstr>
      <vt:lpstr> В день проведения экзамена в ППЭ</vt:lpstr>
      <vt:lpstr>Член ГЭК на всех этапах ГИА Подготовка к проведению ЕГЭ </vt:lpstr>
      <vt:lpstr>Подготовка экзамена: организация помещений и техническое оснащение ППЭ </vt:lpstr>
      <vt:lpstr>Подготовка экзамена: организация помещений и техническое оснащение ППЭ </vt:lpstr>
      <vt:lpstr>Особенности организации ППЭ и аудиторий   для участников ЕГЭ с ОВЗ</vt:lpstr>
      <vt:lpstr>Подготовка экзамена: аудитории ППЭ  </vt:lpstr>
      <vt:lpstr>Презентация PowerPoint</vt:lpstr>
      <vt:lpstr>В день проведения ЕГЭ</vt:lpstr>
      <vt:lpstr>Презентация PowerPoint</vt:lpstr>
      <vt:lpstr>Презентация PowerPoint</vt:lpstr>
      <vt:lpstr>В день проведения ЕГЭ</vt:lpstr>
      <vt:lpstr>Организатор вне аудитории должен</vt:lpstr>
      <vt:lpstr>На входе в ППЭ  </vt:lpstr>
      <vt:lpstr>Презентация PowerPoint</vt:lpstr>
      <vt:lpstr>До начала экзамена</vt:lpstr>
      <vt:lpstr>Проведение ЕГЭ в ППЭ</vt:lpstr>
      <vt:lpstr>Проведение ЕГЭ в ППЭ</vt:lpstr>
      <vt:lpstr>Подготовка к печати ЭМ в аудитории ППЭ</vt:lpstr>
      <vt:lpstr>В ШТАБЕ ППЭ</vt:lpstr>
      <vt:lpstr>Функции организаторов в аудитории</vt:lpstr>
      <vt:lpstr>Инструктаж участников</vt:lpstr>
      <vt:lpstr>Печать полного комплекта ЭМ в аудитории ППЭ</vt:lpstr>
      <vt:lpstr>Печать полного комплекта ЭМ в аудитории ППЭ</vt:lpstr>
      <vt:lpstr>Комплект участника экзамена   Выдача ЭМ участникам экзамена в аудитории ППЭ   полного комплекта ЭМ участника</vt:lpstr>
      <vt:lpstr>Презентация PowerPoint</vt:lpstr>
      <vt:lpstr>Дополнительная печать  комплекта ЭМ</vt:lpstr>
      <vt:lpstr>Возможные ситуации в аудитории во время экзамена, оформление в ППЭ данных фактов </vt:lpstr>
      <vt:lpstr>Возможные ситуации в аудитории во время экзамена, оформление в ППЭ данных фактов </vt:lpstr>
      <vt:lpstr>Возможные ситуации в аудитории во время экзамена, оформление в ППЭ данных фактов </vt:lpstr>
      <vt:lpstr>Выдача дополнительных бланков  </vt:lpstr>
      <vt:lpstr>Ведомость учёта времени отсутствия участников экзамена в аудитории- 12-04-МАШ</vt:lpstr>
      <vt:lpstr>Завершение экзамена в аудитории</vt:lpstr>
      <vt:lpstr>Упаковка ЭМ в аудитории</vt:lpstr>
      <vt:lpstr>Передача материала</vt:lpstr>
      <vt:lpstr>Презентация PowerPoint</vt:lpstr>
      <vt:lpstr> </vt:lpstr>
      <vt:lpstr> </vt:lpstr>
      <vt:lpstr> </vt:lpstr>
      <vt:lpstr>Упаковка ЭМ в штабе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Обучение руководителей ППЭ</dc:title>
  <dc:creator>Екатерина Васильевна</dc:creator>
  <cp:lastModifiedBy>Дженнет</cp:lastModifiedBy>
  <cp:revision>2844</cp:revision>
  <dcterms:created xsi:type="dcterms:W3CDTF">2012-05-16T07:58:43Z</dcterms:created>
  <dcterms:modified xsi:type="dcterms:W3CDTF">2020-01-15T10:42:21Z</dcterms:modified>
</cp:coreProperties>
</file>