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sldIdLst>
    <p:sldId id="281" r:id="rId3"/>
    <p:sldId id="321" r:id="rId4"/>
    <p:sldId id="303" r:id="rId5"/>
    <p:sldId id="319" r:id="rId6"/>
    <p:sldId id="296" r:id="rId7"/>
    <p:sldId id="326" r:id="rId8"/>
    <p:sldId id="327" r:id="rId9"/>
    <p:sldId id="324" r:id="rId10"/>
    <p:sldId id="325" r:id="rId11"/>
    <p:sldId id="328" r:id="rId12"/>
    <p:sldId id="323" r:id="rId13"/>
    <p:sldId id="329" r:id="rId14"/>
    <p:sldId id="293" r:id="rId15"/>
    <p:sldId id="297" r:id="rId16"/>
    <p:sldId id="268" r:id="rId17"/>
    <p:sldId id="299" r:id="rId18"/>
    <p:sldId id="301" r:id="rId19"/>
    <p:sldId id="312" r:id="rId20"/>
    <p:sldId id="330" r:id="rId21"/>
    <p:sldId id="311" r:id="rId22"/>
    <p:sldId id="316" r:id="rId23"/>
    <p:sldId id="314" r:id="rId24"/>
    <p:sldId id="313" r:id="rId25"/>
  </p:sldIdLst>
  <p:sldSz cx="16068675" cy="11698288"/>
  <p:notesSz cx="6858000" cy="9144000"/>
  <p:defaultTextStyle>
    <a:defPPr>
      <a:defRPr lang="ru-RU"/>
    </a:defPPr>
    <a:lvl1pPr marL="0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1pPr>
    <a:lvl2pPr marL="853783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2pPr>
    <a:lvl3pPr marL="1707567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3pPr>
    <a:lvl4pPr marL="2561351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4pPr>
    <a:lvl5pPr marL="3415134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5pPr>
    <a:lvl6pPr marL="4268918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6pPr>
    <a:lvl7pPr marL="5122701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7pPr>
    <a:lvl8pPr marL="5976487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8pPr>
    <a:lvl9pPr marL="6830269" algn="l" defTabSz="1707567" rtl="0" eaLnBrk="1" latinLnBrk="0" hangingPunct="1">
      <a:defRPr sz="3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4">
          <p15:clr>
            <a:srgbClr val="A4A3A4"/>
          </p15:clr>
        </p15:guide>
        <p15:guide id="2" pos="5061">
          <p15:clr>
            <a:srgbClr val="A4A3A4"/>
          </p15:clr>
        </p15:guide>
        <p15:guide id="3" orient="horz" pos="36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6" autoAdjust="0"/>
    <p:restoredTop sz="94660"/>
  </p:normalViewPr>
  <p:slideViewPr>
    <p:cSldViewPr snapToGrid="0">
      <p:cViewPr varScale="1">
        <p:scale>
          <a:sx n="68" d="100"/>
          <a:sy n="68" d="100"/>
        </p:scale>
        <p:origin x="1188" y="90"/>
      </p:cViewPr>
      <p:guideLst>
        <p:guide orient="horz" pos="3684"/>
        <p:guide pos="5061"/>
        <p:guide orient="horz" pos="36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2489" y="2320755"/>
            <a:ext cx="13658374" cy="3529187"/>
          </a:xfrm>
        </p:spPr>
        <p:txBody>
          <a:bodyPr>
            <a:normAutofit/>
          </a:bodyPr>
          <a:lstStyle>
            <a:lvl1pPr>
              <a:defRPr sz="8300" baseline="0"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54418" y="6929266"/>
            <a:ext cx="7128793" cy="1872209"/>
          </a:xfrm>
        </p:spPr>
        <p:txBody>
          <a:bodyPr>
            <a:normAutofit/>
          </a:bodyPr>
          <a:lstStyle>
            <a:lvl1pPr marL="0" indent="0"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3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07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561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415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268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122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976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830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9" y="304530"/>
            <a:ext cx="12271465" cy="1512168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900" b="1" i="0" baseline="0">
                <a:solidFill>
                  <a:srgbClr val="0072BC"/>
                </a:solidFill>
                <a:latin typeface="Arial" panose="020B0604020202020204" pitchFamily="34" charset="0"/>
              </a:defRPr>
            </a:lvl1pPr>
            <a:lvl2pPr>
              <a:defRPr sz="43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6" y="2968824"/>
            <a:ext cx="11933912" cy="6871821"/>
          </a:xfrm>
        </p:spPr>
        <p:txBody>
          <a:bodyPr anchor="t"/>
          <a:lstStyle>
            <a:lvl1pPr algn="ctr">
              <a:defRPr sz="7500" b="1" cap="all" baseline="0">
                <a:solidFill>
                  <a:srgbClr val="FF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93776" y="160512"/>
            <a:ext cx="11809313" cy="1440160"/>
          </a:xfrm>
        </p:spPr>
        <p:txBody>
          <a:bodyPr anchor="b"/>
          <a:lstStyle>
            <a:lvl1pPr marL="0" indent="0" algn="ctr">
              <a:buNone/>
              <a:defRPr sz="3600" b="1" cap="all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3783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2pPr>
            <a:lvl3pPr marL="1707567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56135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4pPr>
            <a:lvl5pPr marL="3415134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5pPr>
            <a:lvl6pPr marL="426891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6pPr>
            <a:lvl7pPr marL="512270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7pPr>
            <a:lvl8pPr marL="597648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8pPr>
            <a:lvl9pPr marL="683026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3436" y="2729607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6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68243" y="2729607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6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993779" y="304530"/>
            <a:ext cx="12271465" cy="1512168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7" y="2618580"/>
            <a:ext cx="7099790" cy="1091299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3783" indent="0">
              <a:buNone/>
              <a:defRPr sz="3600" b="1"/>
            </a:lvl2pPr>
            <a:lvl3pPr marL="1707567" indent="0">
              <a:buNone/>
              <a:defRPr sz="3500" b="1"/>
            </a:lvl3pPr>
            <a:lvl4pPr marL="2561351" indent="0">
              <a:buNone/>
              <a:defRPr sz="2900" b="1"/>
            </a:lvl4pPr>
            <a:lvl5pPr marL="3415134" indent="0">
              <a:buNone/>
              <a:defRPr sz="2900" b="1"/>
            </a:lvl5pPr>
            <a:lvl6pPr marL="4268918" indent="0">
              <a:buNone/>
              <a:defRPr sz="2900" b="1"/>
            </a:lvl6pPr>
            <a:lvl7pPr marL="5122701" indent="0">
              <a:buNone/>
              <a:defRPr sz="2900" b="1"/>
            </a:lvl7pPr>
            <a:lvl8pPr marL="5976487" indent="0">
              <a:buNone/>
              <a:defRPr sz="2900" b="1"/>
            </a:lvl8pPr>
            <a:lvl9pPr marL="6830269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03437" y="3709874"/>
            <a:ext cx="7099790" cy="6740056"/>
          </a:xfrm>
        </p:spPr>
        <p:txBody>
          <a:bodyPr/>
          <a:lstStyle>
            <a:lvl1pPr>
              <a:defRPr sz="4500"/>
            </a:lvl1pPr>
            <a:lvl2pPr>
              <a:defRPr sz="36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162673" y="2618580"/>
            <a:ext cx="7102578" cy="1091299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3783" indent="0">
              <a:buNone/>
              <a:defRPr sz="3600" b="1"/>
            </a:lvl2pPr>
            <a:lvl3pPr marL="1707567" indent="0">
              <a:buNone/>
              <a:defRPr sz="3500" b="1"/>
            </a:lvl3pPr>
            <a:lvl4pPr marL="2561351" indent="0">
              <a:buNone/>
              <a:defRPr sz="2900" b="1"/>
            </a:lvl4pPr>
            <a:lvl5pPr marL="3415134" indent="0">
              <a:buNone/>
              <a:defRPr sz="2900" b="1"/>
            </a:lvl5pPr>
            <a:lvl6pPr marL="4268918" indent="0">
              <a:buNone/>
              <a:defRPr sz="2900" b="1"/>
            </a:lvl6pPr>
            <a:lvl7pPr marL="5122701" indent="0">
              <a:buNone/>
              <a:defRPr sz="2900" b="1"/>
            </a:lvl7pPr>
            <a:lvl8pPr marL="5976487" indent="0">
              <a:buNone/>
              <a:defRPr sz="2900" b="1"/>
            </a:lvl8pPr>
            <a:lvl9pPr marL="6830269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8162673" y="3709874"/>
            <a:ext cx="7102578" cy="6740056"/>
          </a:xfrm>
        </p:spPr>
        <p:txBody>
          <a:bodyPr/>
          <a:lstStyle>
            <a:lvl1pPr>
              <a:defRPr sz="4500"/>
            </a:lvl1pPr>
            <a:lvl2pPr>
              <a:defRPr sz="36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993779" y="304530"/>
            <a:ext cx="12271465" cy="1512168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993779" y="304530"/>
            <a:ext cx="12271465" cy="1512168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541" y="2104728"/>
            <a:ext cx="5286483" cy="1584813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2405" y="2104728"/>
            <a:ext cx="8982836" cy="8345209"/>
          </a:xfrm>
        </p:spPr>
        <p:txBody>
          <a:bodyPr/>
          <a:lstStyle>
            <a:lvl1pPr>
              <a:defRPr sz="6100"/>
            </a:lvl1pPr>
            <a:lvl2pPr>
              <a:defRPr sz="5200"/>
            </a:lvl2pPr>
            <a:lvl3pPr>
              <a:defRPr sz="45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3445" y="3761549"/>
            <a:ext cx="5286483" cy="6688390"/>
          </a:xfrm>
        </p:spPr>
        <p:txBody>
          <a:bodyPr/>
          <a:lstStyle>
            <a:lvl1pPr marL="0" indent="0">
              <a:buNone/>
              <a:defRPr sz="2600"/>
            </a:lvl1pPr>
            <a:lvl2pPr marL="853783" indent="0">
              <a:buNone/>
              <a:defRPr sz="2300"/>
            </a:lvl2pPr>
            <a:lvl3pPr marL="1707567" indent="0">
              <a:buNone/>
              <a:defRPr sz="1900"/>
            </a:lvl3pPr>
            <a:lvl4pPr marL="2561351" indent="0">
              <a:buNone/>
              <a:defRPr sz="1600"/>
            </a:lvl4pPr>
            <a:lvl5pPr marL="3415134" indent="0">
              <a:buNone/>
              <a:defRPr sz="1600"/>
            </a:lvl5pPr>
            <a:lvl6pPr marL="4268918" indent="0">
              <a:buNone/>
              <a:defRPr sz="1600"/>
            </a:lvl6pPr>
            <a:lvl7pPr marL="5122701" indent="0">
              <a:buNone/>
              <a:defRPr sz="1600"/>
            </a:lvl7pPr>
            <a:lvl8pPr marL="5976487" indent="0">
              <a:buNone/>
              <a:defRPr sz="1600"/>
            </a:lvl8pPr>
            <a:lvl9pPr marL="6830269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9573" y="8188803"/>
            <a:ext cx="9641205" cy="966734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149575" y="2608788"/>
            <a:ext cx="9637292" cy="5455453"/>
          </a:xfrm>
        </p:spPr>
        <p:txBody>
          <a:bodyPr/>
          <a:lstStyle>
            <a:lvl1pPr marL="0" indent="0">
              <a:buNone/>
              <a:defRPr sz="6100"/>
            </a:lvl1pPr>
            <a:lvl2pPr marL="853783" indent="0">
              <a:buNone/>
              <a:defRPr sz="5200"/>
            </a:lvl2pPr>
            <a:lvl3pPr marL="1707567" indent="0">
              <a:buNone/>
              <a:defRPr sz="4500"/>
            </a:lvl3pPr>
            <a:lvl4pPr marL="2561351" indent="0">
              <a:buNone/>
              <a:defRPr sz="3600"/>
            </a:lvl4pPr>
            <a:lvl5pPr marL="3415134" indent="0">
              <a:buNone/>
              <a:defRPr sz="3600"/>
            </a:lvl5pPr>
            <a:lvl6pPr marL="4268918" indent="0">
              <a:buNone/>
              <a:defRPr sz="3600"/>
            </a:lvl6pPr>
            <a:lvl7pPr marL="5122701" indent="0">
              <a:buNone/>
              <a:defRPr sz="3600"/>
            </a:lvl7pPr>
            <a:lvl8pPr marL="5976487" indent="0">
              <a:buNone/>
              <a:defRPr sz="3600"/>
            </a:lvl8pPr>
            <a:lvl9pPr marL="6830269" indent="0">
              <a:buNone/>
              <a:defRPr sz="36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49573" y="9155544"/>
            <a:ext cx="9641205" cy="1372925"/>
          </a:xfrm>
        </p:spPr>
        <p:txBody>
          <a:bodyPr/>
          <a:lstStyle>
            <a:lvl1pPr marL="0" indent="0">
              <a:buNone/>
              <a:defRPr sz="2600"/>
            </a:lvl1pPr>
            <a:lvl2pPr marL="853783" indent="0">
              <a:buNone/>
              <a:defRPr sz="2300"/>
            </a:lvl2pPr>
            <a:lvl3pPr marL="1707567" indent="0">
              <a:buNone/>
              <a:defRPr sz="1900"/>
            </a:lvl3pPr>
            <a:lvl4pPr marL="2561351" indent="0">
              <a:buNone/>
              <a:defRPr sz="1600"/>
            </a:lvl4pPr>
            <a:lvl5pPr marL="3415134" indent="0">
              <a:buNone/>
              <a:defRPr sz="1600"/>
            </a:lvl5pPr>
            <a:lvl6pPr marL="4268918" indent="0">
              <a:buNone/>
              <a:defRPr sz="1600"/>
            </a:lvl6pPr>
            <a:lvl7pPr marL="5122701" indent="0">
              <a:buNone/>
              <a:defRPr sz="1600"/>
            </a:lvl7pPr>
            <a:lvl8pPr marL="5976487" indent="0">
              <a:buNone/>
              <a:defRPr sz="1600"/>
            </a:lvl8pPr>
            <a:lvl9pPr marL="6830269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649791" y="2176736"/>
            <a:ext cx="3513339" cy="82732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3435" y="2176736"/>
            <a:ext cx="10279770" cy="8273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401717" y="389943"/>
            <a:ext cx="15281310" cy="10294493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371957" y="9132721"/>
            <a:ext cx="15329516" cy="2271392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5151" y="2729601"/>
            <a:ext cx="13658374" cy="3036485"/>
          </a:xfrm>
        </p:spPr>
        <p:txBody>
          <a:bodyPr anchor="b">
            <a:normAutofit/>
          </a:bodyPr>
          <a:lstStyle>
            <a:lvl1pPr>
              <a:defRPr sz="76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0301" y="6065780"/>
            <a:ext cx="11248073" cy="2512966"/>
          </a:xfrm>
        </p:spPr>
        <p:txBody>
          <a:bodyPr>
            <a:normAutofit/>
          </a:bodyPr>
          <a:lstStyle>
            <a:lvl1pPr marL="0" indent="0" algn="ctr">
              <a:buNone/>
              <a:defRPr sz="3500">
                <a:solidFill>
                  <a:srgbClr val="FFFFFF"/>
                </a:solidFill>
              </a:defRPr>
            </a:lvl1pPr>
            <a:lvl2pPr marL="793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8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80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73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96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760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553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3466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01717" y="389943"/>
            <a:ext cx="15281310" cy="807961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10627113" y="7170433"/>
            <a:ext cx="5054725" cy="121797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58667" tIns="79333" rIns="158667" bIns="7933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4602910" y="6951577"/>
            <a:ext cx="9743330" cy="145015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58667" tIns="79333" rIns="158667" bIns="7933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4970900" y="6972511"/>
            <a:ext cx="9608836" cy="1320743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58667" tIns="79333" rIns="158667" bIns="7933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9857508" y="6949674"/>
            <a:ext cx="5813121" cy="1111404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58667" tIns="79333" rIns="158667" bIns="7933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371957" y="6923031"/>
            <a:ext cx="15329516" cy="2268482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158667" tIns="79333" rIns="158667" bIns="7933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587" y="4202309"/>
            <a:ext cx="13658374" cy="2599620"/>
          </a:xfrm>
        </p:spPr>
        <p:txBody>
          <a:bodyPr anchor="t">
            <a:normAutofit/>
          </a:bodyPr>
          <a:lstStyle>
            <a:lvl1pPr algn="ctr">
              <a:defRPr sz="7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2859" y="2451981"/>
            <a:ext cx="11277830" cy="1603100"/>
          </a:xfrm>
        </p:spPr>
        <p:txBody>
          <a:bodyPr anchor="b">
            <a:normAutofit/>
          </a:bodyPr>
          <a:lstStyle>
            <a:lvl1pPr marL="0" indent="0" algn="ctr">
              <a:buNone/>
              <a:defRPr sz="3500">
                <a:solidFill>
                  <a:srgbClr val="FFFFFF"/>
                </a:solidFill>
              </a:defRPr>
            </a:lvl1pPr>
            <a:lvl2pPr marL="793333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2pPr>
            <a:lvl3pPr marL="1586667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3pPr>
            <a:lvl4pPr marL="2380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317333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9666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76000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555333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634666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89080" y="4570131"/>
            <a:ext cx="6716706" cy="5880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8162887" y="4570131"/>
            <a:ext cx="6716706" cy="5880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9082" y="4568292"/>
            <a:ext cx="6716706" cy="1091298"/>
          </a:xfrm>
        </p:spPr>
        <p:txBody>
          <a:bodyPr anchor="ctr"/>
          <a:lstStyle>
            <a:lvl1pPr marL="0" indent="0" algn="ctr">
              <a:buNone/>
              <a:defRPr sz="4200" b="0">
                <a:solidFill>
                  <a:schemeClr val="tx2"/>
                </a:solidFill>
                <a:latin typeface="+mj-lt"/>
              </a:defRPr>
            </a:lvl1pPr>
            <a:lvl2pPr marL="793333" indent="0">
              <a:buNone/>
              <a:defRPr sz="3500" b="1"/>
            </a:lvl2pPr>
            <a:lvl3pPr marL="1586667" indent="0">
              <a:buNone/>
              <a:defRPr sz="3100" b="1"/>
            </a:lvl3pPr>
            <a:lvl4pPr marL="2380000" indent="0">
              <a:buNone/>
              <a:defRPr sz="2800" b="1"/>
            </a:lvl4pPr>
            <a:lvl5pPr marL="3173334" indent="0">
              <a:buNone/>
              <a:defRPr sz="2800" b="1"/>
            </a:lvl5pPr>
            <a:lvl6pPr marL="3966667" indent="0">
              <a:buNone/>
              <a:defRPr sz="2800" b="1"/>
            </a:lvl6pPr>
            <a:lvl7pPr marL="4760001" indent="0">
              <a:buNone/>
              <a:defRPr sz="2800" b="1"/>
            </a:lvl7pPr>
            <a:lvl8pPr marL="5553334" indent="0">
              <a:buNone/>
              <a:defRPr sz="2800" b="1"/>
            </a:lvl8pPr>
            <a:lvl9pPr marL="6346668" indent="0">
              <a:buNone/>
              <a:defRPr sz="2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90271" y="5849145"/>
            <a:ext cx="6712951" cy="4600786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168243" y="4568291"/>
            <a:ext cx="6716706" cy="1091298"/>
          </a:xfrm>
        </p:spPr>
        <p:txBody>
          <a:bodyPr anchor="ctr"/>
          <a:lstStyle>
            <a:lvl1pPr marL="0" indent="0" algn="ctr">
              <a:buNone/>
              <a:defRPr sz="4200" b="0" i="0">
                <a:solidFill>
                  <a:schemeClr val="tx2"/>
                </a:solidFill>
                <a:latin typeface="+mj-lt"/>
              </a:defRPr>
            </a:lvl1pPr>
            <a:lvl2pPr marL="793333" indent="0">
              <a:buNone/>
              <a:defRPr sz="3500" b="1"/>
            </a:lvl2pPr>
            <a:lvl3pPr marL="1586667" indent="0">
              <a:buNone/>
              <a:defRPr sz="3100" b="1"/>
            </a:lvl3pPr>
            <a:lvl4pPr marL="2380000" indent="0">
              <a:buNone/>
              <a:defRPr sz="2800" b="1"/>
            </a:lvl4pPr>
            <a:lvl5pPr marL="3173334" indent="0">
              <a:buNone/>
              <a:defRPr sz="2800" b="1"/>
            </a:lvl5pPr>
            <a:lvl6pPr marL="3966667" indent="0">
              <a:buNone/>
              <a:defRPr sz="2800" b="1"/>
            </a:lvl6pPr>
            <a:lvl7pPr marL="4760001" indent="0">
              <a:buNone/>
              <a:defRPr sz="2800" b="1"/>
            </a:lvl7pPr>
            <a:lvl8pPr marL="5553334" indent="0">
              <a:buNone/>
              <a:defRPr sz="2800" b="1"/>
            </a:lvl8pPr>
            <a:lvl9pPr marL="6346668" indent="0">
              <a:buNone/>
              <a:defRPr sz="2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162664" y="5849145"/>
            <a:ext cx="6716706" cy="4600786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401717" y="389943"/>
            <a:ext cx="15281310" cy="243324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371957" y="1218258"/>
            <a:ext cx="15329516" cy="2268482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01717" y="389943"/>
            <a:ext cx="15281310" cy="243324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6867" y="6109107"/>
            <a:ext cx="5891848" cy="3249526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1041"/>
              </a:spcAft>
              <a:buNone/>
              <a:defRPr sz="3100">
                <a:solidFill>
                  <a:schemeClr val="tx2"/>
                </a:solidFill>
              </a:defRPr>
            </a:lvl1pPr>
            <a:lvl2pPr marL="793333" indent="0">
              <a:buNone/>
              <a:defRPr sz="2100"/>
            </a:lvl2pPr>
            <a:lvl3pPr marL="1586667" indent="0">
              <a:buNone/>
              <a:defRPr sz="1700"/>
            </a:lvl3pPr>
            <a:lvl4pPr marL="2380000" indent="0">
              <a:buNone/>
              <a:defRPr sz="1600"/>
            </a:lvl4pPr>
            <a:lvl5pPr marL="3173334" indent="0">
              <a:buNone/>
              <a:defRPr sz="1600"/>
            </a:lvl5pPr>
            <a:lvl6pPr marL="3966667" indent="0">
              <a:buNone/>
              <a:defRPr sz="1600"/>
            </a:lvl6pPr>
            <a:lvl7pPr marL="4760001" indent="0">
              <a:buNone/>
              <a:defRPr sz="1600"/>
            </a:lvl7pPr>
            <a:lvl8pPr marL="5553334" indent="0">
              <a:buNone/>
              <a:defRPr sz="1600"/>
            </a:lvl8pPr>
            <a:lvl9pPr marL="634666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371957" y="1218258"/>
            <a:ext cx="15329516" cy="2271392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606867" y="3899429"/>
            <a:ext cx="5891848" cy="2136887"/>
          </a:xfrm>
        </p:spPr>
        <p:txBody>
          <a:bodyPr anchor="b">
            <a:noAutofit/>
          </a:bodyPr>
          <a:lstStyle>
            <a:lvl1pPr algn="l">
              <a:defRPr sz="56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74854" y="3119543"/>
            <a:ext cx="6860600" cy="6499049"/>
          </a:xfrm>
        </p:spPr>
        <p:txBody>
          <a:bodyPr anchor="ctr"/>
          <a:lstStyle>
            <a:lvl1pPr>
              <a:buClr>
                <a:schemeClr val="bg1"/>
              </a:buClr>
              <a:defRPr sz="38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35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31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28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2800">
                <a:solidFill>
                  <a:schemeClr val="tx2"/>
                </a:solidFill>
              </a:defRPr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01717" y="389943"/>
            <a:ext cx="15281310" cy="10294493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371957" y="9132721"/>
            <a:ext cx="15329516" cy="2271392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5313" y="577694"/>
            <a:ext cx="6699929" cy="4144950"/>
          </a:xfrm>
        </p:spPr>
        <p:txBody>
          <a:bodyPr anchor="b">
            <a:normAutofit/>
          </a:bodyPr>
          <a:lstStyle>
            <a:lvl1pPr algn="l">
              <a:defRPr sz="49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55082" y="4751527"/>
            <a:ext cx="6710160" cy="4130507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solidFill>
                  <a:srgbClr val="FFFFFF"/>
                </a:solidFill>
              </a:defRPr>
            </a:lvl1pPr>
            <a:lvl2pPr marL="793333" indent="0">
              <a:buNone/>
              <a:defRPr sz="2100"/>
            </a:lvl2pPr>
            <a:lvl3pPr marL="1586667" indent="0">
              <a:buNone/>
              <a:defRPr sz="1700"/>
            </a:lvl3pPr>
            <a:lvl4pPr marL="2380000" indent="0">
              <a:buNone/>
              <a:defRPr sz="1600"/>
            </a:lvl4pPr>
            <a:lvl5pPr marL="3173334" indent="0">
              <a:buNone/>
              <a:defRPr sz="1600"/>
            </a:lvl5pPr>
            <a:lvl6pPr marL="3966667" indent="0">
              <a:buNone/>
              <a:defRPr sz="1600"/>
            </a:lvl6pPr>
            <a:lvl7pPr marL="4760001" indent="0">
              <a:buNone/>
              <a:defRPr sz="1600"/>
            </a:lvl7pPr>
            <a:lvl8pPr marL="5553334" indent="0">
              <a:buNone/>
              <a:defRPr sz="1600"/>
            </a:lvl8pPr>
            <a:lvl9pPr marL="634666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2962" y="2339657"/>
            <a:ext cx="6266783" cy="499127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5600">
                <a:solidFill>
                  <a:schemeClr val="bg1"/>
                </a:solidFill>
              </a:defRPr>
            </a:lvl1pPr>
            <a:lvl2pPr marL="793333" indent="0">
              <a:buNone/>
              <a:defRPr sz="4900"/>
            </a:lvl2pPr>
            <a:lvl3pPr marL="1586667" indent="0">
              <a:buNone/>
              <a:defRPr sz="4200"/>
            </a:lvl3pPr>
            <a:lvl4pPr marL="2380000" indent="0">
              <a:buNone/>
              <a:defRPr sz="3500"/>
            </a:lvl4pPr>
            <a:lvl5pPr marL="3173334" indent="0">
              <a:buNone/>
              <a:defRPr sz="3500"/>
            </a:lvl5pPr>
            <a:lvl6pPr marL="3966667" indent="0">
              <a:buNone/>
              <a:defRPr sz="3500"/>
            </a:lvl6pPr>
            <a:lvl7pPr marL="4760001" indent="0">
              <a:buNone/>
              <a:defRPr sz="3500"/>
            </a:lvl7pPr>
            <a:lvl8pPr marL="5553334" indent="0">
              <a:buNone/>
              <a:defRPr sz="3500"/>
            </a:lvl8pPr>
            <a:lvl9pPr marL="6346668" indent="0">
              <a:buNone/>
              <a:defRPr sz="3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401717" y="389943"/>
            <a:ext cx="15281310" cy="243324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371957" y="1218258"/>
            <a:ext cx="15329516" cy="2271392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49789" y="2469639"/>
            <a:ext cx="3615452" cy="7654435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3434" y="2469639"/>
            <a:ext cx="10578544" cy="7654436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9" y="468477"/>
            <a:ext cx="12271465" cy="1348220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4" y="2729607"/>
            <a:ext cx="14461808" cy="7720329"/>
          </a:xfrm>
          <a:prstGeom prst="rect">
            <a:avLst/>
          </a:prstGeom>
        </p:spPr>
        <p:txBody>
          <a:bodyPr vert="horz" lIns="170756" tIns="85379" rIns="170756" bIns="8537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3434" y="10842587"/>
            <a:ext cx="3749358" cy="622826"/>
          </a:xfrm>
          <a:prstGeom prst="rect">
            <a:avLst/>
          </a:prstGeom>
        </p:spPr>
        <p:txBody>
          <a:bodyPr vert="horz" lIns="170756" tIns="85379" rIns="170756" bIns="85379" rtlCol="0" anchor="ctr"/>
          <a:lstStyle>
            <a:lvl1pPr algn="l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490131" y="10842587"/>
            <a:ext cx="5088414" cy="622826"/>
          </a:xfrm>
          <a:prstGeom prst="rect">
            <a:avLst/>
          </a:prstGeom>
        </p:spPr>
        <p:txBody>
          <a:bodyPr vert="horz" lIns="170756" tIns="85379" rIns="170756" bIns="85379" rtlCol="0" anchor="ctr"/>
          <a:lstStyle>
            <a:lvl1pPr algn="ct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15884" y="10842587"/>
            <a:ext cx="3749358" cy="622826"/>
          </a:xfrm>
          <a:prstGeom prst="rect">
            <a:avLst/>
          </a:prstGeom>
        </p:spPr>
        <p:txBody>
          <a:bodyPr vert="horz" lIns="170756" tIns="85379" rIns="170756" bIns="85379" rtlCol="0" anchor="ctr"/>
          <a:lstStyle>
            <a:lvl1pPr algn="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07567" rtl="0" eaLnBrk="1" latinLnBrk="0" hangingPunct="1">
        <a:spcBef>
          <a:spcPct val="0"/>
        </a:spcBef>
        <a:buNone/>
        <a:defRPr sz="8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40337" indent="-640337" algn="l" defTabSz="1707567" rtl="0" eaLnBrk="1" latinLnBrk="0" hangingPunct="1">
        <a:spcBef>
          <a:spcPct val="20000"/>
        </a:spcBef>
        <a:buFont typeface="Arial" pitchFamily="34" charset="0"/>
        <a:buChar char="•"/>
        <a:defRPr sz="6100" kern="1200">
          <a:solidFill>
            <a:schemeClr val="tx1"/>
          </a:solidFill>
          <a:latin typeface="+mn-lt"/>
          <a:ea typeface="+mn-ea"/>
          <a:cs typeface="+mn-cs"/>
        </a:defRPr>
      </a:lvl1pPr>
      <a:lvl2pPr marL="1387398" indent="-533614" algn="l" defTabSz="1707567" rtl="0" eaLnBrk="1" latinLnBrk="0" hangingPunct="1">
        <a:spcBef>
          <a:spcPct val="20000"/>
        </a:spcBef>
        <a:buFont typeface="Arial" pitchFamily="34" charset="0"/>
        <a:buChar char="–"/>
        <a:defRPr sz="5200" kern="1200">
          <a:solidFill>
            <a:schemeClr val="tx1"/>
          </a:solidFill>
          <a:latin typeface="+mn-lt"/>
          <a:ea typeface="+mn-ea"/>
          <a:cs typeface="+mn-cs"/>
        </a:defRPr>
      </a:lvl2pPr>
      <a:lvl3pPr marL="2134457" indent="-426894" algn="l" defTabSz="1707567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3pPr>
      <a:lvl4pPr marL="2988243" indent="-426894" algn="l" defTabSz="1707567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842024" indent="-426894" algn="l" defTabSz="1707567" rtl="0" eaLnBrk="1" latinLnBrk="0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695809" indent="-426894" algn="l" defTabSz="170756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549593" indent="-426894" algn="l" defTabSz="170756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3376" indent="-426894" algn="l" defTabSz="170756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257160" indent="-426894" algn="l" defTabSz="170756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53783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07567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561351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415134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268918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122701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5976487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6830269" algn="l" defTabSz="1707567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01717" y="389943"/>
            <a:ext cx="15281310" cy="4211384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371957" y="2864748"/>
            <a:ext cx="15329516" cy="2268482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3434" y="577116"/>
            <a:ext cx="14461808" cy="2136887"/>
          </a:xfrm>
          <a:prstGeom prst="rect">
            <a:avLst/>
          </a:prstGeom>
        </p:spPr>
        <p:txBody>
          <a:bodyPr vert="horz" lIns="158667" tIns="79333" rIns="158667" bIns="7933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74078" y="10661450"/>
            <a:ext cx="6654319" cy="622826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lvl1pPr algn="r">
              <a:defRPr sz="1700">
                <a:solidFill>
                  <a:schemeClr val="tx2"/>
                </a:solidFill>
              </a:defRPr>
            </a:lvl1pPr>
          </a:lstStyle>
          <a:p>
            <a:fld id="{45121E2A-1881-4ECA-BF4E-8D6B5AF7FDB6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0279" y="10661450"/>
            <a:ext cx="6654321" cy="622826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lvl1pPr algn="l">
              <a:defRPr sz="17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3506" y="10661448"/>
            <a:ext cx="2041667" cy="622826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lvl1pPr algn="ctr">
              <a:defRPr sz="1700">
                <a:solidFill>
                  <a:schemeClr val="tx2"/>
                </a:solidFill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2477" y="4563777"/>
            <a:ext cx="13018602" cy="5886153"/>
          </a:xfrm>
          <a:prstGeom prst="rect">
            <a:avLst/>
          </a:prstGeom>
        </p:spPr>
        <p:txBody>
          <a:bodyPr vert="horz" lIns="158667" tIns="79333" rIns="158667" bIns="7933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1586667" rtl="0" eaLnBrk="1" latinLnBrk="0" hangingPunct="1">
        <a:spcBef>
          <a:spcPct val="0"/>
        </a:spcBef>
        <a:buNone/>
        <a:defRPr sz="76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76000" indent="-476000" algn="l" defTabSz="158666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4200" kern="1200">
          <a:solidFill>
            <a:schemeClr val="tx2"/>
          </a:solidFill>
          <a:latin typeface="+mn-lt"/>
          <a:ea typeface="+mn-ea"/>
          <a:cs typeface="+mn-cs"/>
        </a:defRPr>
      </a:lvl1pPr>
      <a:lvl2pPr marL="999932" indent="-476000" algn="l" defTabSz="158666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800" kern="1200">
          <a:solidFill>
            <a:schemeClr val="tx2"/>
          </a:solidFill>
          <a:latin typeface="+mn-lt"/>
          <a:ea typeface="+mn-ea"/>
          <a:cs typeface="+mn-cs"/>
        </a:defRPr>
      </a:lvl2pPr>
      <a:lvl3pPr marL="1484746" indent="-396667" algn="l" defTabSz="158666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500" kern="1200">
          <a:solidFill>
            <a:schemeClr val="tx2"/>
          </a:solidFill>
          <a:latin typeface="+mn-lt"/>
          <a:ea typeface="+mn-ea"/>
          <a:cs typeface="+mn-cs"/>
        </a:defRPr>
      </a:lvl3pPr>
      <a:lvl4pPr marL="1983334" indent="-396667" algn="l" defTabSz="158666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100" kern="1200">
          <a:solidFill>
            <a:schemeClr val="tx2"/>
          </a:solidFill>
          <a:latin typeface="+mn-lt"/>
          <a:ea typeface="+mn-ea"/>
          <a:cs typeface="+mn-cs"/>
        </a:defRPr>
      </a:lvl4pPr>
      <a:lvl5pPr marL="2538667" indent="-396667" algn="l" defTabSz="1586667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5pPr>
      <a:lvl6pPr marL="3094000" indent="-396667" algn="l" defTabSz="1586667" rtl="0" eaLnBrk="1" latinLnBrk="0" hangingPunct="1">
        <a:spcBef>
          <a:spcPts val="666"/>
        </a:spcBef>
        <a:buClr>
          <a:schemeClr val="accent1"/>
        </a:buClr>
        <a:buFont typeface="Symbol" pitchFamily="18" charset="2"/>
        <a:buChar char="*"/>
        <a:defRPr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649334" indent="-396667" algn="l" defTabSz="1586667" rtl="0" eaLnBrk="1" latinLnBrk="0" hangingPunct="1">
        <a:spcBef>
          <a:spcPts val="666"/>
        </a:spcBef>
        <a:buClr>
          <a:schemeClr val="accent1"/>
        </a:buClr>
        <a:buFont typeface="Symbol" pitchFamily="18" charset="2"/>
        <a:buChar char="*"/>
        <a:defRPr sz="2400" kern="1200">
          <a:solidFill>
            <a:schemeClr val="tx2"/>
          </a:solidFill>
          <a:latin typeface="+mn-lt"/>
          <a:ea typeface="+mn-ea"/>
          <a:cs typeface="+mn-cs"/>
        </a:defRPr>
      </a:lvl7pPr>
      <a:lvl8pPr marL="4204667" indent="-396667" algn="l" defTabSz="1586667" rtl="0" eaLnBrk="1" latinLnBrk="0" hangingPunct="1">
        <a:spcBef>
          <a:spcPts val="666"/>
        </a:spcBef>
        <a:buClr>
          <a:schemeClr val="accent1"/>
        </a:buClr>
        <a:buFont typeface="Symbol" pitchFamily="18" charset="2"/>
        <a:buChar char="*"/>
        <a:defRPr sz="2400" kern="1200">
          <a:solidFill>
            <a:schemeClr val="tx2"/>
          </a:solidFill>
          <a:latin typeface="+mn-lt"/>
          <a:ea typeface="+mn-ea"/>
          <a:cs typeface="+mn-cs"/>
        </a:defRPr>
      </a:lvl8pPr>
      <a:lvl9pPr marL="4760001" indent="-396667" algn="l" defTabSz="1586667" rtl="0" eaLnBrk="1" latinLnBrk="0" hangingPunct="1">
        <a:spcBef>
          <a:spcPts val="666"/>
        </a:spcBef>
        <a:buClr>
          <a:schemeClr val="accent1"/>
        </a:buClr>
        <a:buFont typeface="Symbol" pitchFamily="18" charset="2"/>
        <a:buChar char="*"/>
        <a:defRPr sz="2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93333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586667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380000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173334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3966667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6pPr>
      <a:lvl7pPr marL="4760001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7pPr>
      <a:lvl8pPr marL="5553334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8pPr>
      <a:lvl9pPr marL="6346668" algn="l" defTabSz="1586667" rtl="0" eaLnBrk="1" latinLnBrk="0" hangingPunct="1">
        <a:defRPr sz="3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84014" y="3758418"/>
            <a:ext cx="11277830" cy="6461760"/>
          </a:xfrm>
        </p:spPr>
        <p:txBody>
          <a:bodyPr>
            <a:noAutofit/>
          </a:bodyPr>
          <a:lstStyle/>
          <a:p>
            <a:pPr algn="l"/>
            <a:r>
              <a:rPr lang="ru-RU" sz="5400" dirty="0" smtClean="0">
                <a:solidFill>
                  <a:schemeClr val="tx1"/>
                </a:solidFill>
                <a:latin typeface="Bahnschrift SemiLight SemiConde" panose="020B0502040204020203" pitchFamily="34" charset="0"/>
              </a:rPr>
              <a:t>Организация </a:t>
            </a:r>
            <a:r>
              <a:rPr lang="ru-RU" sz="5400" dirty="0">
                <a:solidFill>
                  <a:schemeClr val="tx1"/>
                </a:solidFill>
                <a:latin typeface="Bahnschrift SemiLight SemiConde" panose="020B0502040204020203" pitchFamily="34" charset="0"/>
              </a:rPr>
              <a:t>и </a:t>
            </a:r>
            <a:r>
              <a:rPr lang="ru-RU" sz="5400" dirty="0" smtClean="0">
                <a:solidFill>
                  <a:schemeClr val="tx1"/>
                </a:solidFill>
                <a:latin typeface="Bahnschrift SemiLight SemiConde" panose="020B0502040204020203" pitchFamily="34" charset="0"/>
              </a:rPr>
              <a:t>проведение государственной итоговой аттестации для лиц с ограниченными возможностями здоровья</a:t>
            </a:r>
            <a:endParaRPr lang="ru-RU" sz="5400" dirty="0">
              <a:solidFill>
                <a:schemeClr val="tx1"/>
              </a:solidFill>
              <a:latin typeface="Bahnschrift SemiLight SemiCond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81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9489" y="3334042"/>
            <a:ext cx="15587004" cy="786384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</a:t>
            </a:r>
          </a:p>
          <a:p>
            <a:endParaRPr lang="ru-RU" sz="5400" b="1" dirty="0" smtClean="0"/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Федеральный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29.12.2012 № 273-ФЗ «Об образовании в Российской Федерации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Минпросвещения  России и Рособрнадзора от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07.11.2018 № 190/1512 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Порядка проведения государственной итоговой аттестации по образовательным программам среднего общего образования» (зарегистрирован Минюстом России 10.12.2018, регистрационный № 52952);</a:t>
            </a:r>
          </a:p>
          <a:p>
            <a:pPr marL="514350" indent="-514350" algn="just">
              <a:buAutoNum type="arabicPeriod"/>
            </a:pP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 России и Рособрнадзора  от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07.11.2018 № 189/1513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Порядка проведения государственной итоговой аттестации по образовательным программам основного общего образования» (зарегистрирован Минюстом России 10.12.2018, регистрационный № 52953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Приказ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 России от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20.09.2013 № 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1082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утверждении Положения о психолого-медико-педагогической комиссии» (зарегистрирован Минюстом России 23.10.2013, регистрационный № 30242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(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далее –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ПМПК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>
                <a:solidFill>
                  <a:srgbClr val="FF0000"/>
                </a:solidFill>
              </a:rPr>
              <a:t/>
            </a:r>
            <a:br>
              <a:rPr lang="ru-RU" sz="2400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 </a:t>
            </a:r>
            <a:endParaRPr lang="ru-RU" sz="2400" dirty="0">
              <a:solidFill>
                <a:srgbClr val="FF0000"/>
              </a:solidFill>
            </a:endParaRPr>
          </a:p>
          <a:p>
            <a:pPr algn="l"/>
            <a:endParaRPr lang="ru-RU" sz="2400" dirty="0">
              <a:solidFill>
                <a:srgbClr val="FF0000"/>
              </a:solidFill>
              <a:latin typeface="Bahnschrift SemiLight SemiCond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81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9489" y="3334042"/>
            <a:ext cx="15587004" cy="7863840"/>
          </a:xfrm>
        </p:spPr>
        <p:txBody>
          <a:bodyPr>
            <a:noAutofit/>
          </a:bodyPr>
          <a:lstStyle/>
          <a:p>
            <a:endParaRPr lang="ru-RU" sz="5400" b="1" dirty="0" smtClean="0"/>
          </a:p>
          <a:p>
            <a:pPr marL="514350" indent="-514350" algn="just">
              <a:buAutoNum type="arabicPeriod"/>
            </a:pP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FF0000"/>
              </a:solidFill>
              <a:latin typeface="Bahnschrift SemiLight SemiConde" panose="020B0502040204020203" pitchFamily="34" charset="0"/>
            </a:endParaRPr>
          </a:p>
        </p:txBody>
      </p:sp>
      <p:pic>
        <p:nvPicPr>
          <p:cNvPr id="4" name="Рисунок 3" descr="https://photoshop-kopona.com/uploads/posts/2018-06/1528576570_pic-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37" y="2124222"/>
            <a:ext cx="5781820" cy="441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391" y="2124222"/>
            <a:ext cx="5317587" cy="4417255"/>
          </a:xfrm>
          <a:prstGeom prst="rect">
            <a:avLst/>
          </a:prstGeom>
        </p:spPr>
      </p:pic>
      <p:pic>
        <p:nvPicPr>
          <p:cNvPr id="5" name="Рисунок 4" descr="https://im0-tub-ru.yandex.net/i?id=6cd713bb4594a30b39f883df9cf4c13f-l&amp;n=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702" y="7132320"/>
            <a:ext cx="6583680" cy="420623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692868" y="716790"/>
            <a:ext cx="14904652" cy="118234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 проведения ГИА для участников с ОВЗ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650436" y="7132320"/>
            <a:ext cx="5387927" cy="405149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лиц, имеющих показания для обучения на дому и соответствующие рекомендации психолого-медико-педагогической комиссии, экзамен организуется на дому.</a:t>
            </a:r>
          </a:p>
        </p:txBody>
      </p:sp>
    </p:spTree>
    <p:extLst>
      <p:ext uri="{BB962C8B-B14F-4D97-AF65-F5344CB8AC3E}">
        <p14:creationId xmlns:p14="http://schemas.microsoft.com/office/powerpoint/2010/main" val="200073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399681" y="480668"/>
            <a:ext cx="12810751" cy="136899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ППЭ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7650" y="4064253"/>
            <a:ext cx="7631777" cy="323222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ctr"/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«Санитарно-эпидемиологические требования к условиям и организации обучения в общеобразовательных учреждениях. СанПиН 2.4.2.2821-10»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9588" y="4318782"/>
            <a:ext cx="5458264" cy="5669279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817501" y="9158068"/>
            <a:ext cx="14904652" cy="132302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каждом ППЭ необходимо обеспечить наличие аудитории для участников с ОВЗ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59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333" y="545834"/>
            <a:ext cx="14461808" cy="1091005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Формы проведения ГИА для лиц </a:t>
            </a:r>
            <a:r>
              <a:rPr lang="ru-RU" sz="67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ОВЗ</a:t>
            </a:r>
            <a:br>
              <a:rPr lang="ru-RU" sz="67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1633560" y="3007802"/>
            <a:ext cx="13083353" cy="19424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Государственная итоговая аттестациия</a:t>
            </a:r>
          </a:p>
          <a:p>
            <a:pPr algn="ctr"/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(добровольный выбор формата выпускных экзаменов)</a:t>
            </a:r>
          </a:p>
        </p:txBody>
      </p:sp>
      <p:sp>
        <p:nvSpPr>
          <p:cNvPr id="10" name="Стрелка вправо 9"/>
          <p:cNvSpPr/>
          <p:nvPr/>
        </p:nvSpPr>
        <p:spPr>
          <a:xfrm rot="7203349">
            <a:off x="4317605" y="5013119"/>
            <a:ext cx="811049" cy="874067"/>
          </a:xfrm>
          <a:prstGeom prst="rightArrow">
            <a:avLst>
              <a:gd name="adj1" fmla="val 50000"/>
              <a:gd name="adj2" fmla="val 421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3734664">
            <a:off x="10807676" y="5049268"/>
            <a:ext cx="868456" cy="895275"/>
          </a:xfrm>
          <a:prstGeom prst="rightArrow">
            <a:avLst>
              <a:gd name="adj1" fmla="val 45673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1940942" y="5893899"/>
            <a:ext cx="4459459" cy="1654191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Единый государственный экзамен</a:t>
            </a:r>
          </a:p>
        </p:txBody>
      </p:sp>
      <p:sp>
        <p:nvSpPr>
          <p:cNvPr id="13" name="Объект 4"/>
          <p:cNvSpPr txBox="1">
            <a:spLocks/>
          </p:cNvSpPr>
          <p:nvPr/>
        </p:nvSpPr>
        <p:spPr>
          <a:xfrm>
            <a:off x="9266738" y="5925324"/>
            <a:ext cx="4670474" cy="1507958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Государственный выпускной экзамен</a:t>
            </a:r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9397218" y="8477133"/>
            <a:ext cx="4670474" cy="1330923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Вступительные испытания в ВУЗе</a:t>
            </a:r>
          </a:p>
        </p:txBody>
      </p:sp>
      <p:sp>
        <p:nvSpPr>
          <p:cNvPr id="16" name="Объект 4"/>
          <p:cNvSpPr txBox="1">
            <a:spLocks/>
          </p:cNvSpPr>
          <p:nvPr/>
        </p:nvSpPr>
        <p:spPr>
          <a:xfrm>
            <a:off x="1940942" y="8463065"/>
            <a:ext cx="4346917" cy="1502547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Прием в ВУЗ</a:t>
            </a:r>
          </a:p>
        </p:txBody>
      </p:sp>
      <p:sp>
        <p:nvSpPr>
          <p:cNvPr id="17" name="Стрелка вправо 16"/>
          <p:cNvSpPr/>
          <p:nvPr/>
        </p:nvSpPr>
        <p:spPr>
          <a:xfrm rot="7203349">
            <a:off x="3732624" y="7724603"/>
            <a:ext cx="818264" cy="7427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3734664">
            <a:off x="11358060" y="7517254"/>
            <a:ext cx="880825" cy="93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>
            <a:off x="6409370" y="8927998"/>
            <a:ext cx="2866337" cy="572680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12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с ОВЗ, инвалиды, дети-инвалиды для участия в ГИА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9784400" y="2799711"/>
            <a:ext cx="4304714" cy="1505836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форме ГВЭ</a:t>
            </a: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2315574" y="2824276"/>
            <a:ext cx="4529797" cy="150583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форме ЕГЭ  ОГЭ</a:t>
            </a:r>
          </a:p>
        </p:txBody>
      </p:sp>
      <p:sp>
        <p:nvSpPr>
          <p:cNvPr id="10" name="Стрелка вправо 9"/>
          <p:cNvSpPr/>
          <p:nvPr/>
        </p:nvSpPr>
        <p:spPr>
          <a:xfrm rot="7203349">
            <a:off x="4124112" y="4396095"/>
            <a:ext cx="912719" cy="1022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3734664">
            <a:off x="12182235" y="4350160"/>
            <a:ext cx="761410" cy="10145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1619064" y="5329533"/>
            <a:ext cx="13488572" cy="2373865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36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Предоставляют копию рекомендаций ПМПК</a:t>
            </a:r>
          </a:p>
          <a:p>
            <a:pPr algn="just"/>
            <a:r>
              <a:rPr lang="ru-RU" sz="36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Инвалиды, дети-инвалиды – предоставляют оригинал или заверенную копию справки, подтверждающей факт установлениия инвалидности</a:t>
            </a:r>
          </a:p>
        </p:txBody>
      </p:sp>
      <p:sp>
        <p:nvSpPr>
          <p:cNvPr id="13" name="Объект 4"/>
          <p:cNvSpPr txBox="1">
            <a:spLocks/>
          </p:cNvSpPr>
          <p:nvPr/>
        </p:nvSpPr>
        <p:spPr>
          <a:xfrm>
            <a:off x="348816" y="7902811"/>
            <a:ext cx="6499273" cy="3610315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ОБУЧАЮЩИХСЯ С </a:t>
            </a: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ОВЗ, НУЖДАЮЩИХСЯ 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ОРГАНИЗАЦИИ ГИА </a:t>
            </a: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ДОМУ:</a:t>
            </a:r>
            <a:endParaRPr lang="ru-RU" sz="18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</a:t>
            </a: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ОРГАНИЗАЦИИ ОБУЧЕНИЯ 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ДОМУ;</a:t>
            </a:r>
          </a:p>
          <a:p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СООТВЕТСТВУЮЩИЕ 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pPr marL="0" indent="0">
              <a:buNone/>
            </a:pP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ПСИХОЛОГО-МЕДИКО-ПЕДАГОГИЧЕСКОЙ</a:t>
            </a:r>
            <a:endParaRPr lang="ru-RU" sz="18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КОМИССИИ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ПОДТВЕРЖДАЮЩИХ ПРАВО</a:t>
            </a:r>
          </a:p>
          <a:p>
            <a:pPr marL="0" indent="0">
              <a:buNone/>
            </a:pPr>
            <a:r>
              <a:rPr lang="ru-RU" sz="18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УЧАСТНИКОВ </a:t>
            </a:r>
            <a:r>
              <a:rPr lang="ru-RU" sz="1800" b="1" dirty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ГИА НА СДАЧУ ГИА НА ДОМУ</a:t>
            </a:r>
            <a:endParaRPr lang="ru-RU" sz="1800" b="1" dirty="0" smtClean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089" y="7902811"/>
            <a:ext cx="3305908" cy="3340153"/>
          </a:xfrm>
          <a:prstGeom prst="rect">
            <a:avLst/>
          </a:prstGeom>
        </p:spPr>
      </p:pic>
      <p:sp>
        <p:nvSpPr>
          <p:cNvPr id="14" name="Объект 4"/>
          <p:cNvSpPr txBox="1">
            <a:spLocks/>
          </p:cNvSpPr>
          <p:nvPr/>
        </p:nvSpPr>
        <p:spPr>
          <a:xfrm>
            <a:off x="10153997" y="7902812"/>
            <a:ext cx="5598621" cy="361031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ПМПК принимает решение о выдаче заключения коллегиально с учетом особых образовательных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 обучающихся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индивидуальной ситуации развития. </a:t>
            </a:r>
          </a:p>
        </p:txBody>
      </p:sp>
    </p:spTree>
    <p:extLst>
      <p:ext uri="{BB962C8B-B14F-4D97-AF65-F5344CB8AC3E}">
        <p14:creationId xmlns:p14="http://schemas.microsoft.com/office/powerpoint/2010/main" val="68213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656" y="920877"/>
            <a:ext cx="14461808" cy="119276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экзаменов </a:t>
            </a:r>
            <a:endParaRPr lang="ru-RU" sz="6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803656" y="3249638"/>
            <a:ext cx="8034994" cy="4948392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обучающихся детей с ОВЗ, детей- инвалидов, инвалидов количество экзаменов по их желанию может быть сокращено до двух обязательных: </a:t>
            </a:r>
          </a:p>
          <a:p>
            <a:pPr marL="0" indent="0" algn="ctr">
              <a:buNone/>
            </a:pPr>
            <a:r>
              <a:rPr lang="ru-RU" sz="40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русскому языку и математике</a:t>
            </a:r>
          </a:p>
        </p:txBody>
      </p:sp>
      <p:sp>
        <p:nvSpPr>
          <p:cNvPr id="14" name="Объект 4"/>
          <p:cNvSpPr txBox="1">
            <a:spLocks/>
          </p:cNvSpPr>
          <p:nvPr/>
        </p:nvSpPr>
        <p:spPr>
          <a:xfrm>
            <a:off x="9230424" y="8441903"/>
            <a:ext cx="6035040" cy="2712721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0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Общее количество экзаменов в 9-х классах не должно превышать четырех!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283" y="8441903"/>
            <a:ext cx="3460652" cy="28263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8393" y="4164037"/>
            <a:ext cx="3995225" cy="381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6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56074" y="-13512"/>
            <a:ext cx="11493304" cy="2313419"/>
          </a:xfrm>
          <a:prstGeom prst="rect">
            <a:avLst/>
          </a:prstGeom>
        </p:spPr>
        <p:txBody>
          <a:bodyPr wrap="square" lIns="91409" tIns="45703" rIns="91409" bIns="45703">
            <a:spAutoFit/>
          </a:bodyPr>
          <a:lstStyle/>
          <a:p>
            <a:pPr algn="ctr">
              <a:spcBef>
                <a:spcPct val="0"/>
              </a:spcBef>
              <a:spcAft>
                <a:spcPts val="999"/>
              </a:spcAft>
            </a:pPr>
            <a:endParaRPr lang="ru-RU" sz="4000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spcAft>
                <a:spcPts val="999"/>
              </a:spcAft>
            </a:pPr>
            <a:r>
              <a:rPr lang="ru-RU" sz="4800" b="1" dirty="0" smtClean="0">
                <a:latin typeface="Arial" panose="020B0604020202020204" pitchFamily="34" charset="0"/>
                <a:ea typeface="+mj-ea"/>
                <a:cs typeface="+mj-cs"/>
              </a:rPr>
              <a:t>Особенности </a:t>
            </a:r>
            <a:r>
              <a:rPr lang="ru-RU" sz="4800" b="1" dirty="0">
                <a:latin typeface="Arial" panose="020B0604020202020204" pitchFamily="34" charset="0"/>
                <a:ea typeface="+mj-ea"/>
                <a:cs typeface="+mj-cs"/>
              </a:rPr>
              <a:t>организации ППЭ для участников с ОВЗ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407" y="7422251"/>
            <a:ext cx="10563867" cy="1374984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just"/>
            <a:endParaRPr lang="ru-RU" sz="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49" indent="-285649" algn="just">
              <a:spcBef>
                <a:spcPts val="999"/>
              </a:spcBef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рабочих мест в аудитории не должно превышать 12 человек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/>
          </a:p>
          <a:p>
            <a:pPr algn="just">
              <a:spcBef>
                <a:spcPts val="999"/>
              </a:spcBef>
            </a:pPr>
            <a:endParaRPr lang="ru-RU" sz="1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407" y="9355914"/>
            <a:ext cx="12032148" cy="1476209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algn="just"/>
            <a:endParaRPr lang="ru-RU" sz="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49" indent="-285649" algn="just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экзамена для участника с ОВЗ, инвалидов и детей-инвалидов  увеличивается на 1,5 часа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  <a:p>
            <a:pPr algn="just"/>
            <a:endParaRPr lang="ru-RU" sz="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2826" y="8616791"/>
            <a:ext cx="2040792" cy="2796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3608293" y="2530378"/>
            <a:ext cx="10376199" cy="1752343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marL="285649" indent="-285649" algn="just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беспрепятственный доступ в ППЭ (наличие пандусов, поручней, расширенных дверей и других приспособлений);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67530" y="4770920"/>
            <a:ext cx="10376199" cy="1634670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09" tIns="45703" rIns="91409" bIns="45703" rtlCol="0" anchor="ctr"/>
          <a:lstStyle/>
          <a:p>
            <a:pPr marL="285649" indent="-285649" algn="just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помещения для организации питания и перерывов для медико-профилактических процедур;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697" y="4514302"/>
            <a:ext cx="2845985" cy="27625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3" y="1493188"/>
            <a:ext cx="2589185" cy="2948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8EBA-BF76-4BD2-B386-1E39067478A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989" y="6595185"/>
            <a:ext cx="2590403" cy="2233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7924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43863" y="661181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113412" y="3654988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351692" y="415636"/>
            <a:ext cx="15342600" cy="11282652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 smtClean="0"/>
          </a:p>
          <a:p>
            <a:r>
              <a:rPr lang="ru-RU" sz="6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слепых участников: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рельефно-точечным шрифтом Брайля 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или в виде электронного документа, доступного с помощью компьютера;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черновики из расчета по 10 листов на участника;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памятки по заполнению тетрадей для ответов на задания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для работы комиссии тифлопереводчиков 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Возможна организация работы тифлопереводчиков в той же аудитории, где проводился экзамен, в присутствии члена ГЭК после окончания экзамена.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 тифлопереводчиков в аудитории 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под видеонаблюдением.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4078" y="579397"/>
            <a:ext cx="2363372" cy="2166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7451" y="976745"/>
            <a:ext cx="3440048" cy="2827020"/>
          </a:xfrm>
          <a:prstGeom prst="rect">
            <a:avLst/>
          </a:prstGeom>
        </p:spPr>
      </p:pic>
      <p:pic>
        <p:nvPicPr>
          <p:cNvPr id="8" name="Рисунок 7" descr="https://crtkk.ru/images/stories/virtuemart/product/1476384836419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5764" y="8426548"/>
            <a:ext cx="4178104" cy="28557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129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393895" y="697874"/>
            <a:ext cx="15305650" cy="7720329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слабовидящих участников экзамена: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экзаменационные материалы предоставляются в увеличенном размере;</a:t>
            </a: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средства для масштабирования КИМ, бланков регистрации и бланков № 1 до формата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A3;                                                   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10.00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увеличительных устройств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58" y="4249636"/>
            <a:ext cx="2577718" cy="31891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6102" y="4249636"/>
            <a:ext cx="3782131" cy="486622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15816" y="9267798"/>
            <a:ext cx="14461808" cy="2062069"/>
          </a:xfrm>
          <a:prstGeom prst="rect">
            <a:avLst/>
          </a:prstGeom>
        </p:spPr>
        <p:txBody>
          <a:bodyPr wrap="square" lIns="91409" tIns="45703" rIns="91409" bIns="45703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в ППЭ, где проводится экзамен для слабовидящих, может осуществляться за 3 часа до начала экзамена (в случае, если увеличение и переупаковка экзаменационных материалов производятся до начала экзамена).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4572" y="7463652"/>
            <a:ext cx="150242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слабовидящих участников экзамена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освещенность каждого рабочего места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аудитории должна быть индивидуальной равномерной и не менее 300 люкс. 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86838" y="4425483"/>
            <a:ext cx="69197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бланков ассистентами 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поле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«Подпись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участника» ассистент пишет  «Копия верна» и ставит свою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подпись (ст. бланк).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02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1034091" y="328807"/>
            <a:ext cx="14461808" cy="10348042"/>
          </a:xfrm>
          <a:prstGeom prst="rect">
            <a:avLst/>
          </a:prstGeom>
        </p:spPr>
        <p:txBody>
          <a:bodyPr lIns="91409" tIns="45703" rIns="91409" bIns="45703">
            <a:normAutofit lnSpcReduction="10000"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глухих и слабослышащих участников </a:t>
            </a: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заполнению бланков ГВЭ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ассистент-сурдопереводчик;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ГВЭ по всем предметам по желанию </a:t>
            </a:r>
            <a:endParaRPr lang="ru-RU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участников проводится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письменной форме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предоставить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 изложения для чтения и проведения подготовительной работы к изложению на 40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3795" y="6937611"/>
            <a:ext cx="3162036" cy="30946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29" y="1366805"/>
            <a:ext cx="15350426" cy="557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47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179" y="590837"/>
            <a:ext cx="14461808" cy="1364226"/>
          </a:xfrm>
        </p:spPr>
        <p:txBody>
          <a:bodyPr>
            <a:normAutofit/>
          </a:bodyPr>
          <a:lstStyle/>
          <a:p>
            <a:r>
              <a:rPr lang="ru-RU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 с ОВЗ </a:t>
            </a: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306267" y="7423773"/>
            <a:ext cx="15762410" cy="3549027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Допускается рассадка в одну аудиторию следующих категорий участников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ГИА:</a:t>
            </a:r>
          </a:p>
          <a:p>
            <a:pPr indent="0">
              <a:spcAft>
                <a:spcPts val="0"/>
              </a:spcAft>
              <a:buNone/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слепых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поздноослепших 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слабовидящих;</a:t>
            </a:r>
          </a:p>
          <a:p>
            <a:pPr indent="457200"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глухих, позднооглохших, слабослышащих;</a:t>
            </a:r>
          </a:p>
          <a:p>
            <a:pPr indent="457200"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 тяжелыми нарушениями речи, с нарушениями опорно-двигательного аппарата. </a:t>
            </a:r>
          </a:p>
        </p:txBody>
      </p:sp>
      <p:sp>
        <p:nvSpPr>
          <p:cNvPr id="13" name="Объект 4"/>
          <p:cNvSpPr txBox="1">
            <a:spLocks/>
          </p:cNvSpPr>
          <p:nvPr/>
        </p:nvSpPr>
        <p:spPr>
          <a:xfrm>
            <a:off x="306266" y="2597183"/>
            <a:ext cx="9062817" cy="369916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 algn="just"/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глухих участников экзамена при нахождении в аудитории ассистента-сурдопереводчика и участников ГИА с расстройствами аутистического спектра необходимо предусмотреть отдельные аудитории.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7688" y="2111877"/>
            <a:ext cx="5411499" cy="466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80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434" y="577117"/>
            <a:ext cx="14461808" cy="181439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с ОВЗ, инвалиды, дети-инвалиды для участия в ГИА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8904848" y="2874510"/>
            <a:ext cx="5978769" cy="1578512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условия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экзамена</a:t>
            </a:r>
            <a:endParaRPr lang="ru-RU" sz="3600" b="1" dirty="0" smtClean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1212228" y="2874510"/>
            <a:ext cx="5715387" cy="1552147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условия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экзаме</a:t>
            </a:r>
            <a:r>
              <a:rPr lang="ru-RU" sz="3600" b="1" dirty="0"/>
              <a:t>на</a:t>
            </a:r>
            <a:r>
              <a:rPr lang="ru-RU" sz="3600" dirty="0"/>
              <a:t> </a:t>
            </a:r>
            <a:endParaRPr lang="ru-RU" sz="3600" b="1" dirty="0" smtClean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7203349">
            <a:off x="3623894" y="4576630"/>
            <a:ext cx="638836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3734664">
            <a:off x="12003675" y="4556982"/>
            <a:ext cx="604746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264610" y="5226649"/>
            <a:ext cx="7610621" cy="6238326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продолжительности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экзаменана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1,5 часа (ЕГЭ по иностранным языкам (раздел «Говорение» – на 30 минут);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питания и перерывов для проведения необходимых лечебных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профилактических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мероприятий;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беспрепятственный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помещений;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наличие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специальных кресел и других приспособлений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бъект 4"/>
          <p:cNvSpPr txBox="1">
            <a:spLocks/>
          </p:cNvSpPr>
          <p:nvPr/>
        </p:nvSpPr>
        <p:spPr>
          <a:xfrm>
            <a:off x="8128451" y="5259276"/>
            <a:ext cx="7531565" cy="6304367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участников экзамена с ОВЗ – наличие  в рекомендациях ПМПК описания дополнительных условий проведения экзамена;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участников экзамена–инвалидов и детей-инвалидов (наряду со  справкой, подтверждающей инвалидность) – наличие рекомендаций ПМПК с описанием необходимых дополнительных условий проведения экзамена.</a:t>
            </a:r>
          </a:p>
        </p:txBody>
      </p:sp>
    </p:spTree>
    <p:extLst>
      <p:ext uri="{BB962C8B-B14F-4D97-AF65-F5344CB8AC3E}">
        <p14:creationId xmlns:p14="http://schemas.microsoft.com/office/powerpoint/2010/main" val="99665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434" y="577117"/>
            <a:ext cx="14461808" cy="1364226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 с ОВЗ </a:t>
            </a: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7800112" y="4071959"/>
            <a:ext cx="7316884" cy="7244862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 algn="just"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случае проведения в один день двух экзаменов по учебным предметам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соответствии с единым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расписанием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ГИА допускается рассадка в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одну специализированную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аудиторию участников экзамена не более чем по двум разным учебным предметам (за исключением экзамена по иностранным языкам), при этом количество участников экзамена не должно превышать 5 человек по каждому учебному предмету.</a:t>
            </a:r>
          </a:p>
        </p:txBody>
      </p:sp>
      <p:sp>
        <p:nvSpPr>
          <p:cNvPr id="13" name="Объект 4"/>
          <p:cNvSpPr txBox="1">
            <a:spLocks/>
          </p:cNvSpPr>
          <p:nvPr/>
        </p:nvSpPr>
        <p:spPr>
          <a:xfrm>
            <a:off x="422669" y="2144684"/>
            <a:ext cx="7340140" cy="3854549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Количество рабочих мест в каждой аудитории для участников экзамена с ОВЗ, детей-инвалидов и инвалидов определяется в зависимости от категории заболевания, используемых ими технических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745" y="6171563"/>
            <a:ext cx="6231989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92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98609" y="703385"/>
            <a:ext cx="12271465" cy="153337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ru-RU" sz="54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 </a:t>
            </a:r>
            <a:endParaRPr lang="ru-RU" sz="54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43901" y="2909455"/>
            <a:ext cx="14055311" cy="5615567"/>
          </a:xfrm>
          <a:prstGeom prst="rect">
            <a:avLst/>
          </a:prstGeom>
        </p:spPr>
        <p:txBody>
          <a:bodyPr lIns="91409" tIns="45703" rIns="91409" bIns="45703">
            <a:no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Ассистентом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ребенка-инвалида – участника экзамена может быть назначен его родитель (законный представитель), работник ОО, в которой он обучается.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Ассистентом инвалида - участника экзамена может быть назначен закрепленный за ним социальный работник.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об ассистентах вносятся в РИС и распределяются в указанный ППЭ. 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Ассистенты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утверждаются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экзаменационной комиссией и информируются о месте расположения пункта проведения экзаменов, в который они направляются, не ранее чем за 3 рабочих дня до проведения экзамена.</a:t>
            </a:r>
          </a:p>
          <a:p>
            <a:endParaRPr lang="ru-RU" sz="3200" dirty="0">
              <a:solidFill>
                <a:srgbClr val="0070C0"/>
              </a:solidFill>
            </a:endParaRPr>
          </a:p>
          <a:p>
            <a:endParaRPr lang="ru-RU" sz="3200" dirty="0">
              <a:solidFill>
                <a:srgbClr val="0070C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2603" y="8637562"/>
            <a:ext cx="103641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8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28271" y="492370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fontScale="92500"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Специализированные </a:t>
            </a:r>
            <a:r>
              <a:rPr lang="ru-RU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036323" y="2996418"/>
            <a:ext cx="14580880" cy="7315199"/>
          </a:xfrm>
          <a:prstGeom prst="rect">
            <a:avLst/>
          </a:prstGeom>
        </p:spPr>
        <p:txBody>
          <a:bodyPr lIns="91409" tIns="45703" rIns="91409" bIns="45703">
            <a:no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Ассистенты оказывают участникам экзамена с ограниченными возможностями здоровья       необходимую помощь с учетом их индивидуальных особенностей</a:t>
            </a:r>
            <a:r>
              <a:rPr lang="ru-RU" sz="3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ru-RU" sz="36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в перемещении;</a:t>
            </a: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в фиксации положения тела, ручки в кисти руки;</a:t>
            </a: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вызов медперсонала;</a:t>
            </a: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неотложной медицинской помощи;</a:t>
            </a:r>
          </a:p>
          <a:p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общении с сотрудниками ППЭ (сурдоперевод - для глухих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ответов участника государственной итоговой аттестации с компьютера в стандартные бланки ответов осуществляется ассистентом в присутствии общественного наблюдателя и члена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ГЭК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1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98609" y="1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fontScale="92500"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6000" dirty="0" smtClean="0">
                <a:solidFill>
                  <a:schemeClr val="tx1"/>
                </a:solidFill>
              </a:rPr>
              <a:t>ГВЭ по русскому языку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43901" y="3120775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4700299" y="2352609"/>
            <a:ext cx="6217920" cy="1477108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Формы контроля: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268131" y="4149969"/>
            <a:ext cx="14770232" cy="4586069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 algn="just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сочинение на литературную тему;</a:t>
            </a:r>
          </a:p>
          <a:p>
            <a:pPr indent="457200" algn="just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сочинение на свободную тему;</a:t>
            </a:r>
          </a:p>
          <a:p>
            <a:pPr indent="457200" algn="just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подробное изложение с творческим заданием;</a:t>
            </a:r>
          </a:p>
          <a:p>
            <a:pPr indent="457200" algn="just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сжатое изложение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творческим заданием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lvl="0" indent="457200" algn="just"/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диктант (для участников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 расстройствами аутистического спектра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 algn="just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устный экзамен по билетам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9425355" y="8951088"/>
            <a:ext cx="6402488" cy="248796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РАЗРЕШАЕТСЯ ПОЛЬЗОВАТЬСЯ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ОРФОГРАФИЧЕСКИМИ И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ТОЛКОВЫМИ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СЛОВАРЯМИ</a:t>
            </a:r>
          </a:p>
        </p:txBody>
      </p:sp>
    </p:spTree>
    <p:extLst>
      <p:ext uri="{BB962C8B-B14F-4D97-AF65-F5344CB8AC3E}">
        <p14:creationId xmlns:p14="http://schemas.microsoft.com/office/powerpoint/2010/main" val="88738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98608" y="0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экзамена на дому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4"/>
          <p:cNvSpPr txBox="1">
            <a:spLocks/>
          </p:cNvSpPr>
          <p:nvPr/>
        </p:nvSpPr>
        <p:spPr>
          <a:xfrm>
            <a:off x="1503933" y="2478135"/>
            <a:ext cx="12717194" cy="2192013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проведения экзамена на дому, в медицинской организации присутствуют руководитель ППЭ, организаторы, член ГЭК. Для участника ГИА необходимо организовать рабочее место (с учетом состояния его здоровья), а также рабочие места для всех работников указанного ППЭ.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1503933" y="9889913"/>
            <a:ext cx="12717192" cy="1219076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привлекаемые к проведению ГИА в ППЭ на дому, в медицинской организации прибывают в указанный ППЭ не ранее 09.00 по местному времени.</a:t>
            </a: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1503933" y="4951828"/>
            <a:ext cx="12717193" cy="4656405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организации ППЭ на дому, в медицинской организации в целях оптимизации условий проведения ГИА допускается совмещение отдельных полномочий и обязанностей лицами, привлекаемыми к проведению ГИА на дому, в медицинской организации по согласованию с ГЭК.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совмещении отдельных полномочий и обязанностей лицами, привлекаемыми к проведению ГИА на дому, в медицинской организации в ППЭ на дому, в медицинской организации могут присутствовать: член ГЭК, который может выполнять функционал руководителя ППЭ, организатор, который может одновременно выполнять функции технического специалиста, а также ассистент (при необходимости).</a:t>
            </a:r>
          </a:p>
        </p:txBody>
      </p:sp>
    </p:spTree>
    <p:extLst>
      <p:ext uri="{BB962C8B-B14F-4D97-AF65-F5344CB8AC3E}">
        <p14:creationId xmlns:p14="http://schemas.microsoft.com/office/powerpoint/2010/main" val="143051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98609" y="450167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завершающего этапа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572089" y="3554948"/>
            <a:ext cx="14817966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ППЭ в присутствии члена ГЭК обязан по окончании экзамена получить от всех ответственных организаторов по аудиториям и пересчитать</a:t>
            </a:r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572089" y="4607279"/>
            <a:ext cx="4439010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аудитории для слепых участников экзамена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4"/>
          <p:cNvSpPr txBox="1">
            <a:spLocks/>
          </p:cNvSpPr>
          <p:nvPr/>
        </p:nvSpPr>
        <p:spPr>
          <a:xfrm>
            <a:off x="572089" y="5643890"/>
            <a:ext cx="4439011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ВДП с тетрадями для ответов</a:t>
            </a:r>
            <a:endParaRPr lang="ru-RU" sz="2400" dirty="0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572089" y="6744647"/>
            <a:ext cx="6273156" cy="1181487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 smtClean="0"/>
          </a:p>
          <a:p>
            <a:endParaRPr lang="ru-RU" sz="2400" dirty="0" smtClean="0"/>
          </a:p>
          <a:p>
            <a:pPr marL="0" indent="0">
              <a:buNone/>
            </a:pPr>
            <a:endParaRPr lang="ru-RU" sz="2400" dirty="0" smtClean="0"/>
          </a:p>
          <a:p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бланками регистрации, с бланками ответов №1и № 2 для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передачи их в комиссию тифлопереводчиков</a:t>
            </a:r>
          </a:p>
          <a:p>
            <a:endParaRPr lang="ru-RU" sz="2400" dirty="0" smtClean="0"/>
          </a:p>
          <a:p>
            <a:endParaRPr lang="ru-RU" sz="2400" i="1" dirty="0"/>
          </a:p>
          <a:p>
            <a:endParaRPr lang="ru-RU" sz="2400" i="1" dirty="0" smtClean="0"/>
          </a:p>
          <a:p>
            <a:endParaRPr lang="ru-RU" sz="2400" dirty="0"/>
          </a:p>
        </p:txBody>
      </p:sp>
      <p:sp>
        <p:nvSpPr>
          <p:cNvPr id="16" name="Объект 4"/>
          <p:cNvSpPr txBox="1">
            <a:spLocks/>
          </p:cNvSpPr>
          <p:nvPr/>
        </p:nvSpPr>
        <p:spPr>
          <a:xfrm>
            <a:off x="9165745" y="4607279"/>
            <a:ext cx="5459575" cy="823641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аудиторий для слабовидящих участников</a:t>
            </a:r>
            <a:endParaRPr lang="ru-RU" sz="24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/>
          </a:p>
          <a:p>
            <a:endParaRPr lang="ru-RU" sz="2400" i="1" dirty="0"/>
          </a:p>
          <a:p>
            <a:endParaRPr lang="ru-RU" sz="2400" i="1" dirty="0" smtClean="0"/>
          </a:p>
          <a:p>
            <a:endParaRPr lang="ru-RU" sz="2400" dirty="0"/>
          </a:p>
        </p:txBody>
      </p:sp>
      <p:sp>
        <p:nvSpPr>
          <p:cNvPr id="17" name="Объект 4"/>
          <p:cNvSpPr txBox="1">
            <a:spLocks/>
          </p:cNvSpPr>
          <p:nvPr/>
        </p:nvSpPr>
        <p:spPr>
          <a:xfrm>
            <a:off x="9561595" y="5638132"/>
            <a:ext cx="4549082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ВДП с стандартными бланками</a:t>
            </a:r>
          </a:p>
          <a:p>
            <a:endParaRPr lang="ru-RU" sz="2400" i="1" dirty="0"/>
          </a:p>
          <a:p>
            <a:endParaRPr lang="ru-RU" sz="2400" i="1" dirty="0" smtClean="0"/>
          </a:p>
          <a:p>
            <a:endParaRPr lang="ru-RU" sz="2400" dirty="0"/>
          </a:p>
        </p:txBody>
      </p:sp>
      <p:sp>
        <p:nvSpPr>
          <p:cNvPr id="18" name="Объект 4"/>
          <p:cNvSpPr txBox="1">
            <a:spLocks/>
          </p:cNvSpPr>
          <p:nvPr/>
        </p:nvSpPr>
        <p:spPr>
          <a:xfrm>
            <a:off x="634081" y="8253167"/>
            <a:ext cx="4430288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КИМ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Черновики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/>
          </a:p>
          <a:p>
            <a:endParaRPr lang="ru-RU" sz="2400" i="1" dirty="0"/>
          </a:p>
          <a:p>
            <a:endParaRPr lang="ru-RU" sz="2400" i="1" dirty="0" smtClean="0"/>
          </a:p>
        </p:txBody>
      </p:sp>
      <p:sp>
        <p:nvSpPr>
          <p:cNvPr id="19" name="Объект 4"/>
          <p:cNvSpPr txBox="1">
            <a:spLocks/>
          </p:cNvSpPr>
          <p:nvPr/>
        </p:nvSpPr>
        <p:spPr>
          <a:xfrm>
            <a:off x="9561595" y="6744647"/>
            <a:ext cx="4549082" cy="1125395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Конверты 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масштабированными - в конверте формата А3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/>
          </a:p>
          <a:p>
            <a:endParaRPr lang="ru-RU" sz="2400" i="1" dirty="0"/>
          </a:p>
          <a:p>
            <a:endParaRPr lang="ru-RU" sz="2400" i="1" dirty="0" smtClean="0"/>
          </a:p>
          <a:p>
            <a:endParaRPr lang="ru-RU" sz="2400" dirty="0"/>
          </a:p>
        </p:txBody>
      </p:sp>
      <p:sp>
        <p:nvSpPr>
          <p:cNvPr id="20" name="Объект 4"/>
          <p:cNvSpPr txBox="1">
            <a:spLocks/>
          </p:cNvSpPr>
          <p:nvPr/>
        </p:nvSpPr>
        <p:spPr>
          <a:xfrm>
            <a:off x="9680389" y="8116984"/>
            <a:ext cx="4430288" cy="77372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КИМ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Черновики</a:t>
            </a:r>
          </a:p>
          <a:p>
            <a:endParaRPr lang="ru-RU" sz="2400" dirty="0" smtClean="0"/>
          </a:p>
          <a:p>
            <a:endParaRPr lang="ru-RU" sz="2400" i="1" dirty="0"/>
          </a:p>
          <a:p>
            <a:endParaRPr lang="ru-RU" sz="2400" i="1" dirty="0" smtClean="0"/>
          </a:p>
          <a:p>
            <a:endParaRPr lang="ru-RU" sz="2400" dirty="0"/>
          </a:p>
        </p:txBody>
      </p:sp>
      <p:sp>
        <p:nvSpPr>
          <p:cNvPr id="22" name="Объект 4"/>
          <p:cNvSpPr txBox="1">
            <a:spLocks/>
          </p:cNvSpPr>
          <p:nvPr/>
        </p:nvSpPr>
        <p:spPr>
          <a:xfrm>
            <a:off x="634081" y="9608233"/>
            <a:ext cx="14854448" cy="1363644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организации переноса ответов слепых участников экзамена на бланки в ППЭ по окончании экзамена тетради с ответами слепых участников экзамена передаются в аудитории, в которых работает комиссия тифлопереводчиков. Также в комиссию передаются памятки по заполнению регистрационных полей. 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72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98608" y="0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экзамена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858784" y="3249637"/>
            <a:ext cx="14351111" cy="7357403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ППЭ передает члену ГЭК материалы ГИА в  аудитории для участников экзамена с ОВЗ, участников экзамена – детей-инвалидов и инвалидов (отдельно от материалов, сданных из ППЭ по окончании экзамена для основной части участников экзамена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ГВЭ: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Доставка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 из ППЭ в РЦОИ производится членом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ГЭК по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окончании процедуры сбора и оформления документов экзамена для участников экзамена с ОВЗ, детей-инвалидов и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инвалидов. 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ОВЗ: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проведении в ППЭ сканирования ЭМ данные материалы из специальной аудитории сканируются отдельно и передаются в РЦОИ отдельным пакетом.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Хранение и передача ЭМ осуществляется в общем порядке (с ОВЗ)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41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70310" y="696458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fontScale="55000" lnSpcReduction="2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ru-RU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ЭКЗАМЕНАЦИОННЫЕ МАТЕРИАЛЫ ДЛЯ РАЗНЫХ КАТЕГОРИЙ ОБУЧАЮЩИХСЯ 9-Х КЛАССОВ</a:t>
            </a:r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944599" y="3305906"/>
            <a:ext cx="14208370" cy="8553159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нарушениями опорно-двигательного аппарата, слабослышащих и позднооглохших обучающихся – изложение (сжатое) с творческим заданием или сочинение;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глухих, лиц с ЗПР, обучающихся по АООП, а также обучающихся с тяжелыми нарушениями речи – изложение (сжатое или подробное) с творческим заданием или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сочинение.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 имеет ряд особенностей: допускаются тексты сюжетные и адаптированные с учетом категории экзаменуемых.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Предусмотрены особые критерии оценивания. для слепых, слабовидящих и поздноослепших обучающихся, владеющих шрифтом Брайля, – изложение (сжатое) с творческим заданием или сочинение по выбору выпускника.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Визуальные образы в текстах сведены к минимуму.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 переведены на шрифт Брайля.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обучающихся с расстройствами аутистического спектра – диктант с особыми критериями оценивания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6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841680" y="847633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 lnSpcReduction="10000"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endParaRPr lang="ru-RU" sz="4000" dirty="0" smtClean="0"/>
          </a:p>
          <a:p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Итоговые отметки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801858" y="3305908"/>
            <a:ext cx="14351111" cy="8004516"/>
          </a:xfrm>
          <a:prstGeom prst="roundRect">
            <a:avLst/>
          </a:prstGeom>
          <a:solidFill>
            <a:srgbClr val="D9DADB"/>
          </a:solidFill>
          <a:ln w="9525" cap="flat" cmpd="sng" algn="ctr">
            <a:solidFill>
              <a:srgbClr val="87888A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158667" tIns="79333" rIns="158667" bIns="79333" rtlCol="0" anchor="ctr">
            <a:noAutofit/>
          </a:bodyPr>
          <a:lstStyle>
            <a:lvl1pPr marL="476000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999932" indent="-476000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484746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983334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3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538667" indent="-396667" algn="l" defTabSz="1586667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3094000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649334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4204667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4760001" indent="-396667" algn="l" defTabSz="1586667" rtl="0" eaLnBrk="1" latinLnBrk="0" hangingPunct="1">
              <a:spcBef>
                <a:spcPts val="666"/>
              </a:spcBef>
              <a:buClr>
                <a:schemeClr val="accent1"/>
              </a:buClr>
              <a:buFont typeface="Symbol" pitchFamily="18" charset="2"/>
              <a:buChar char="*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заполнения,учета и выдачи аттестатов об основном общем и среднем общем образовании и их дубликатов (Приказ министерства образования и науки РФ от 14.02.2014 г. №115)</a:t>
            </a:r>
          </a:p>
          <a:p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Итоговые отметки за 11 класс выставляются как среднее арифметическое полугодовых и годовых отметок обучающегося  за каждый год обучения по образовательной программе среднего общего образования и выставляются в аттестат целыми числами в соответствии с правилами математического округления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36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68947" y="5008098"/>
            <a:ext cx="12271465" cy="1512168"/>
          </a:xfrm>
          <a:prstGeom prst="rect">
            <a:avLst/>
          </a:prstGeom>
        </p:spPr>
        <p:txBody>
          <a:bodyPr vert="horz" lIns="170756" tIns="85379" rIns="170756" bIns="85379" rtlCol="0" anchor="ctr">
            <a:normAutofit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72089" y="3807532"/>
            <a:ext cx="14580880" cy="5800701"/>
          </a:xfrm>
          <a:prstGeom prst="rect">
            <a:avLst/>
          </a:prstGeom>
        </p:spPr>
        <p:txBody>
          <a:bodyPr lIns="91409" tIns="45703" rIns="91409" bIns="45703">
            <a:normAutofit/>
          </a:bodyPr>
          <a:lstStyle>
            <a:lvl1pPr marL="640565" indent="-640565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87892" indent="-53380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521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989306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4339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697479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551567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5653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259742" indent="-427044" algn="l" defTabSz="17081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ФЦПРО-ЕГЭ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ФЦПРО-ЕГЭ</Template>
  <TotalTime>2297</TotalTime>
  <Words>1303</Words>
  <Application>Microsoft Office PowerPoint</Application>
  <PresentationFormat>Произвольный</PresentationFormat>
  <Paragraphs>202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Bahnschrift SemiLight SemiConde</vt:lpstr>
      <vt:lpstr>Candara</vt:lpstr>
      <vt:lpstr>Symbol</vt:lpstr>
      <vt:lpstr>Times New Roman</vt:lpstr>
      <vt:lpstr>Wingdings</vt:lpstr>
      <vt:lpstr>ФЦПРО-ЕГЭ</vt:lpstr>
      <vt:lpstr>Волна</vt:lpstr>
      <vt:lpstr>Презентация PowerPoint</vt:lpstr>
      <vt:lpstr>Презентация PowerPoint</vt:lpstr>
      <vt:lpstr>Презентация PowerPoint</vt:lpstr>
      <vt:lpstr>Требования к ППЭ</vt:lpstr>
      <vt:lpstr> Формы проведения ГИА для лиц с ОВЗ </vt:lpstr>
      <vt:lpstr>Обучающиеся с ОВЗ, инвалиды, дети-инвалиды для участия в ГИА</vt:lpstr>
      <vt:lpstr>Количество экзаменов 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Участники ГИА с ОВЗ </vt:lpstr>
      <vt:lpstr>Обучающиеся с ОВЗ, инвалиды, дети-инвалиды для участия в ГИА</vt:lpstr>
      <vt:lpstr>Участники ГИА с ОВЗ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Дженнет</cp:lastModifiedBy>
  <cp:revision>153</cp:revision>
  <dcterms:created xsi:type="dcterms:W3CDTF">2016-02-16T13:04:36Z</dcterms:created>
  <dcterms:modified xsi:type="dcterms:W3CDTF">2020-01-13T07:29:26Z</dcterms:modified>
</cp:coreProperties>
</file>