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9" r:id="rId1"/>
    <p:sldMasterId id="2147484047" r:id="rId2"/>
  </p:sldMasterIdLst>
  <p:notesMasterIdLst>
    <p:notesMasterId r:id="rId21"/>
  </p:notesMasterIdLst>
  <p:handoutMasterIdLst>
    <p:handoutMasterId r:id="rId22"/>
  </p:handoutMasterIdLst>
  <p:sldIdLst>
    <p:sldId id="257" r:id="rId3"/>
    <p:sldId id="349" r:id="rId4"/>
    <p:sldId id="324" r:id="rId5"/>
    <p:sldId id="370" r:id="rId6"/>
    <p:sldId id="354" r:id="rId7"/>
    <p:sldId id="362" r:id="rId8"/>
    <p:sldId id="264" r:id="rId9"/>
    <p:sldId id="350" r:id="rId10"/>
    <p:sldId id="341" r:id="rId11"/>
    <p:sldId id="355" r:id="rId12"/>
    <p:sldId id="343" r:id="rId13"/>
    <p:sldId id="364" r:id="rId14"/>
    <p:sldId id="356" r:id="rId15"/>
    <p:sldId id="357" r:id="rId16"/>
    <p:sldId id="358" r:id="rId17"/>
    <p:sldId id="323" r:id="rId18"/>
    <p:sldId id="371" r:id="rId19"/>
    <p:sldId id="372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AFA2FEC7-24EB-47FC-8D8D-E4E25293B43D}">
          <p14:sldIdLst>
            <p14:sldId id="257"/>
            <p14:sldId id="349"/>
            <p14:sldId id="324"/>
            <p14:sldId id="370"/>
            <p14:sldId id="354"/>
            <p14:sldId id="362"/>
            <p14:sldId id="264"/>
            <p14:sldId id="350"/>
            <p14:sldId id="341"/>
            <p14:sldId id="355"/>
            <p14:sldId id="343"/>
            <p14:sldId id="364"/>
            <p14:sldId id="356"/>
            <p14:sldId id="357"/>
            <p14:sldId id="358"/>
          </p14:sldIdLst>
        </p14:section>
        <p14:section name="Раздел без заголовка" id="{94CECD2E-D671-440A-8070-8249803FBDAD}">
          <p14:sldIdLst>
            <p14:sldId id="323"/>
            <p14:sldId id="371"/>
            <p14:sldId id="37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Тамамат" initials="Т" lastIdx="0" clrIdx="0">
    <p:extLst>
      <p:ext uri="{19B8F6BF-5375-455C-9EA6-DF929625EA0E}">
        <p15:presenceInfo xmlns:p15="http://schemas.microsoft.com/office/powerpoint/2012/main" userId="Тамамат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309" autoAdjust="0"/>
    <p:restoredTop sz="93968" autoAdjust="0"/>
  </p:normalViewPr>
  <p:slideViewPr>
    <p:cSldViewPr snapToGrid="0">
      <p:cViewPr varScale="1">
        <p:scale>
          <a:sx n="115" d="100"/>
          <a:sy n="115" d="100"/>
        </p:scale>
        <p:origin x="18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0" d="100"/>
          <a:sy n="70" d="100"/>
        </p:scale>
        <p:origin x="324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4ECE25-AA4C-476C-BD15-391FDF0FFF93}" type="datetimeFigureOut">
              <a:rPr lang="ru-RU" smtClean="0"/>
              <a:t>13.01.2020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6955C0-80B6-4EEC-915A-A486F90663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93969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41757E-A03A-4DF2-B00F-02B4AE0D53F7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82CAA3-6A74-40D4-8E33-48159A8FEB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755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C1B958-4B13-4361-92D8-0E554B9159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823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22A0E1-89E7-4EDD-A1C0-BF442C3BBA5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867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5977E1-B7BF-4D96-8DBF-8F009AEFB6C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236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3559C3-EC8F-4064-84DC-B9194428A92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494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CA7C19-1529-4CB0-904C-F329ACA7C8E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3217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75CEBF-F798-4C96-98AA-08A44F9A061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871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519DD1-C92A-4C1D-A657-D512A7910D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111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CBFC73-37D0-4E86-87D4-B0FD5F41346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590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EB7376-148D-49C8-A1D9-3BCD7AA617F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670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A9F23B-11BA-4CDA-BBCB-88B0E22B5DC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B881B9-21D0-40F8-8501-7201923053C0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239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9F8BAE2-BCF5-4F5B-9959-34ADD294D6F7}" type="slidenum">
              <a:rPr 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8842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9F8BAE2-BCF5-4F5B-9959-34ADD294D6F7}" type="slidenum">
              <a:rPr 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latin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506079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9F8BAE2-BCF5-4F5B-9959-34ADD294D6F7}" type="slidenum">
              <a:rPr 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8671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9F8BAE2-BCF5-4F5B-9959-34ADD294D6F7}" type="slidenum">
              <a:rPr 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latin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717489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9F8BAE2-BCF5-4F5B-9959-34ADD294D6F7}" type="slidenum">
              <a:rPr 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5048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4341B-2BCE-411C-8C12-B7E85A99EB2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0113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5DF1DD-478C-4B3A-931F-87A26324F3D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4807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89F03B-99CC-4F48-B173-184EE5DB46E3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EDF8-6942-4611-AC1F-18BC528C256B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98401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C0756E-9C88-4678-9A64-A4DF6C09A043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042F2-8092-4F3A-AFEB-F0BFA2B833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25439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5CA282-E212-4F77-87F8-66D8EFFB7094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47D5F-EF73-4A19-B200-0C22803063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6593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4C543F-528E-47CE-9538-39D6D8B1D6D0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F7263-17E1-4193-B4CB-DA5C5BC605A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8551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1334BC-9837-41EA-8553-1A57F10988E5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F0610-DB03-467C-87DA-42A03FD6D5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4858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124CB8-2F38-4E5B-959A-D7B05202C2F2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3169A-29EA-4BCE-9D30-2214E34678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7581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BE4F72-478E-4515-9E59-93D1E520B1F2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D1FF-E621-4DFD-A96D-06E5C4B809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0196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383E77-D25B-495A-BF94-658974F2278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D5F43-4637-4040-9193-1C804CDC1C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73652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94DA3A-4B59-4131-9459-040E03603446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36DE8-9E6A-4C8C-BE16-ECF1FC98E2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34006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A9F23B-11BA-4CDA-BBCB-88B0E22B5DC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B881B9-21D0-40F8-8501-7201923053C0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703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A9F23B-11BA-4CDA-BBCB-88B0E22B5DC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B881B9-21D0-40F8-8501-7201923053C0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318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A9F23B-11BA-4CDA-BBCB-88B0E22B5DC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B881B9-21D0-40F8-8501-7201923053C0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987919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A9F23B-11BA-4CDA-BBCB-88B0E22B5DC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B881B9-21D0-40F8-8501-7201923053C0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4981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A9F23B-11BA-4CDA-BBCB-88B0E22B5DC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B881B9-21D0-40F8-8501-7201923053C0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1621554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A9F23B-11BA-4CDA-BBCB-88B0E22B5DC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B881B9-21D0-40F8-8501-7201923053C0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4016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7187B1-9E68-4615-8D29-6E5FFA374E3E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D089B-C1C4-476E-85A2-EF7689C5C9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1850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C07936-9E1B-4040-8F6E-8B985AB95A59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E9746-9EA4-4EAB-9825-50BA8AED59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176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D4A9F23B-11BA-4CDA-BBCB-88B0E22B5DC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B881B9-21D0-40F8-8501-7201923053C0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09714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30" r:id="rId1"/>
    <p:sldLayoutId id="2147484031" r:id="rId2"/>
    <p:sldLayoutId id="2147484032" r:id="rId3"/>
    <p:sldLayoutId id="2147484033" r:id="rId4"/>
    <p:sldLayoutId id="2147484034" r:id="rId5"/>
    <p:sldLayoutId id="2147484035" r:id="rId6"/>
    <p:sldLayoutId id="2147484036" r:id="rId7"/>
    <p:sldLayoutId id="2147484037" r:id="rId8"/>
    <p:sldLayoutId id="2147484038" r:id="rId9"/>
    <p:sldLayoutId id="2147484039" r:id="rId10"/>
    <p:sldLayoutId id="2147484040" r:id="rId11"/>
    <p:sldLayoutId id="2147484041" r:id="rId12"/>
    <p:sldLayoutId id="2147484042" r:id="rId13"/>
    <p:sldLayoutId id="2147484043" r:id="rId14"/>
    <p:sldLayoutId id="2147484044" r:id="rId15"/>
    <p:sldLayoutId id="2147484045" r:id="rId16"/>
    <p:sldLayoutId id="214748404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D4A9F23B-11BA-4CDA-BBCB-88B0E22B5DC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13.01.2020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B881B9-21D0-40F8-8501-7201923053C0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0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48" r:id="rId1"/>
    <p:sldLayoutId id="2147484049" r:id="rId2"/>
    <p:sldLayoutId id="2147484050" r:id="rId3"/>
    <p:sldLayoutId id="2147484051" r:id="rId4"/>
    <p:sldLayoutId id="2147484052" r:id="rId5"/>
    <p:sldLayoutId id="2147484053" r:id="rId6"/>
    <p:sldLayoutId id="2147484054" r:id="rId7"/>
    <p:sldLayoutId id="2147484055" r:id="rId8"/>
    <p:sldLayoutId id="2147484056" r:id="rId9"/>
    <p:sldLayoutId id="2147484057" r:id="rId10"/>
    <p:sldLayoutId id="2147484058" r:id="rId11"/>
    <p:sldLayoutId id="2147484059" r:id="rId12"/>
    <p:sldLayoutId id="2147484060" r:id="rId13"/>
    <p:sldLayoutId id="2147484061" r:id="rId14"/>
    <p:sldLayoutId id="2147484062" r:id="rId15"/>
    <p:sldLayoutId id="2147484063" r:id="rId16"/>
    <p:sldLayoutId id="214748406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902" y="3802"/>
            <a:ext cx="8413070" cy="34290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type="body" idx="1"/>
          </p:nvPr>
        </p:nvSpPr>
        <p:spPr>
          <a:xfrm>
            <a:off x="152399" y="1839687"/>
            <a:ext cx="11778343" cy="3352798"/>
          </a:xfrm>
        </p:spPr>
        <p:txBody>
          <a:bodyPr>
            <a:normAutofit fontScale="32500" lnSpcReduction="20000"/>
          </a:bodyPr>
          <a:lstStyle/>
          <a:p>
            <a:pPr algn="ctr">
              <a:buFont typeface="Wingdings 2" panose="05020102010507070707" pitchFamily="18" charset="2"/>
              <a:buNone/>
            </a:pPr>
            <a:endParaRPr lang="ru-RU" sz="4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Организационно-технологическое обеспечение проведения итогового собеседования по русскому языку </a:t>
            </a:r>
            <a:endParaRPr lang="ru-RU" sz="166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49486" y="537025"/>
            <a:ext cx="41692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  <a:t>РЦОИ ДИРО</a:t>
            </a:r>
            <a:endParaRPr lang="ru-RU" sz="2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435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8457" y="206829"/>
            <a:ext cx="11255829" cy="153488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lvl="0" indent="0" algn="ctr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Инструктивные и методические материалы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32553" y="1948568"/>
            <a:ext cx="4190832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/>
              <a:t>Федеральный уровень </a:t>
            </a:r>
            <a:r>
              <a:rPr lang="ru-RU" sz="2400" dirty="0"/>
              <a:t>уровень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96536" y="2415821"/>
            <a:ext cx="11255829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Приказ Министерства просвещения Российской Федерации и Рособрнадзора от 7.11.2018 № 189/1513  «Об утверждении Порядка проведения государственной итоговой аттестации по образовательным программам основного общего образования»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45477" y="3784309"/>
            <a:ext cx="11387291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Рекомендации по организации и проведению итогового собеседования для органов исполнительной власти субъектов Российской Федерации, осуществляющих государственное управление в сфере образования  (автоматизированная обработка </a:t>
            </a:r>
            <a:r>
              <a:rPr lang="ru-RU" dirty="0"/>
              <a:t>бланков)  </a:t>
            </a:r>
            <a:r>
              <a:rPr lang="ru-RU" dirty="0" smtClean="0"/>
              <a:t>Приложение </a:t>
            </a:r>
            <a:r>
              <a:rPr lang="ru-RU" dirty="0"/>
              <a:t>12 к письму </a:t>
            </a:r>
          </a:p>
          <a:p>
            <a:r>
              <a:rPr lang="ru-RU" dirty="0"/>
              <a:t>Рособрнадзора от 16 декабря 2019 г. № 10-1059 </a:t>
            </a:r>
            <a:r>
              <a:rPr lang="ru-RU" dirty="0" smtClean="0"/>
              <a:t>(</a:t>
            </a:r>
            <a:r>
              <a:rPr lang="ru-RU" dirty="0"/>
              <a:t>размещены на сайте ФГБУ «ФЦТ»))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76938" y="5523861"/>
            <a:ext cx="11255829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Демоверсии КИМ, критерии оценивания и спецификация КИМ итогового собеседования по русскому языку в 9 классе </a:t>
            </a:r>
          </a:p>
        </p:txBody>
      </p:sp>
    </p:spTree>
    <p:extLst>
      <p:ext uri="{BB962C8B-B14F-4D97-AF65-F5344CB8AC3E}">
        <p14:creationId xmlns:p14="http://schemas.microsoft.com/office/powerpoint/2010/main" val="334357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30630" y="1676400"/>
            <a:ext cx="11941629" cy="5016831"/>
          </a:xfrm>
        </p:spPr>
        <p:txBody>
          <a:bodyPr>
            <a:normAutofit/>
          </a:bodyPr>
          <a:lstStyle/>
          <a:p>
            <a:pPr marL="265113" lvl="0" indent="-265113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</a:rPr>
              <a:t> </a:t>
            </a: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Arial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9744" y="1383102"/>
            <a:ext cx="8012971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Сроки проведения ИС в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году: 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февраля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года;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Дополнительные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марта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года,18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мая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19744" y="86533"/>
            <a:ext cx="11876314" cy="12065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itchFamily="18" charset="0"/>
              </a:rPr>
              <a:t>Общие положения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435339" y="1586381"/>
            <a:ext cx="3678284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 процедуры : 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РД-бланковая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67104" y="4672462"/>
            <a:ext cx="8012970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ответов участников ИС (две схемы); 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сроки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проверки – проверка завершается не позднее чем через пять календарных дней с даты проведения ИС; 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«зачет»/«незачет». 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зачета – условие допуска участника к ГИА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63029" y="2386839"/>
            <a:ext cx="7169686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размещения КИМ – 8:00 часов  (по местному времени) 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закрытия доступа к КИМ – 9:00 часов (по местному времени)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93229" y="3129244"/>
            <a:ext cx="7939486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проводится в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</a:t>
            </a:r>
          </a:p>
          <a:p>
            <a:pPr marL="285750" indent="-285750" algn="just">
              <a:buFontTx/>
              <a:buChar char="-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начало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ИС- 9:00 по местному времени; 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 ИС для одного участника – в среднем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15-16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минут 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 с ОВЗ – увеличение времени на 30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минут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317773" y="3129244"/>
            <a:ext cx="3743599" cy="313932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Повторно допускаются  в дополнительные сроки участники: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-получившие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 неудовлетворительный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результат; 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-не явившиеся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ИС по уважительным причинам, подтвержденным документально 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-не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завершившие ИС  по уважительным причинам, подтвержденным документально </a:t>
            </a:r>
          </a:p>
          <a:p>
            <a:pPr algn="just"/>
            <a:r>
              <a:rPr lang="ru-RU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6523"/>
          <p:cNvPicPr/>
          <p:nvPr/>
        </p:nvPicPr>
        <p:blipFill>
          <a:blip r:embed="rId2"/>
          <a:stretch>
            <a:fillRect/>
          </a:stretch>
        </p:blipFill>
        <p:spPr>
          <a:xfrm>
            <a:off x="7132045" y="5293063"/>
            <a:ext cx="892810" cy="889635"/>
          </a:xfrm>
          <a:prstGeom prst="rect">
            <a:avLst/>
          </a:prstGeom>
        </p:spPr>
      </p:pic>
      <p:pic>
        <p:nvPicPr>
          <p:cNvPr id="13" name="Picture 16522"/>
          <p:cNvPicPr/>
          <p:nvPr/>
        </p:nvPicPr>
        <p:blipFill>
          <a:blip r:embed="rId3"/>
          <a:stretch>
            <a:fillRect/>
          </a:stretch>
        </p:blipFill>
        <p:spPr>
          <a:xfrm>
            <a:off x="7132045" y="3934964"/>
            <a:ext cx="935355" cy="895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08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145323" y="86533"/>
            <a:ext cx="7831015" cy="59340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itchFamily="18" charset="0"/>
              </a:rPr>
              <a:t>Категория участников</a:t>
            </a:r>
            <a:r>
              <a:rPr lang="ru-RU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itchFamily="18" charset="0"/>
              </a:rPr>
              <a:t>:</a:t>
            </a:r>
            <a:endParaRPr lang="ru-RU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32338" y="879233"/>
            <a:ext cx="8956431" cy="42165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Итоговое собеседование как условие допуска к ГИА по программам ООО проводится для 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 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IX 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классов,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также: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-для лиц, осваивающих программу ООО в иной форме (семейного, экстерна, обучающихся на дому и т.д.);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-для обучающихся с ОВЗ;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-экстернов с ОВЗ;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-детей-инвалидов и инвалидов;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-экстернов-детей-инвалидов и инвалидов;</a:t>
            </a:r>
          </a:p>
          <a:p>
            <a:pPr algn="ctr"/>
            <a:endParaRPr lang="ru-RU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62709" y="5404338"/>
            <a:ext cx="9554306" cy="8675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6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itchFamily="18" charset="0"/>
              </a:rPr>
              <a:t>Для участия в ИС-9  обучающиеся подают заявление (</a:t>
            </a:r>
            <a:r>
              <a:rPr lang="ru-RU" sz="22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itchFamily="18" charset="0"/>
              </a:rPr>
              <a:t>приложение 11 </a:t>
            </a:r>
            <a:r>
              <a:rPr lang="ru-RU" sz="28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itchFamily="18" charset="0"/>
              </a:rPr>
              <a:t>МР) и согласие на обработку персональных данных в образовательные организации, в которых обучаются </a:t>
            </a:r>
            <a:r>
              <a:rPr lang="ru-RU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itchFamily="18" charset="0"/>
              </a:rPr>
              <a:t>:</a:t>
            </a:r>
            <a:endParaRPr lang="ru-RU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211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2812" y="4171405"/>
            <a:ext cx="10641876" cy="63505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lvl="0" indent="0" algn="just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состава комиссий по проверке ответов участников ИС (на уровне ОО) не позднее ,чем за 2 недели до дня проведения ИС-9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3284" y="260863"/>
            <a:ext cx="11843657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Подготовительные мероприятия 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3286" y="1153414"/>
            <a:ext cx="11843658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Утверждение нормативных документов, регламентирующих проведение ИС 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Дагестан (порядок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 и порядок проверки ответов участников ИС, способ ведения аудиозаписи, порядок создания комиссий по проведению ИС, по проверке ответов участников ИС, порядок и сроки передачи материалов в РЦОИ, сроки, места и порядок ознакомления участников с результатами ИС и  и др.) п. 4.2. МР 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22811" y="2968405"/>
            <a:ext cx="10641876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ответственных лиц на региональном уровне (от ОИВ,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РЦОИ)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22811" y="3615626"/>
            <a:ext cx="10641877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составов комиссий по проведению ИС (на уровне ОО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не позднее ,чем за 2 недели до дня проведения ИС-9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22812" y="4910069"/>
            <a:ext cx="10641876" cy="67710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специалистов, привлекаемых к проведению ИС (в том числе ознакомление с процедурой проведения ИС, порядком проведения и проверки ответов участников ИС)  </a:t>
            </a: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722812" y="5718727"/>
            <a:ext cx="10641876" cy="67710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7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Информационно-разъяснительная работа (с учащимися, родителями (законными представителями)) (информирование под подпись о местах, сроках, порядке проведения ИС, о ведении аудиозаписи ответов, о времени и месте ознакомления с результатами ИС) </a:t>
            </a:r>
          </a:p>
        </p:txBody>
      </p:sp>
    </p:spTree>
    <p:extLst>
      <p:ext uri="{BB962C8B-B14F-4D97-AF65-F5344CB8AC3E}">
        <p14:creationId xmlns:p14="http://schemas.microsoft.com/office/powerpoint/2010/main" val="133139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236959" y="234347"/>
            <a:ext cx="109015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помещений: </a:t>
            </a:r>
            <a:r>
              <a:rPr lang="ru-RU" sz="2800" b="1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технические ресурсы </a:t>
            </a:r>
            <a:r>
              <a:rPr lang="ru-RU" sz="2800" b="1" dirty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ОО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542903" y="4260087"/>
            <a:ext cx="9318168" cy="1179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Аудитории проведения (1 ч – 3-4 чел) </a:t>
            </a:r>
          </a:p>
          <a:p>
            <a:pPr lvl="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  с микрофоном/ диктофон + часы </a:t>
            </a:r>
          </a:p>
          <a:p>
            <a:pPr lvl="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запись беседы участника с экзаменатором-собеседником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542903" y="3392407"/>
            <a:ext cx="9318168" cy="77457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Флешнакопитель </a:t>
            </a:r>
          </a:p>
          <a:p>
            <a:pPr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 сбор ответов участников ИС, передача данных в РЦОИ 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542903" y="2529078"/>
            <a:ext cx="9318168" cy="77457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Принтер </a:t>
            </a:r>
            <a:endParaRPr lang="ru-RU" dirty="0" smtClean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распечатка материалов </a:t>
            </a:r>
            <a:r>
              <a:rPr lang="ru-RU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 </a:t>
            </a:r>
            <a:r>
              <a:rPr lang="ru-RU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 в день проведения не ранее 7.30 </a:t>
            </a:r>
            <a:endParaRPr lang="ru-RU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42903" y="1207631"/>
            <a:ext cx="9318168" cy="173380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  с подключением  к сети Интернет </a:t>
            </a:r>
          </a:p>
          <a:p>
            <a:pPr lvl="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получение </a:t>
            </a: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материалов с федерального ресурса для проведения </a:t>
            </a:r>
            <a:r>
              <a:rPr lang="ru-RU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 (критерии для оценивания для экспертов  за сутки до проведения получает </a:t>
            </a:r>
            <a:r>
              <a:rPr lang="ru-RU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техспециалист</a:t>
            </a:r>
            <a:r>
              <a:rPr lang="ru-RU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официального сайта ФИПИ);</a:t>
            </a:r>
          </a:p>
          <a:p>
            <a:pPr lvl="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</a:t>
            </a: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РЦОИ (получение </a:t>
            </a:r>
            <a:r>
              <a:rPr lang="ru-RU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отчетных форм</a:t>
            </a: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списков)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822987" y="1207631"/>
            <a:ext cx="1297577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Штаб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5974" y="1795310"/>
            <a:ext cx="2247501" cy="492955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lvl="0" indent="-285750">
              <a:spcBef>
                <a:spcPts val="1000"/>
              </a:spcBef>
              <a:buClr>
                <a:srgbClr val="90C226"/>
              </a:buClr>
              <a:buSzPct val="80000"/>
              <a:buFont typeface="Wingdings" pitchFamily="2" charset="2"/>
              <a:buChar char="q"/>
            </a:pPr>
            <a:r>
              <a:rPr lang="ru-RU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Учебные кабинеты для ожидания участниками своей очереди для участия в </a:t>
            </a:r>
            <a:r>
              <a:rPr lang="ru-RU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</a:t>
            </a:r>
          </a:p>
          <a:p>
            <a:pPr marL="285750" lvl="0" indent="-285750">
              <a:spcBef>
                <a:spcPts val="1000"/>
              </a:spcBef>
              <a:buClr>
                <a:srgbClr val="90C226"/>
              </a:buClr>
              <a:buSzPct val="80000"/>
              <a:buFont typeface="Wingdings" pitchFamily="2" charset="2"/>
              <a:buChar char="Ø"/>
            </a:pPr>
            <a:r>
              <a:rPr lang="ru-RU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Учебные кабинеты для участников, прошедших ИС * В учебных кабинетах ОО параллельно может осуществляться учебный процесс </a:t>
            </a:r>
          </a:p>
        </p:txBody>
      </p:sp>
    </p:spTree>
    <p:extLst>
      <p:ext uri="{BB962C8B-B14F-4D97-AF65-F5344CB8AC3E}">
        <p14:creationId xmlns:p14="http://schemas.microsoft.com/office/powerpoint/2010/main" val="159377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9990" y="1136369"/>
            <a:ext cx="8880511" cy="86870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339636" y="1906406"/>
            <a:ext cx="5050970" cy="161185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marL="273050" lvl="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None/>
            </a:pPr>
            <a:endParaRPr lang="ru-RU" altLang="ru-RU" sz="1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lvl="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None/>
            </a:pPr>
            <a:r>
              <a:rPr lang="ru-RU" altLang="ru-RU" sz="6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 </a:t>
            </a:r>
            <a:r>
              <a:rPr lang="ru-RU" altLang="ru-RU" sz="6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комиссии по проведению </a:t>
            </a:r>
            <a:r>
              <a:rPr lang="ru-RU" altLang="ru-RU" sz="6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ИС:</a:t>
            </a:r>
          </a:p>
          <a:p>
            <a:pPr marL="273050" lvl="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None/>
            </a:pPr>
            <a:r>
              <a:rPr lang="ru-RU" altLang="ru-RU" sz="6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</a:t>
            </a:r>
            <a:r>
              <a:rPr lang="ru-RU" altLang="ru-RU" sz="6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 ОО - 1 </a:t>
            </a:r>
            <a:endParaRPr lang="ru-RU" altLang="ru-RU" sz="6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lvl="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None/>
            </a:pPr>
            <a:r>
              <a:rPr lang="ru-RU" altLang="ru-RU" sz="6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Технический </a:t>
            </a:r>
            <a:r>
              <a:rPr lang="ru-RU" altLang="ru-RU" sz="6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- 1 </a:t>
            </a:r>
            <a:endParaRPr lang="ru-RU" altLang="ru-RU" sz="6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lvl="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None/>
            </a:pPr>
            <a:r>
              <a:rPr lang="ru-RU" altLang="ru-RU" sz="6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Экзаменатор-собеседник </a:t>
            </a:r>
            <a:r>
              <a:rPr lang="ru-RU" altLang="ru-RU" sz="6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по количеству аудиторий </a:t>
            </a:r>
            <a:r>
              <a:rPr lang="ru-RU" altLang="ru-RU" sz="6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</a:t>
            </a:r>
          </a:p>
          <a:p>
            <a:pPr marL="273050" lvl="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None/>
            </a:pPr>
            <a:r>
              <a:rPr lang="ru-RU" altLang="ru-RU" sz="6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 </a:t>
            </a:r>
            <a:r>
              <a:rPr lang="ru-RU" altLang="ru-RU" sz="6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 ИС – в зависимости от </a:t>
            </a:r>
            <a:r>
              <a:rPr lang="ru-RU" altLang="ru-RU" sz="6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количества участников </a:t>
            </a:r>
            <a:r>
              <a:rPr lang="ru-RU" altLang="ru-RU" sz="6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ИС, аудиторий </a:t>
            </a:r>
            <a:r>
              <a:rPr lang="ru-RU" altLang="ru-RU" sz="6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</a:t>
            </a:r>
          </a:p>
          <a:p>
            <a:pPr marL="273050" lvl="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None/>
            </a:pPr>
            <a:endParaRPr lang="ru-RU" altLang="ru-RU" sz="19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8857" y="736810"/>
            <a:ext cx="12006943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Кадровые </a:t>
            </a:r>
            <a:r>
              <a:rPr lang="ru-RU" sz="48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 ОО</a:t>
            </a:r>
            <a:endParaRPr lang="ru-RU" sz="4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6359039" y="1897492"/>
            <a:ext cx="5643153" cy="161185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73050" indent="-273050" algn="just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None/>
            </a:pPr>
            <a:r>
              <a:rPr lang="ru-RU" alt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 комиссии по проверке ответов участников </a:t>
            </a:r>
            <a:r>
              <a:rPr lang="ru-RU" alt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ИС:</a:t>
            </a:r>
          </a:p>
          <a:p>
            <a:pPr marL="273050" indent="-273050" algn="just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None/>
            </a:pPr>
            <a:r>
              <a:rPr lang="ru-RU" alt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Эксперты </a:t>
            </a:r>
            <a:r>
              <a:rPr lang="ru-RU" alt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проверке ответов участников ИС –  </a:t>
            </a:r>
            <a:r>
              <a:rPr lang="ru-RU" alt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зависимости </a:t>
            </a:r>
            <a:r>
              <a:rPr lang="ru-RU" alt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способа оценивания </a:t>
            </a:r>
            <a:r>
              <a:rPr lang="ru-RU" alt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ответов участников </a:t>
            </a:r>
            <a:r>
              <a:rPr lang="ru-RU" alt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 (в аудитории по ходу ведения ИС; </a:t>
            </a:r>
            <a:endParaRPr lang="ru-RU" altLang="ru-RU" sz="1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indent="-273050" algn="just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None/>
            </a:pPr>
            <a:r>
              <a:rPr lang="ru-RU" alt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alt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окончании ИС по записям ответов) </a:t>
            </a:r>
            <a:endParaRPr lang="ru-RU" altLang="ru-RU" sz="19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108857" y="1906405"/>
            <a:ext cx="6078040" cy="161185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2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endParaRPr lang="ru-RU" altLang="ru-RU" sz="18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64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 комиссии по проведению ИС:</a:t>
            </a: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64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организатор ОО - 1 </a:t>
            </a: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64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Технический специалист - 1 </a:t>
            </a: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64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Экзаменатор-собеседник – по количеству аудиторий проведения</a:t>
            </a: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64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 проведения ИС – в зависимости от количества участников ИС, аудиторий проведения</a:t>
            </a: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endParaRPr lang="ru-RU" altLang="ru-RU" sz="19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8364" y="5538877"/>
            <a:ext cx="11207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В день проведения ИС могут присутствовать аккредитованные общественные наблюдатели и представители СМИ, должностные лица Рособрнадзора, должностные лица ОИВ, осуществляющие переданные полномочия Российской Федерации в сфере образования, иные лица, определенные Рособрнадзором </a:t>
            </a:r>
          </a:p>
        </p:txBody>
      </p:sp>
      <p:pic>
        <p:nvPicPr>
          <p:cNvPr id="9" name="Picture 494"/>
          <p:cNvPicPr/>
          <p:nvPr/>
        </p:nvPicPr>
        <p:blipFill>
          <a:blip r:embed="rId2"/>
          <a:stretch>
            <a:fillRect/>
          </a:stretch>
        </p:blipFill>
        <p:spPr>
          <a:xfrm>
            <a:off x="167450" y="3609701"/>
            <a:ext cx="2167255" cy="1625600"/>
          </a:xfrm>
          <a:prstGeom prst="rect">
            <a:avLst/>
          </a:prstGeom>
        </p:spPr>
      </p:pic>
      <p:pic>
        <p:nvPicPr>
          <p:cNvPr id="10" name="Picture 496"/>
          <p:cNvPicPr/>
          <p:nvPr/>
        </p:nvPicPr>
        <p:blipFill>
          <a:blip r:embed="rId3"/>
          <a:stretch>
            <a:fillRect/>
          </a:stretch>
        </p:blipFill>
        <p:spPr>
          <a:xfrm>
            <a:off x="2243637" y="3429000"/>
            <a:ext cx="1808480" cy="1808480"/>
          </a:xfrm>
          <a:prstGeom prst="rect">
            <a:avLst/>
          </a:prstGeom>
        </p:spPr>
      </p:pic>
      <p:pic>
        <p:nvPicPr>
          <p:cNvPr id="11" name="Picture 498"/>
          <p:cNvPicPr/>
          <p:nvPr/>
        </p:nvPicPr>
        <p:blipFill>
          <a:blip r:embed="rId4"/>
          <a:stretch>
            <a:fillRect/>
          </a:stretch>
        </p:blipFill>
        <p:spPr>
          <a:xfrm>
            <a:off x="3910422" y="3585073"/>
            <a:ext cx="2276475" cy="1585595"/>
          </a:xfrm>
          <a:prstGeom prst="rect">
            <a:avLst/>
          </a:prstGeom>
        </p:spPr>
      </p:pic>
      <p:pic>
        <p:nvPicPr>
          <p:cNvPr id="12" name="Picture 500"/>
          <p:cNvPicPr/>
          <p:nvPr/>
        </p:nvPicPr>
        <p:blipFill>
          <a:blip r:embed="rId5"/>
          <a:stretch>
            <a:fillRect/>
          </a:stretch>
        </p:blipFill>
        <p:spPr>
          <a:xfrm>
            <a:off x="6929269" y="3614918"/>
            <a:ext cx="2317115" cy="1555750"/>
          </a:xfrm>
          <a:prstGeom prst="rect">
            <a:avLst/>
          </a:prstGeom>
        </p:spPr>
      </p:pic>
      <p:pic>
        <p:nvPicPr>
          <p:cNvPr id="13" name="Picture 502"/>
          <p:cNvPicPr/>
          <p:nvPr/>
        </p:nvPicPr>
        <p:blipFill>
          <a:blip r:embed="rId6"/>
          <a:stretch>
            <a:fillRect/>
          </a:stretch>
        </p:blipFill>
        <p:spPr>
          <a:xfrm>
            <a:off x="9725340" y="3661137"/>
            <a:ext cx="1438910" cy="152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66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7877" y="312420"/>
            <a:ext cx="11059986" cy="831273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готовности ОО (не позднее чем за сутки) </a:t>
            </a:r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>
          <a:xfrm>
            <a:off x="737754" y="1506682"/>
            <a:ext cx="10557163" cy="433801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4807" y="1243412"/>
            <a:ext cx="3936274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организатор ОО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93622" y="1200013"/>
            <a:ext cx="7254241" cy="20313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выделение </a:t>
            </a:r>
            <a:r>
              <a:rPr lang="ru-RU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необходимого количества аудиторий; </a:t>
            </a:r>
            <a:endParaRPr lang="ru-RU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обеспечение </a:t>
            </a:r>
            <a:r>
              <a:rPr lang="ru-RU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необходимым оборудованием аудиторий и штаба; </a:t>
            </a:r>
            <a:endParaRPr lang="ru-RU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 </a:t>
            </a:r>
            <a:r>
              <a:rPr lang="ru-RU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необходимых материалов от РЦОИ (совместно с техническим специалистом), их тиражирование (при необходимости</a:t>
            </a:r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проверка </a:t>
            </a:r>
            <a:r>
              <a:rPr lang="ru-RU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корректировка (при необходимости) списка  участников, распределение их по аудиториям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493622" y="3494823"/>
            <a:ext cx="7254242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обеспечение </a:t>
            </a:r>
            <a:r>
              <a:rPr lang="ru-RU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аудиторий и штаба необходимыми техническими средствами</a:t>
            </a:r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проверка </a:t>
            </a:r>
            <a:r>
              <a:rPr lang="ru-RU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работоспособности технических средств: </a:t>
            </a:r>
            <a:endParaRPr lang="ru-RU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доступ </a:t>
            </a:r>
            <a:r>
              <a:rPr lang="ru-RU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Интернет, рабочее состояние принтера, сканера при осуществлении сканирования материалов, наличие бумаги, качество аудиозаписи в аудиториях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84807" y="3494823"/>
            <a:ext cx="3936273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Технический специалист ОО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496"/>
          <p:cNvPicPr/>
          <p:nvPr/>
        </p:nvPicPr>
        <p:blipFill>
          <a:blip r:embed="rId2"/>
          <a:stretch>
            <a:fillRect/>
          </a:stretch>
        </p:blipFill>
        <p:spPr>
          <a:xfrm>
            <a:off x="1453525" y="4036215"/>
            <a:ext cx="1808480" cy="180848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917" y="1712463"/>
            <a:ext cx="1953087" cy="1518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1286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743" y="0"/>
            <a:ext cx="11691257" cy="137726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200" dirty="0">
                <a:ln>
                  <a:noFill/>
                </a:ln>
                <a:solidFill>
                  <a:schemeClr val="bg1"/>
                </a:solidFill>
                <a:latin typeface="Trebuchet MS"/>
              </a:rPr>
              <a:t>Материалы для проведения ИС </a:t>
            </a:r>
            <a:r>
              <a:rPr lang="ru-RU" sz="3200" dirty="0">
                <a:ln>
                  <a:noFill/>
                </a:ln>
                <a:solidFill>
                  <a:srgbClr val="90C226"/>
                </a:solidFill>
                <a:latin typeface="Trebuchet MS"/>
              </a:rPr>
              <a:t/>
            </a:r>
            <a:br>
              <a:rPr lang="ru-RU" sz="3200" dirty="0">
                <a:ln>
                  <a:noFill/>
                </a:ln>
                <a:solidFill>
                  <a:srgbClr val="90C226"/>
                </a:solidFill>
                <a:latin typeface="Trebuchet M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3888" y="1967023"/>
            <a:ext cx="9822709" cy="39088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                  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42816" y="2556177"/>
            <a:ext cx="8960589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solidFill>
                  <a:srgbClr val="2B4A76"/>
                </a:solidFill>
                <a:latin typeface="Calibri" panose="020F0502020204030204" pitchFamily="34" charset="0"/>
              </a:rPr>
              <a:t>Список участников ИС; Ведомости учета проведения ИС в аудитории; Черновики для внесения первичной информации по </a:t>
            </a:r>
            <a:r>
              <a:rPr lang="ru-RU" dirty="0" smtClean="0">
                <a:solidFill>
                  <a:srgbClr val="2B4A76"/>
                </a:solidFill>
                <a:latin typeface="Calibri" panose="020F0502020204030204" pitchFamily="34" charset="0"/>
              </a:rPr>
              <a:t>оцениванию работ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342312" y="4713766"/>
            <a:ext cx="4618808" cy="30777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ДЕНЬ ПРОВЕДЕНИЯ ИС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142148" y="1614455"/>
            <a:ext cx="8960589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Региональный центр </a:t>
            </a:r>
            <a:r>
              <a:rPr lang="ru-RU" dirty="0" smtClean="0"/>
              <a:t>обработки информации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89424" y="2464864"/>
            <a:ext cx="1768928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/>
              <a:t>ПЕЧАТЬ материалов: </a:t>
            </a:r>
            <a:r>
              <a:rPr lang="ru-RU" dirty="0" smtClean="0"/>
              <a:t> </a:t>
            </a:r>
            <a:endParaRPr lang="ru-RU" dirty="0"/>
          </a:p>
          <a:p>
            <a:pPr algn="ctr"/>
            <a:r>
              <a:rPr lang="ru-RU" dirty="0" smtClean="0"/>
              <a:t>в РЦОИ</a:t>
            </a:r>
            <a:endParaRPr lang="ru-RU" dirty="0"/>
          </a:p>
          <a:p>
            <a:pPr algn="ctr"/>
            <a:r>
              <a:rPr lang="ru-RU" dirty="0"/>
              <a:t> 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2050880" y="2627543"/>
            <a:ext cx="703773" cy="50359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247651" y="4163034"/>
            <a:ext cx="1768928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Резервная схема: </a:t>
            </a:r>
          </a:p>
          <a:p>
            <a:r>
              <a:rPr lang="ru-RU" dirty="0"/>
              <a:t>ФЦТ   </a:t>
            </a:r>
            <a:r>
              <a:rPr lang="ru-RU" dirty="0" smtClean="0"/>
              <a:t>  </a:t>
            </a:r>
            <a:r>
              <a:rPr lang="ru-RU" dirty="0"/>
              <a:t>Е-</a:t>
            </a:r>
            <a:r>
              <a:rPr lang="en-US" dirty="0"/>
              <a:t>mail </a:t>
            </a:r>
            <a:r>
              <a:rPr lang="ru-RU" dirty="0"/>
              <a:t>РЦОИ </a:t>
            </a:r>
          </a:p>
          <a:p>
            <a:r>
              <a:rPr lang="ru-RU" dirty="0"/>
              <a:t>РЦОИ           ОО </a:t>
            </a:r>
          </a:p>
        </p:txBody>
      </p:sp>
      <p:sp>
        <p:nvSpPr>
          <p:cNvPr id="17" name="Стрелка вправо 16"/>
          <p:cNvSpPr/>
          <p:nvPr/>
        </p:nvSpPr>
        <p:spPr>
          <a:xfrm>
            <a:off x="2067873" y="4717032"/>
            <a:ext cx="581561" cy="4269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2700729" y="4280990"/>
            <a:ext cx="9080332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Федеральный Интернет ресурс (</a:t>
            </a:r>
            <a:r>
              <a:rPr lang="en-US" dirty="0"/>
              <a:t>topic9.rustest.ru)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700728" y="5084988"/>
            <a:ext cx="729671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Текст для чтения, карточки с темами беседы на выбор, планами беседы </a:t>
            </a:r>
            <a:endParaRPr lang="ru-RU" dirty="0" smtClean="0"/>
          </a:p>
          <a:p>
            <a:r>
              <a:rPr lang="ru-RU" dirty="0" smtClean="0"/>
              <a:t>Карточки </a:t>
            </a:r>
            <a:r>
              <a:rPr lang="ru-RU" dirty="0"/>
              <a:t>экзаменатора-собеседника по каждой теме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17698" y="3244334"/>
            <a:ext cx="51566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Федеральный Интернет ресурс (</a:t>
            </a:r>
            <a:r>
              <a:rPr lang="en-US" dirty="0"/>
              <a:t>topic9.rustest.ru)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0181536" y="5208698"/>
            <a:ext cx="1532709" cy="30777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7.30   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(до 9:00) </a:t>
            </a:r>
          </a:p>
        </p:txBody>
      </p:sp>
    </p:spTree>
    <p:extLst>
      <p:ext uri="{BB962C8B-B14F-4D97-AF65-F5344CB8AC3E}">
        <p14:creationId xmlns:p14="http://schemas.microsoft.com/office/powerpoint/2010/main" val="115514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03566" y="339634"/>
            <a:ext cx="7036526" cy="50509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ИС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3888" y="1967023"/>
            <a:ext cx="9822709" cy="39088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                  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83428" y="1239716"/>
            <a:ext cx="4511040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Ход проведения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734490" y="2200316"/>
            <a:ext cx="6862355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/>
              <a:t>Приглашение участников в аудиторию проведения ИС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734489" y="2731339"/>
            <a:ext cx="6862355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/>
              <a:t>Проведение собеседования экзаменатором-собеседником </a:t>
            </a:r>
          </a:p>
          <a:p>
            <a:pPr algn="ctr"/>
            <a:r>
              <a:rPr lang="ru-RU" dirty="0"/>
              <a:t>(соблюдение временного регламента) </a:t>
            </a:r>
          </a:p>
          <a:p>
            <a:pPr algn="ctr"/>
            <a:r>
              <a:rPr lang="ru-RU" dirty="0"/>
              <a:t>Оценивание ответа участника экспертом </a:t>
            </a:r>
          </a:p>
          <a:p>
            <a:pPr algn="ctr"/>
            <a:r>
              <a:rPr lang="ru-RU" dirty="0"/>
              <a:t>Ведение аудиозаписи </a:t>
            </a:r>
          </a:p>
          <a:p>
            <a:pPr algn="ctr"/>
            <a:r>
              <a:rPr lang="ru-RU" dirty="0"/>
              <a:t>15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34490" y="4360920"/>
            <a:ext cx="6862354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/>
              <a:t>Обработка материалов ИС  </a:t>
            </a:r>
          </a:p>
          <a:p>
            <a:pPr algn="ctr"/>
            <a:r>
              <a:rPr lang="ru-RU"/>
              <a:t>Выдача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812868" y="5177911"/>
            <a:ext cx="6862354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/>
              <a:t>Выдача результатов ИС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253709" y="3322607"/>
            <a:ext cx="1825079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/>
              <a:t>15 </a:t>
            </a:r>
            <a:r>
              <a:rPr lang="ru-RU" dirty="0" smtClean="0"/>
              <a:t>-16 минут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6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12569114" y="751185"/>
            <a:ext cx="6900379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998913" y="230981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965093" y="681755"/>
            <a:ext cx="894281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Действия экзаменатора -собеседника</a:t>
            </a:r>
            <a:endParaRPr lang="ru-RU" sz="2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6339998" y="1686487"/>
            <a:ext cx="19300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294100" y="3472732"/>
            <a:ext cx="10794037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экзаменатор –собеседник создает </a:t>
            </a:r>
            <a:r>
              <a:rPr lang="ru-RU" sz="2000" dirty="0" err="1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доброжелателдьную</a:t>
            </a:r>
            <a:r>
              <a:rPr lang="ru-RU" sz="200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рабочую атмосферу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4211" y="168676"/>
            <a:ext cx="11087579" cy="355107"/>
          </a:xfrm>
        </p:spPr>
        <p:txBody>
          <a:bodyPr>
            <a:noAutofit/>
          </a:bodyPr>
          <a:lstStyle/>
          <a:p>
            <a:r>
              <a:rPr lang="ru-RU" sz="2400" dirty="0" smtClean="0"/>
              <a:t>                                                 </a:t>
            </a:r>
            <a:r>
              <a:rPr lang="ru-RU" sz="2400" b="1" dirty="0" smtClean="0"/>
              <a:t>Проведение </a:t>
            </a:r>
            <a:r>
              <a:rPr lang="ru-RU" sz="2400" b="1" dirty="0"/>
              <a:t>ИС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26831" y="4009292"/>
            <a:ext cx="10468708" cy="255454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Экзаменатор-собеседник в день проведения ИС-9 организует деятельность участника ИС-9, а именно: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Выдает участнику бланк ИС-9;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dirty="0" err="1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Конторолирует</a:t>
            </a:r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внесение участником регистрационных сведений;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Фиксирует время начала ответа и время окончания ответа каждого участника;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Следит за тем, чтобы участник произнес под аудиозапись свою фамилию, имя, отчество и номер варианта прежде, чем приступить к ответу (в продолжительность проведения экзамена не включается).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10800000" flipV="1">
            <a:off x="726831" y="1725953"/>
            <a:ext cx="10361306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Экзаменатор-собеседник в аудитории проведения ИС-9  проверяет </a:t>
            </a:r>
            <a:r>
              <a:rPr lang="ru-RU" sz="2400" dirty="0" err="1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проверяет</a:t>
            </a:r>
            <a:r>
              <a:rPr lang="ru-RU" sz="2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документ, удостоверяющий личность, вносит данные участника ИС-9, а также отметку о досрочном завершении по объективным причинам в ведомость учета проведения ИС-9</a:t>
            </a:r>
            <a:endParaRPr lang="ru-RU" sz="2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88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9560" y="984069"/>
            <a:ext cx="1852750" cy="146304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Подача заявления (не позднее чем за 2 недели) </a:t>
            </a: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0498" y="175047"/>
            <a:ext cx="11800115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 для особых категорий участников </a:t>
            </a: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89560" y="2782389"/>
            <a:ext cx="1852750" cy="14848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 на дому, 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медицинской 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</a:t>
            </a: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289560" y="4741819"/>
            <a:ext cx="1852750" cy="140643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обязательные 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</a:t>
            </a:r>
            <a:endPara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33402" y="3189357"/>
            <a:ext cx="6925504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Заключение медицинской организации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ПМПК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733402" y="4947220"/>
            <a:ext cx="6712440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Беспрепятственный доступ и передвижение в помещении (поручни, пандусы, расширенные дверные проемы, лифт, аудитории на первом этаже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Наличие специальных кресел и других приспособлений;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продолжительности ИС на 30 минут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Организация питания и перерывов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664823" y="1115424"/>
            <a:ext cx="9099367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•Участники с ОВЗ: заявление + копия рекомендаций ПМПК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•Участники дети-инвалиды, инвалиды: заявление +оригинал или заверенную копию справки об инвалидности, а также для создания дополнительных условий - копию рекомендаций ПМПК </a:t>
            </a:r>
          </a:p>
        </p:txBody>
      </p:sp>
      <p:pic>
        <p:nvPicPr>
          <p:cNvPr id="12" name="Picture 16534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3649" y="4947220"/>
            <a:ext cx="1316355" cy="15024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3070" y="2950195"/>
            <a:ext cx="1737511" cy="149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71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1386204" y="158923"/>
            <a:ext cx="9907587" cy="43895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проведения ИС для особых категорий участников </a:t>
            </a:r>
            <a:r>
              <a:rPr lang="ru-RU" sz="3200" dirty="0">
                <a:ln>
                  <a:noFill/>
                </a:ln>
                <a:solidFill>
                  <a:srgbClr val="90C226"/>
                </a:solidFill>
                <a:latin typeface="Trebuchet MS"/>
              </a:rPr>
              <a:t/>
            </a:r>
            <a:br>
              <a:rPr lang="ru-RU" sz="3200" dirty="0">
                <a:ln>
                  <a:noFill/>
                </a:ln>
                <a:solidFill>
                  <a:srgbClr val="90C226"/>
                </a:solidFill>
                <a:latin typeface="Trebuchet MS"/>
              </a:rPr>
            </a:br>
            <a:endParaRPr lang="ru-RU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12569114" y="751185"/>
            <a:ext cx="6900379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998913" y="230981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344354" y="602654"/>
            <a:ext cx="9691921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Специальные условия</a:t>
            </a:r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Присутствие ассистентов</a:t>
            </a:r>
          </a:p>
          <a:p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необходимых для выполнения работы технических средств  </a:t>
            </a:r>
            <a:endParaRPr lang="ru-RU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84024" y="2281844"/>
            <a:ext cx="1915407" cy="20313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слабослышащих участников: оборудование аудитории звукоусиливающей аппаратурой как коллективного, так и индивидуального пользования </a:t>
            </a:r>
            <a:endParaRPr lang="ru-RU" sz="1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6339998" y="1686487"/>
            <a:ext cx="19300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884024" y="4472088"/>
            <a:ext cx="8564776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Основание:  копия рекомендаций ПМПК (для участников с ОВЗ, обучающихся на дому, в мед. организации)  справка об инвалидности, копия рекомендаций ПМПК (для детей-инвалидов и инвалидов) </a:t>
            </a:r>
            <a:endParaRPr lang="ru-RU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Стрелка вправо 29"/>
          <p:cNvSpPr/>
          <p:nvPr/>
        </p:nvSpPr>
        <p:spPr>
          <a:xfrm>
            <a:off x="3128791" y="3482851"/>
            <a:ext cx="649995" cy="431756"/>
          </a:xfrm>
          <a:prstGeom prst="rightArrow">
            <a:avLst>
              <a:gd name="adj1" fmla="val 50000"/>
              <a:gd name="adj2" fmla="val 567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937770" y="2312232"/>
            <a:ext cx="1867029" cy="16004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глухих и слабослышащих участников: привлечение при необходимости </a:t>
            </a:r>
            <a:r>
              <a:rPr lang="ru-RU" sz="1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ассистента сурдопереводчика </a:t>
            </a:r>
            <a:endParaRPr lang="ru-RU" sz="1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992883" y="2293302"/>
            <a:ext cx="1732300" cy="16004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слепых участников: </a:t>
            </a:r>
          </a:p>
          <a:p>
            <a:pPr algn="ctr"/>
            <a:r>
              <a:rPr lang="ru-RU" sz="1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материалов </a:t>
            </a:r>
            <a:r>
              <a:rPr lang="ru-RU" sz="1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рельефно точечным </a:t>
            </a:r>
            <a:r>
              <a:rPr lang="ru-RU" sz="1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шрифтом Брайля </a:t>
            </a:r>
            <a:endParaRPr lang="ru-RU" sz="1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794626" y="2031201"/>
            <a:ext cx="2507810" cy="227754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слабовидящих </a:t>
            </a:r>
            <a:r>
              <a:rPr lang="ru-RU" sz="1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участников: - копирование материалов в увеличенном размере; - обеспечение аудитории увеличительными устройствами; </a:t>
            </a:r>
            <a:endParaRPr lang="ru-RU" sz="1400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индивидуальное равномерное освещение не менее 300 люкс (настольные лампы) </a:t>
            </a:r>
            <a:endParaRPr lang="ru-RU" sz="140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683261" y="1686487"/>
            <a:ext cx="2347157" cy="39703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участников с расстройством аутистического спектра: - привлечение </a:t>
            </a:r>
            <a:r>
              <a:rPr lang="ru-RU" sz="1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качестве экзаменатора-собеседника специалистов </a:t>
            </a:r>
            <a:r>
              <a:rPr lang="ru-RU" sz="1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коррекционной педагогике, людей, с которым участник знаком, </a:t>
            </a:r>
            <a:r>
              <a:rPr lang="ru-RU" sz="1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контактирует (в исключительных случаях может быть родитель); </a:t>
            </a:r>
          </a:p>
          <a:p>
            <a:pPr marL="285750" indent="-285750" algn="ctr">
              <a:buFontTx/>
              <a:buChar char="-"/>
            </a:pPr>
            <a:r>
              <a:rPr lang="ru-RU" sz="1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оценивание </a:t>
            </a:r>
            <a:r>
              <a:rPr lang="ru-RU" sz="1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ответа по окончании ИС по </a:t>
            </a:r>
            <a:r>
              <a:rPr lang="ru-RU" sz="1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аудиозаписи</a:t>
            </a:r>
          </a:p>
          <a:p>
            <a:pPr marL="285750" indent="-285750" algn="ctr">
              <a:buFontTx/>
              <a:buChar char="-"/>
            </a:pPr>
            <a:r>
              <a:rPr lang="ru-RU" sz="1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Оценивание </a:t>
            </a:r>
            <a:r>
              <a:rPr lang="ru-RU" sz="1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 проводится по второй схеме</a:t>
            </a:r>
          </a:p>
          <a:p>
            <a:pPr algn="ctr"/>
            <a:r>
              <a:rPr lang="ru-RU" sz="1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1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49482" y="5395418"/>
            <a:ext cx="11181030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Минимальное </a:t>
            </a:r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баллов, необходимое для получение «зачета</a:t>
            </a:r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 участникам с ОВЗ (Приложение 12 МР)</a:t>
            </a:r>
            <a:endParaRPr lang="ru-RU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10800000" flipV="1">
            <a:off x="689719" y="5889515"/>
            <a:ext cx="11033358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Право пользоваться черновиком;</a:t>
            </a:r>
          </a:p>
        </p:txBody>
      </p:sp>
    </p:spTree>
    <p:extLst>
      <p:ext uri="{BB962C8B-B14F-4D97-AF65-F5344CB8AC3E}">
        <p14:creationId xmlns:p14="http://schemas.microsoft.com/office/powerpoint/2010/main" val="130703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989013" y="185058"/>
            <a:ext cx="9907587" cy="75111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algn="ctr"/>
            <a:r>
              <a:rPr lang="ru-RU" sz="4000" dirty="0"/>
              <a:t/>
            </a:r>
            <a:br>
              <a:rPr lang="ru-RU" sz="4000" dirty="0"/>
            </a:br>
            <a:r>
              <a:rPr lang="ru-RU" sz="9600" dirty="0"/>
              <a:t>Оценивание ответов участников ИС  </a:t>
            </a:r>
          </a:p>
          <a:p>
            <a:pPr algn="ctr"/>
            <a:r>
              <a:rPr lang="ru-RU" sz="3200" dirty="0">
                <a:ln>
                  <a:noFill/>
                </a:ln>
                <a:solidFill>
                  <a:srgbClr val="90C226"/>
                </a:solidFill>
                <a:latin typeface="Trebuchet MS"/>
              </a:rPr>
              <a:t/>
            </a:r>
            <a:br>
              <a:rPr lang="ru-RU" sz="3200" dirty="0">
                <a:ln>
                  <a:noFill/>
                </a:ln>
                <a:solidFill>
                  <a:srgbClr val="90C226"/>
                </a:solidFill>
                <a:latin typeface="Trebuchet MS"/>
              </a:rPr>
            </a:br>
            <a:endParaRPr lang="ru-RU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12569114" y="751185"/>
            <a:ext cx="6900379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998913" y="230981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805758" y="1141261"/>
            <a:ext cx="2027978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Первая схема </a:t>
            </a:r>
            <a:endParaRPr lang="ru-RU" sz="20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1251" y="1980381"/>
            <a:ext cx="3438151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 присутствует в аудитории во время проведения ИС </a:t>
            </a:r>
            <a:endParaRPr lang="ru-RU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6339998" y="1686487"/>
            <a:ext cx="19300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1461699" y="1554461"/>
            <a:ext cx="716096" cy="460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6817422" y="1499821"/>
            <a:ext cx="716096" cy="460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807640" y="1972392"/>
            <a:ext cx="3790388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 не присутствует в аудитории при проведении ИС  </a:t>
            </a:r>
          </a:p>
          <a:p>
            <a:pPr algn="ctr"/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 </a:t>
            </a:r>
            <a:endParaRPr lang="ru-RU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26812" y="2941964"/>
            <a:ext cx="4117203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 оценивает ответ в аудитории в процессе собеседования по критериям и выставляет «зачет»/ «незачет» </a:t>
            </a:r>
            <a:endParaRPr lang="ru-RU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533002" y="2875596"/>
            <a:ext cx="3594537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 оценивает ответ участника после проведения ИС, прослушивая аудиозаписи ответов </a:t>
            </a:r>
            <a:endParaRPr lang="ru-RU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262729" y="3903547"/>
            <a:ext cx="4133135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 необходимости возможно повторное прослушивание ответов участников (по аудиозаписи) 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1819746" y="4875929"/>
            <a:ext cx="4200807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 заполняет итоговые документы (бланк ИС/протокол по внесению результатов оценивания ответов участников) в день проведения ИС </a:t>
            </a:r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6971168" y="3830615"/>
            <a:ext cx="4042301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 в процессе прослушивания аудиозаписи оценивает ответ по критериям и выставляет «зачет»/»незачет» </a:t>
            </a:r>
            <a:endParaRPr lang="ru-RU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7297093" y="5062633"/>
            <a:ext cx="4807390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 заполняет необходимые документы (бланк ИС/протокол по внесению результатов оценивания ответов участников) в день проверки  ИС </a:t>
            </a:r>
            <a:endParaRPr lang="ru-RU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161481" y="1068022"/>
            <a:ext cx="2027978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Вторая </a:t>
            </a:r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схема </a:t>
            </a:r>
            <a:endParaRPr lang="ru-RU" sz="20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1252" y="6351690"/>
            <a:ext cx="1201498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Выбор схемы оценивания определяется на уровне ОИВ: </a:t>
            </a:r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 РД выбрана первая схема</a:t>
            </a:r>
            <a:endParaRPr lang="ru-RU" sz="20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4099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989012" y="166951"/>
            <a:ext cx="9907587" cy="75111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ru-RU" sz="5800" dirty="0"/>
              <a:t>Завершение ИС 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3200" dirty="0">
                <a:ln>
                  <a:noFill/>
                </a:ln>
                <a:solidFill>
                  <a:srgbClr val="90C226"/>
                </a:solidFill>
                <a:latin typeface="Trebuchet MS"/>
              </a:rPr>
              <a:t/>
            </a:r>
            <a:br>
              <a:rPr lang="ru-RU" sz="3200" dirty="0">
                <a:ln>
                  <a:noFill/>
                </a:ln>
                <a:solidFill>
                  <a:srgbClr val="90C226"/>
                </a:solidFill>
                <a:latin typeface="Trebuchet MS"/>
              </a:rPr>
            </a:br>
            <a:endParaRPr lang="ru-RU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12569114" y="751185"/>
            <a:ext cx="6900379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998913" y="230981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66925" y="1444238"/>
            <a:ext cx="11674596" cy="10156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Эксперт </a:t>
            </a:r>
            <a:endParaRPr lang="ru-RU" sz="2000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 </a:t>
            </a:r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пересчитывает бланки ИС, упаковывает их в конверт и вместе с черновиком для внесения первичной информации по оцениванию ответов участников передает экзаменатору-собеседнику </a:t>
            </a:r>
            <a:endParaRPr lang="ru-RU" sz="20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6339998" y="1686487"/>
            <a:ext cx="19300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5718706" y="971667"/>
            <a:ext cx="716096" cy="460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266925" y="3478644"/>
            <a:ext cx="11674596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Технический специалист </a:t>
            </a:r>
          </a:p>
          <a:p>
            <a:pPr marL="285750" indent="-285750" algn="just">
              <a:buFontTx/>
              <a:buChar char="-"/>
            </a:pPr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сохраняет </a:t>
            </a:r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флеш–накопитель  аудиозапись  ИС и передает её ответственному организатору ОО</a:t>
            </a:r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 algn="just">
              <a:buFontTx/>
              <a:buChar char="-"/>
            </a:pPr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сканирует бланки ИС и ведомости учета проведения ИС в аудитории (в случае сканирования материалов в ОО) </a:t>
            </a:r>
            <a:endParaRPr lang="ru-RU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66925" y="2510288"/>
            <a:ext cx="11674596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Экзаменаторсобеседник </a:t>
            </a:r>
          </a:p>
          <a:p>
            <a:pPr algn="just"/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-собирает все материалы и формы, включая материалы, полученные от эксперта; </a:t>
            </a:r>
          </a:p>
          <a:p>
            <a:pPr algn="just"/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 материалы передает ответственному организатору ОО в штабе 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266924" y="4447000"/>
            <a:ext cx="11674597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организатор ОО </a:t>
            </a:r>
          </a:p>
          <a:p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Передает в РЦОИ: На электронном носителе или по защищенному каналу связи</a:t>
            </a:r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-бланки ИС и ведомости учета проведения ИС в аудитории  (в случае сканирования материалов в ОО</a:t>
            </a:r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-аудиофайлы с записью ответов участников итогового собеседования. </a:t>
            </a:r>
            <a:endParaRPr lang="ru-RU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бумажных носителях: - бланки ИС</a:t>
            </a:r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ведомости учета проведения ИС в аудитории </a:t>
            </a:r>
            <a:endParaRPr lang="ru-RU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266924" y="6246352"/>
            <a:ext cx="11674597" cy="4801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апелляций не предусмотрено. При получении повторного неудовлетворительного результата возможна проверка ответа участника экспертами другой ОО. </a:t>
            </a:r>
          </a:p>
        </p:txBody>
      </p:sp>
    </p:spTree>
    <p:extLst>
      <p:ext uri="{BB962C8B-B14F-4D97-AF65-F5344CB8AC3E}">
        <p14:creationId xmlns:p14="http://schemas.microsoft.com/office/powerpoint/2010/main" val="226413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71507" y="685800"/>
            <a:ext cx="2559811" cy="1084263"/>
          </a:xfrm>
          <a:prstGeom prst="rect">
            <a:avLst/>
          </a:prstGeom>
        </p:spPr>
      </p:pic>
      <p:pic>
        <p:nvPicPr>
          <p:cNvPr id="6" name="Рисунок 5" descr="C:\Users\Аскандар\Downloads\vnim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566" y="2602301"/>
            <a:ext cx="1379913" cy="1346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1670859" y="465931"/>
            <a:ext cx="9335192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ВНИМАНИЕ</a:t>
            </a:r>
          </a:p>
          <a:p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ЗАПРЕЩАЕТСЯ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использование синей пасты при выставлении баллов в бланке участника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ИС-9;</a:t>
            </a:r>
          </a:p>
          <a:p>
            <a:endParaRPr lang="ru-RU" sz="200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ЗАПРЕЩАЕТСЯ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делать в полях бланков записи и пометки, не относящиеся к содержанию полей бланков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ЗАПРЕЩАЕТСЯ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использовать средства для исправления внесенной в бланки информации («ластик», корректирующую жидкость и др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.).</a:t>
            </a:r>
          </a:p>
          <a:p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ЗАПРЕЩАЕТСЯ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участникам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ИС-9 во время проведения иметь при себе средства связи, фото-, аудио- и видеоаппаратуру, справочные материалы, письменные заметки и иные средства хранения и передачи информации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40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ЗАПРЕЩАЕТСЯ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участникам использовать черновики во время  собеседование (исключение для участников с ОВЗ)</a:t>
            </a:r>
            <a:endParaRPr lang="ru-RU" sz="2400" dirty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414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91997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604364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1_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Бороздки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/>
          </a:solidFill>
          <a:prstDash val="solid"/>
        </a:ln>
        <a:ln w="58420" cap="flat" cmpd="thickThin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27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l"/>
          </a:scene3d>
          <a:sp3d prstMaterial="flat">
            <a:bevelT w="31750" h="63500" prst="riblet"/>
          </a:sp3d>
        </a:effectStyle>
        <a:effectStyle>
          <a:effectLst>
            <a:outerShdw blurRad="50800" dist="38100" dir="27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l"/>
          </a:scene3d>
          <a:sp3d prstMaterial="flat">
            <a:bevelT w="57150" h="114300" prst="riblet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4357</TotalTime>
  <Words>1811</Words>
  <Application>Microsoft Office PowerPoint</Application>
  <PresentationFormat>Широкоэкранный</PresentationFormat>
  <Paragraphs>210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8" baseType="lpstr">
      <vt:lpstr>Arial</vt:lpstr>
      <vt:lpstr>Calibri</vt:lpstr>
      <vt:lpstr>Century Gothic</vt:lpstr>
      <vt:lpstr>Times New Roman</vt:lpstr>
      <vt:lpstr>Trebuchet MS</vt:lpstr>
      <vt:lpstr>Wingdings</vt:lpstr>
      <vt:lpstr>Wingdings 2</vt:lpstr>
      <vt:lpstr>Wingdings 3</vt:lpstr>
      <vt:lpstr>Сектор</vt:lpstr>
      <vt:lpstr>1_Сектор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Обеспечение готовности ОО (не позднее чем за сутки) </vt:lpstr>
      <vt:lpstr>Материалы для проведения ИС  </vt:lpstr>
      <vt:lpstr>Проведение ИС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Единый государственный экзамен (ЕГЭ)</dc:title>
  <dc:creator>Пользователь Windows</dc:creator>
  <cp:lastModifiedBy>Сербет</cp:lastModifiedBy>
  <cp:revision>285</cp:revision>
  <dcterms:created xsi:type="dcterms:W3CDTF">2014-10-23T05:56:19Z</dcterms:created>
  <dcterms:modified xsi:type="dcterms:W3CDTF">2020-01-13T07:08:09Z</dcterms:modified>
</cp:coreProperties>
</file>