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95" r:id="rId3"/>
    <p:sldId id="297" r:id="rId4"/>
    <p:sldId id="299" r:id="rId5"/>
    <p:sldId id="298" r:id="rId6"/>
    <p:sldId id="300" r:id="rId7"/>
    <p:sldId id="301" r:id="rId8"/>
    <p:sldId id="302" r:id="rId9"/>
    <p:sldId id="303" r:id="rId10"/>
    <p:sldId id="304" r:id="rId11"/>
    <p:sldId id="305" r:id="rId12"/>
    <p:sldId id="257" r:id="rId13"/>
    <p:sldId id="258" r:id="rId14"/>
    <p:sldId id="306" r:id="rId15"/>
    <p:sldId id="307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6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B9D7"/>
    <a:srgbClr val="FFFFFF"/>
    <a:srgbClr val="FFE5CC"/>
    <a:srgbClr val="EA7500"/>
    <a:srgbClr val="FF7F00"/>
    <a:srgbClr val="808080"/>
    <a:srgbClr val="969696"/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254" y="-96"/>
      </p:cViewPr>
      <p:guideLst>
        <p:guide orient="horz" pos="40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32FADBF1-5D79-4669-AB94-43CF92458A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A1B58EF-C6F2-4E1A-8323-698D48F1054F}" type="slidenum">
              <a:rPr lang="en-US" smtClean="0">
                <a:cs typeface="Arial" charset="0"/>
              </a:rPr>
              <a:pPr/>
              <a:t>12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3794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3795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C3E911-6377-4F9F-8D04-A8B9E9EBD74D}" type="slidenum">
              <a:rPr lang="en-US" smtClean="0">
                <a:cs typeface="Arial" charset="0"/>
              </a:rPr>
              <a:pPr/>
              <a:t>17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2"/>
          <p:cNvSpPr>
            <a:spLocks/>
          </p:cNvSpPr>
          <p:nvPr/>
        </p:nvSpPr>
        <p:spPr bwMode="gray">
          <a:xfrm>
            <a:off x="-9525" y="2997200"/>
            <a:ext cx="2205038" cy="2663825"/>
          </a:xfrm>
          <a:custGeom>
            <a:avLst/>
            <a:gdLst/>
            <a:ahLst/>
            <a:cxnLst>
              <a:cxn ang="0">
                <a:pos x="0" y="1678"/>
              </a:cxn>
              <a:cxn ang="0">
                <a:pos x="0" y="1134"/>
              </a:cxn>
              <a:cxn ang="0">
                <a:pos x="1406" y="0"/>
              </a:cxn>
              <a:cxn ang="0">
                <a:pos x="1406" y="91"/>
              </a:cxn>
              <a:cxn ang="0">
                <a:pos x="0" y="1678"/>
              </a:cxn>
            </a:cxnLst>
            <a:rect l="0" t="0" r="r" b="b"/>
            <a:pathLst>
              <a:path w="1406" h="1678">
                <a:moveTo>
                  <a:pt x="0" y="1678"/>
                </a:moveTo>
                <a:lnTo>
                  <a:pt x="0" y="1134"/>
                </a:lnTo>
                <a:lnTo>
                  <a:pt x="1406" y="0"/>
                </a:lnTo>
                <a:lnTo>
                  <a:pt x="1406" y="91"/>
                </a:lnTo>
                <a:lnTo>
                  <a:pt x="0" y="1678"/>
                </a:lnTo>
                <a:close/>
              </a:path>
            </a:pathLst>
          </a:custGeom>
          <a:solidFill>
            <a:srgbClr val="E0E0E0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pic>
        <p:nvPicPr>
          <p:cNvPr id="5" name="Picture 7" descr="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1447800" y="1782763"/>
            <a:ext cx="735965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reeform 8"/>
          <p:cNvSpPr>
            <a:spLocks/>
          </p:cNvSpPr>
          <p:nvPr/>
        </p:nvSpPr>
        <p:spPr bwMode="gray">
          <a:xfrm>
            <a:off x="568325" y="-9525"/>
            <a:ext cx="1784350" cy="68754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90" y="2"/>
              </a:cxn>
              <a:cxn ang="0">
                <a:pos x="1124" y="1373"/>
              </a:cxn>
              <a:cxn ang="0">
                <a:pos x="1124" y="2036"/>
              </a:cxn>
              <a:cxn ang="0">
                <a:pos x="889" y="4343"/>
              </a:cxn>
              <a:cxn ang="0">
                <a:pos x="526" y="4343"/>
              </a:cxn>
              <a:cxn ang="0">
                <a:pos x="1079" y="2031"/>
              </a:cxn>
              <a:cxn ang="0">
                <a:pos x="1079" y="1383"/>
              </a:cxn>
              <a:cxn ang="0">
                <a:pos x="0" y="0"/>
              </a:cxn>
            </a:cxnLst>
            <a:rect l="0" t="0" r="r" b="b"/>
            <a:pathLst>
              <a:path w="1124" h="4343">
                <a:moveTo>
                  <a:pt x="0" y="0"/>
                </a:moveTo>
                <a:lnTo>
                  <a:pt x="490" y="2"/>
                </a:lnTo>
                <a:lnTo>
                  <a:pt x="1124" y="1373"/>
                </a:lnTo>
                <a:lnTo>
                  <a:pt x="1124" y="2036"/>
                </a:lnTo>
                <a:lnTo>
                  <a:pt x="889" y="4343"/>
                </a:lnTo>
                <a:lnTo>
                  <a:pt x="526" y="4343"/>
                </a:lnTo>
                <a:lnTo>
                  <a:pt x="1079" y="2031"/>
                </a:lnTo>
                <a:lnTo>
                  <a:pt x="1079" y="138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gray">
          <a:xfrm>
            <a:off x="-12700" y="-9525"/>
            <a:ext cx="2392363" cy="6880225"/>
          </a:xfrm>
          <a:custGeom>
            <a:avLst/>
            <a:gdLst/>
            <a:ahLst/>
            <a:cxnLst>
              <a:cxn ang="0">
                <a:pos x="181" y="0"/>
              </a:cxn>
              <a:cxn ang="0">
                <a:pos x="1507" y="1379"/>
              </a:cxn>
              <a:cxn ang="0">
                <a:pos x="1507" y="2036"/>
              </a:cxn>
              <a:cxn ang="0">
                <a:pos x="727" y="4334"/>
              </a:cxn>
              <a:cxn ang="0">
                <a:pos x="2" y="4334"/>
              </a:cxn>
              <a:cxn ang="0">
                <a:pos x="2" y="4162"/>
              </a:cxn>
              <a:cxn ang="0">
                <a:pos x="1441" y="1936"/>
              </a:cxn>
              <a:cxn ang="0">
                <a:pos x="1441" y="1447"/>
              </a:cxn>
              <a:cxn ang="0">
                <a:pos x="8" y="434"/>
              </a:cxn>
              <a:cxn ang="0">
                <a:pos x="0" y="6"/>
              </a:cxn>
              <a:cxn ang="0">
                <a:pos x="181" y="0"/>
              </a:cxn>
            </a:cxnLst>
            <a:rect l="0" t="0" r="r" b="b"/>
            <a:pathLst>
              <a:path w="1507" h="4334">
                <a:moveTo>
                  <a:pt x="181" y="0"/>
                </a:moveTo>
                <a:lnTo>
                  <a:pt x="1507" y="1379"/>
                </a:lnTo>
                <a:lnTo>
                  <a:pt x="1507" y="2036"/>
                </a:lnTo>
                <a:lnTo>
                  <a:pt x="727" y="4334"/>
                </a:lnTo>
                <a:lnTo>
                  <a:pt x="2" y="4334"/>
                </a:lnTo>
                <a:lnTo>
                  <a:pt x="2" y="4162"/>
                </a:lnTo>
                <a:lnTo>
                  <a:pt x="1441" y="1936"/>
                </a:lnTo>
                <a:lnTo>
                  <a:pt x="1441" y="1447"/>
                </a:lnTo>
                <a:lnTo>
                  <a:pt x="8" y="434"/>
                </a:lnTo>
                <a:lnTo>
                  <a:pt x="0" y="6"/>
                </a:lnTo>
                <a:lnTo>
                  <a:pt x="181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gray">
          <a:xfrm>
            <a:off x="2557463" y="0"/>
            <a:ext cx="3022600" cy="6858000"/>
          </a:xfrm>
          <a:custGeom>
            <a:avLst/>
            <a:gdLst/>
            <a:ahLst/>
            <a:cxnLst>
              <a:cxn ang="0">
                <a:pos x="1904" y="0"/>
              </a:cxn>
              <a:cxn ang="0">
                <a:pos x="1178" y="0"/>
              </a:cxn>
              <a:cxn ang="0">
                <a:pos x="0" y="1342"/>
              </a:cxn>
              <a:cxn ang="0">
                <a:pos x="0" y="1950"/>
              </a:cxn>
              <a:cxn ang="0">
                <a:pos x="498" y="4354"/>
              </a:cxn>
              <a:cxn ang="0">
                <a:pos x="1088" y="4354"/>
              </a:cxn>
              <a:cxn ang="0">
                <a:pos x="44" y="1985"/>
              </a:cxn>
              <a:cxn ang="0">
                <a:pos x="44" y="1361"/>
              </a:cxn>
              <a:cxn ang="0">
                <a:pos x="1904" y="0"/>
              </a:cxn>
            </a:cxnLst>
            <a:rect l="0" t="0" r="r" b="b"/>
            <a:pathLst>
              <a:path w="1904" h="4354">
                <a:moveTo>
                  <a:pt x="1904" y="0"/>
                </a:moveTo>
                <a:lnTo>
                  <a:pt x="1178" y="0"/>
                </a:lnTo>
                <a:lnTo>
                  <a:pt x="0" y="1342"/>
                </a:lnTo>
                <a:lnTo>
                  <a:pt x="0" y="1950"/>
                </a:lnTo>
                <a:lnTo>
                  <a:pt x="498" y="4354"/>
                </a:lnTo>
                <a:lnTo>
                  <a:pt x="1088" y="4354"/>
                </a:lnTo>
                <a:lnTo>
                  <a:pt x="44" y="1985"/>
                </a:lnTo>
                <a:lnTo>
                  <a:pt x="44" y="1361"/>
                </a:lnTo>
                <a:lnTo>
                  <a:pt x="1904" y="0"/>
                </a:lnTo>
                <a:close/>
              </a:path>
            </a:pathLst>
          </a:custGeom>
          <a:solidFill>
            <a:srgbClr val="D3D3D3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9" name="Freeform 11"/>
          <p:cNvSpPr>
            <a:spLocks/>
          </p:cNvSpPr>
          <p:nvPr/>
        </p:nvSpPr>
        <p:spPr bwMode="gray">
          <a:xfrm>
            <a:off x="2959100" y="-14288"/>
            <a:ext cx="2711450" cy="1887538"/>
          </a:xfrm>
          <a:custGeom>
            <a:avLst/>
            <a:gdLst/>
            <a:ahLst/>
            <a:cxnLst>
              <a:cxn ang="0">
                <a:pos x="1708" y="1"/>
              </a:cxn>
              <a:cxn ang="0">
                <a:pos x="1379" y="0"/>
              </a:cxn>
              <a:cxn ang="0">
                <a:pos x="0" y="1189"/>
              </a:cxn>
              <a:cxn ang="0">
                <a:pos x="1708" y="1"/>
              </a:cxn>
            </a:cxnLst>
            <a:rect l="0" t="0" r="r" b="b"/>
            <a:pathLst>
              <a:path w="1708" h="1189">
                <a:moveTo>
                  <a:pt x="1708" y="1"/>
                </a:moveTo>
                <a:lnTo>
                  <a:pt x="1379" y="0"/>
                </a:lnTo>
                <a:lnTo>
                  <a:pt x="0" y="1189"/>
                </a:lnTo>
                <a:lnTo>
                  <a:pt x="1708" y="1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0" name="Freeform 13"/>
          <p:cNvSpPr>
            <a:spLocks/>
          </p:cNvSpPr>
          <p:nvPr/>
        </p:nvSpPr>
        <p:spPr bwMode="gray">
          <a:xfrm>
            <a:off x="2498725" y="-9525"/>
            <a:ext cx="6105525" cy="6867525"/>
          </a:xfrm>
          <a:custGeom>
            <a:avLst/>
            <a:gdLst/>
            <a:ahLst/>
            <a:cxnLst>
              <a:cxn ang="0">
                <a:pos x="3665" y="0"/>
              </a:cxn>
              <a:cxn ang="0">
                <a:pos x="2122" y="0"/>
              </a:cxn>
              <a:cxn ang="0">
                <a:pos x="0" y="1339"/>
              </a:cxn>
              <a:cxn ang="0">
                <a:pos x="0" y="1950"/>
              </a:cxn>
              <a:cxn ang="0">
                <a:pos x="1215" y="4354"/>
              </a:cxn>
              <a:cxn ang="0">
                <a:pos x="1941" y="4354"/>
              </a:cxn>
              <a:cxn ang="0">
                <a:pos x="72" y="1877"/>
              </a:cxn>
              <a:cxn ang="0">
                <a:pos x="72" y="1361"/>
              </a:cxn>
              <a:cxn ang="0">
                <a:pos x="3846" y="0"/>
              </a:cxn>
              <a:cxn ang="0">
                <a:pos x="2122" y="0"/>
              </a:cxn>
            </a:cxnLst>
            <a:rect l="0" t="0" r="r" b="b"/>
            <a:pathLst>
              <a:path w="3846" h="4354">
                <a:moveTo>
                  <a:pt x="3665" y="0"/>
                </a:moveTo>
                <a:lnTo>
                  <a:pt x="2122" y="0"/>
                </a:lnTo>
                <a:lnTo>
                  <a:pt x="0" y="1339"/>
                </a:lnTo>
                <a:lnTo>
                  <a:pt x="0" y="1950"/>
                </a:lnTo>
                <a:lnTo>
                  <a:pt x="1215" y="4354"/>
                </a:lnTo>
                <a:lnTo>
                  <a:pt x="1941" y="4354"/>
                </a:lnTo>
                <a:lnTo>
                  <a:pt x="72" y="1877"/>
                </a:lnTo>
                <a:lnTo>
                  <a:pt x="72" y="1361"/>
                </a:lnTo>
                <a:lnTo>
                  <a:pt x="3846" y="0"/>
                </a:lnTo>
                <a:lnTo>
                  <a:pt x="2122" y="0"/>
                </a:lnTo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1" name="Freeform 14"/>
          <p:cNvSpPr>
            <a:spLocks/>
          </p:cNvSpPr>
          <p:nvPr/>
        </p:nvSpPr>
        <p:spPr bwMode="gray">
          <a:xfrm>
            <a:off x="-9525" y="185738"/>
            <a:ext cx="2246313" cy="5984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15" y="1197"/>
              </a:cxn>
              <a:cxn ang="0">
                <a:pos x="1415" y="1862"/>
              </a:cxn>
              <a:cxn ang="0">
                <a:pos x="0" y="3770"/>
              </a:cxn>
              <a:cxn ang="0">
                <a:pos x="0" y="3272"/>
              </a:cxn>
              <a:cxn ang="0">
                <a:pos x="1376" y="1801"/>
              </a:cxn>
              <a:cxn ang="0">
                <a:pos x="1376" y="1272"/>
              </a:cxn>
              <a:cxn ang="0">
                <a:pos x="6" y="962"/>
              </a:cxn>
              <a:cxn ang="0">
                <a:pos x="0" y="0"/>
              </a:cxn>
            </a:cxnLst>
            <a:rect l="0" t="0" r="r" b="b"/>
            <a:pathLst>
              <a:path w="1415" h="3770">
                <a:moveTo>
                  <a:pt x="0" y="0"/>
                </a:moveTo>
                <a:lnTo>
                  <a:pt x="1415" y="1197"/>
                </a:lnTo>
                <a:lnTo>
                  <a:pt x="1415" y="1862"/>
                </a:lnTo>
                <a:lnTo>
                  <a:pt x="0" y="3770"/>
                </a:lnTo>
                <a:lnTo>
                  <a:pt x="0" y="3272"/>
                </a:lnTo>
                <a:lnTo>
                  <a:pt x="1376" y="1801"/>
                </a:lnTo>
                <a:lnTo>
                  <a:pt x="1376" y="1272"/>
                </a:lnTo>
                <a:lnTo>
                  <a:pt x="6" y="96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2" name="Freeform 15"/>
          <p:cNvSpPr>
            <a:spLocks/>
          </p:cNvSpPr>
          <p:nvPr/>
        </p:nvSpPr>
        <p:spPr bwMode="gray">
          <a:xfrm>
            <a:off x="2608263" y="642938"/>
            <a:ext cx="6540500" cy="6215062"/>
          </a:xfrm>
          <a:custGeom>
            <a:avLst/>
            <a:gdLst/>
            <a:ahLst/>
            <a:cxnLst>
              <a:cxn ang="0">
                <a:pos x="4115" y="0"/>
              </a:cxn>
              <a:cxn ang="0">
                <a:pos x="4120" y="500"/>
              </a:cxn>
              <a:cxn ang="0">
                <a:pos x="61" y="1059"/>
              </a:cxn>
              <a:cxn ang="0">
                <a:pos x="61" y="1466"/>
              </a:cxn>
              <a:cxn ang="0">
                <a:pos x="2419" y="3915"/>
              </a:cxn>
              <a:cxn ang="0">
                <a:pos x="1830" y="3915"/>
              </a:cxn>
              <a:cxn ang="0">
                <a:pos x="0" y="1449"/>
              </a:cxn>
              <a:cxn ang="0">
                <a:pos x="0" y="967"/>
              </a:cxn>
              <a:cxn ang="0">
                <a:pos x="4115" y="0"/>
              </a:cxn>
            </a:cxnLst>
            <a:rect l="0" t="0" r="r" b="b"/>
            <a:pathLst>
              <a:path w="4120" h="3915">
                <a:moveTo>
                  <a:pt x="4115" y="0"/>
                </a:moveTo>
                <a:lnTo>
                  <a:pt x="4120" y="500"/>
                </a:lnTo>
                <a:lnTo>
                  <a:pt x="61" y="1059"/>
                </a:lnTo>
                <a:lnTo>
                  <a:pt x="61" y="1466"/>
                </a:lnTo>
                <a:lnTo>
                  <a:pt x="2419" y="3915"/>
                </a:lnTo>
                <a:lnTo>
                  <a:pt x="1830" y="3915"/>
                </a:lnTo>
                <a:lnTo>
                  <a:pt x="0" y="1449"/>
                </a:lnTo>
                <a:lnTo>
                  <a:pt x="0" y="967"/>
                </a:lnTo>
                <a:lnTo>
                  <a:pt x="4115" y="0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3" name="Freeform 16"/>
          <p:cNvSpPr>
            <a:spLocks/>
          </p:cNvSpPr>
          <p:nvPr/>
        </p:nvSpPr>
        <p:spPr bwMode="gray">
          <a:xfrm>
            <a:off x="2586038" y="-17463"/>
            <a:ext cx="6557962" cy="6875463"/>
          </a:xfrm>
          <a:custGeom>
            <a:avLst/>
            <a:gdLst/>
            <a:ahLst/>
            <a:cxnLst>
              <a:cxn ang="0">
                <a:pos x="4131" y="0"/>
              </a:cxn>
              <a:cxn ang="0">
                <a:pos x="4126" y="494"/>
              </a:cxn>
              <a:cxn ang="0">
                <a:pos x="55" y="1404"/>
              </a:cxn>
              <a:cxn ang="0">
                <a:pos x="55" y="1853"/>
              </a:cxn>
              <a:cxn ang="0">
                <a:pos x="3156" y="4348"/>
              </a:cxn>
              <a:cxn ang="0">
                <a:pos x="2067" y="4348"/>
              </a:cxn>
              <a:cxn ang="0">
                <a:pos x="0" y="1882"/>
              </a:cxn>
              <a:cxn ang="0">
                <a:pos x="0" y="1355"/>
              </a:cxn>
              <a:cxn ang="0">
                <a:pos x="3615" y="0"/>
              </a:cxn>
              <a:cxn ang="0">
                <a:pos x="4131" y="0"/>
              </a:cxn>
            </a:cxnLst>
            <a:rect l="0" t="0" r="r" b="b"/>
            <a:pathLst>
              <a:path w="4131" h="4348">
                <a:moveTo>
                  <a:pt x="4131" y="0"/>
                </a:moveTo>
                <a:lnTo>
                  <a:pt x="4126" y="494"/>
                </a:lnTo>
                <a:lnTo>
                  <a:pt x="55" y="1404"/>
                </a:lnTo>
                <a:lnTo>
                  <a:pt x="55" y="1853"/>
                </a:lnTo>
                <a:lnTo>
                  <a:pt x="3156" y="4348"/>
                </a:lnTo>
                <a:lnTo>
                  <a:pt x="2067" y="4348"/>
                </a:lnTo>
                <a:lnTo>
                  <a:pt x="0" y="1882"/>
                </a:lnTo>
                <a:lnTo>
                  <a:pt x="0" y="1355"/>
                </a:lnTo>
                <a:lnTo>
                  <a:pt x="3615" y="0"/>
                </a:lnTo>
                <a:lnTo>
                  <a:pt x="4131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4" name="Freeform 17"/>
          <p:cNvSpPr>
            <a:spLocks/>
          </p:cNvSpPr>
          <p:nvPr/>
        </p:nvSpPr>
        <p:spPr bwMode="gray">
          <a:xfrm>
            <a:off x="2771775" y="-26988"/>
            <a:ext cx="5761038" cy="2087563"/>
          </a:xfrm>
          <a:custGeom>
            <a:avLst/>
            <a:gdLst/>
            <a:ahLst/>
            <a:cxnLst>
              <a:cxn ang="0">
                <a:pos x="0" y="1315"/>
              </a:cxn>
              <a:cxn ang="0">
                <a:pos x="2858" y="0"/>
              </a:cxn>
              <a:cxn ang="0">
                <a:pos x="3629" y="0"/>
              </a:cxn>
              <a:cxn ang="0">
                <a:pos x="0" y="1315"/>
              </a:cxn>
            </a:cxnLst>
            <a:rect l="0" t="0" r="r" b="b"/>
            <a:pathLst>
              <a:path w="3629" h="1315">
                <a:moveTo>
                  <a:pt x="0" y="1315"/>
                </a:moveTo>
                <a:lnTo>
                  <a:pt x="2858" y="0"/>
                </a:lnTo>
                <a:lnTo>
                  <a:pt x="3629" y="0"/>
                </a:lnTo>
                <a:lnTo>
                  <a:pt x="0" y="1315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5" name="Freeform 18"/>
          <p:cNvSpPr>
            <a:spLocks/>
          </p:cNvSpPr>
          <p:nvPr/>
        </p:nvSpPr>
        <p:spPr bwMode="gray">
          <a:xfrm>
            <a:off x="2555875" y="2924175"/>
            <a:ext cx="3384550" cy="39449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32" y="2495"/>
              </a:cxn>
              <a:cxn ang="0">
                <a:pos x="1814" y="2495"/>
              </a:cxn>
              <a:cxn ang="0">
                <a:pos x="0" y="0"/>
              </a:cxn>
            </a:cxnLst>
            <a:rect l="0" t="0" r="r" b="b"/>
            <a:pathLst>
              <a:path w="2132" h="2495">
                <a:moveTo>
                  <a:pt x="0" y="0"/>
                </a:moveTo>
                <a:lnTo>
                  <a:pt x="2132" y="2495"/>
                </a:lnTo>
                <a:lnTo>
                  <a:pt x="1814" y="2495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5001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6" name="Freeform 24"/>
          <p:cNvSpPr>
            <a:spLocks/>
          </p:cNvSpPr>
          <p:nvPr/>
        </p:nvSpPr>
        <p:spPr bwMode="gray">
          <a:xfrm>
            <a:off x="-19050" y="180975"/>
            <a:ext cx="2262188" cy="1914525"/>
          </a:xfrm>
          <a:custGeom>
            <a:avLst/>
            <a:gdLst/>
            <a:ahLst/>
            <a:cxnLst>
              <a:cxn ang="0">
                <a:pos x="1425" y="1206"/>
              </a:cxn>
              <a:cxn ang="0">
                <a:pos x="0" y="0"/>
              </a:cxn>
              <a:cxn ang="0">
                <a:pos x="0" y="186"/>
              </a:cxn>
              <a:cxn ang="0">
                <a:pos x="1425" y="1206"/>
              </a:cxn>
            </a:cxnLst>
            <a:rect l="0" t="0" r="r" b="b"/>
            <a:pathLst>
              <a:path w="1425" h="1206">
                <a:moveTo>
                  <a:pt x="1425" y="1206"/>
                </a:moveTo>
                <a:lnTo>
                  <a:pt x="0" y="0"/>
                </a:lnTo>
                <a:lnTo>
                  <a:pt x="0" y="186"/>
                </a:lnTo>
                <a:lnTo>
                  <a:pt x="1425" y="1206"/>
                </a:lnTo>
                <a:close/>
              </a:path>
            </a:pathLst>
          </a:custGeom>
          <a:solidFill>
            <a:srgbClr val="333333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7" name="Freeform 25"/>
          <p:cNvSpPr>
            <a:spLocks/>
          </p:cNvSpPr>
          <p:nvPr/>
        </p:nvSpPr>
        <p:spPr bwMode="gray">
          <a:xfrm>
            <a:off x="-12700" y="3105150"/>
            <a:ext cx="2327275" cy="3762375"/>
          </a:xfrm>
          <a:custGeom>
            <a:avLst/>
            <a:gdLst/>
            <a:ahLst/>
            <a:cxnLst>
              <a:cxn ang="0">
                <a:pos x="0" y="2248"/>
              </a:cxn>
              <a:cxn ang="0">
                <a:pos x="1466" y="0"/>
              </a:cxn>
              <a:cxn ang="0">
                <a:pos x="194" y="2370"/>
              </a:cxn>
              <a:cxn ang="0">
                <a:pos x="4" y="2364"/>
              </a:cxn>
              <a:cxn ang="0">
                <a:pos x="0" y="2248"/>
              </a:cxn>
            </a:cxnLst>
            <a:rect l="0" t="0" r="r" b="b"/>
            <a:pathLst>
              <a:path w="1466" h="2370">
                <a:moveTo>
                  <a:pt x="0" y="2248"/>
                </a:moveTo>
                <a:lnTo>
                  <a:pt x="1466" y="0"/>
                </a:lnTo>
                <a:lnTo>
                  <a:pt x="194" y="2370"/>
                </a:lnTo>
                <a:lnTo>
                  <a:pt x="4" y="2364"/>
                </a:lnTo>
                <a:lnTo>
                  <a:pt x="0" y="2248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8" name="Freeform 26"/>
          <p:cNvSpPr>
            <a:spLocks/>
          </p:cNvSpPr>
          <p:nvPr/>
        </p:nvSpPr>
        <p:spPr bwMode="gray">
          <a:xfrm>
            <a:off x="-9525" y="1403350"/>
            <a:ext cx="2317750" cy="5265738"/>
          </a:xfrm>
          <a:custGeom>
            <a:avLst/>
            <a:gdLst/>
            <a:ahLst/>
            <a:cxnLst>
              <a:cxn ang="0">
                <a:pos x="6" y="0"/>
              </a:cxn>
              <a:cxn ang="0">
                <a:pos x="6" y="643"/>
              </a:cxn>
              <a:cxn ang="0">
                <a:pos x="1410" y="564"/>
              </a:cxn>
              <a:cxn ang="0">
                <a:pos x="1410" y="1049"/>
              </a:cxn>
              <a:cxn ang="0">
                <a:pos x="0" y="2852"/>
              </a:cxn>
              <a:cxn ang="0">
                <a:pos x="0" y="3317"/>
              </a:cxn>
              <a:cxn ang="0">
                <a:pos x="1460" y="1062"/>
              </a:cxn>
              <a:cxn ang="0">
                <a:pos x="1460" y="505"/>
              </a:cxn>
              <a:cxn ang="0">
                <a:pos x="6" y="0"/>
              </a:cxn>
            </a:cxnLst>
            <a:rect l="0" t="0" r="r" b="b"/>
            <a:pathLst>
              <a:path w="1460" h="3317">
                <a:moveTo>
                  <a:pt x="6" y="0"/>
                </a:moveTo>
                <a:lnTo>
                  <a:pt x="6" y="643"/>
                </a:lnTo>
                <a:lnTo>
                  <a:pt x="1410" y="564"/>
                </a:lnTo>
                <a:lnTo>
                  <a:pt x="1410" y="1049"/>
                </a:lnTo>
                <a:lnTo>
                  <a:pt x="0" y="2852"/>
                </a:lnTo>
                <a:lnTo>
                  <a:pt x="0" y="3317"/>
                </a:lnTo>
                <a:lnTo>
                  <a:pt x="1460" y="1062"/>
                </a:lnTo>
                <a:lnTo>
                  <a:pt x="1460" y="505"/>
                </a:lnTo>
                <a:lnTo>
                  <a:pt x="6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grpSp>
        <p:nvGrpSpPr>
          <p:cNvPr id="19" name="Group 36"/>
          <p:cNvGrpSpPr>
            <a:grpSpLocks/>
          </p:cNvGrpSpPr>
          <p:nvPr/>
        </p:nvGrpSpPr>
        <p:grpSpPr bwMode="auto">
          <a:xfrm>
            <a:off x="0" y="-19050"/>
            <a:ext cx="9153525" cy="6886575"/>
            <a:chOff x="0" y="0"/>
            <a:chExt cx="5760" cy="4326"/>
          </a:xfrm>
        </p:grpSpPr>
        <p:pic>
          <p:nvPicPr>
            <p:cNvPr id="20" name="Picture 35" descr="11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gray">
            <a:xfrm>
              <a:off x="0" y="0"/>
              <a:ext cx="5760" cy="4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Rectangle 27"/>
            <p:cNvSpPr>
              <a:spLocks noChangeArrowheads="1"/>
            </p:cNvSpPr>
            <p:nvPr userDrawn="1"/>
          </p:nvSpPr>
          <p:spPr bwMode="gray">
            <a:xfrm>
              <a:off x="212" y="462"/>
              <a:ext cx="5334" cy="340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</p:grpSp>
      <p:pic>
        <p:nvPicPr>
          <p:cNvPr id="22" name="Picture 19" descr="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gray">
          <a:xfrm>
            <a:off x="4141788" y="4041775"/>
            <a:ext cx="415925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 Box 29"/>
          <p:cNvSpPr txBox="1">
            <a:spLocks noChangeArrowheads="1"/>
          </p:cNvSpPr>
          <p:nvPr/>
        </p:nvSpPr>
        <p:spPr bwMode="gray">
          <a:xfrm>
            <a:off x="7561263" y="5476875"/>
            <a:ext cx="11969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US" sz="2000">
                <a:solidFill>
                  <a:srgbClr val="FF7F00"/>
                </a:solidFill>
                <a:latin typeface="Arial Black" pitchFamily="34" charset="0"/>
                <a:cs typeface="+mn-cs"/>
              </a:rPr>
              <a:t>L/O/G/O</a:t>
            </a:r>
          </a:p>
        </p:txBody>
      </p:sp>
      <p:sp>
        <p:nvSpPr>
          <p:cNvPr id="24" name="Text Box 30"/>
          <p:cNvSpPr txBox="1">
            <a:spLocks noChangeArrowheads="1"/>
          </p:cNvSpPr>
          <p:nvPr/>
        </p:nvSpPr>
        <p:spPr bwMode="gray">
          <a:xfrm>
            <a:off x="6618288" y="5781675"/>
            <a:ext cx="2139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US" sz="1600">
                <a:latin typeface="Times New Roman" pitchFamily="18" charset="0"/>
                <a:cs typeface="+mn-cs"/>
              </a:rPr>
              <a:t>www.themegallery.com</a:t>
            </a:r>
          </a:p>
        </p:txBody>
      </p:sp>
      <p:sp>
        <p:nvSpPr>
          <p:cNvPr id="25" name="Rectangle 50"/>
          <p:cNvSpPr>
            <a:spLocks noChangeArrowheads="1"/>
          </p:cNvSpPr>
          <p:nvPr/>
        </p:nvSpPr>
        <p:spPr bwMode="gray">
          <a:xfrm>
            <a:off x="341313" y="722313"/>
            <a:ext cx="8478837" cy="541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85838" y="3787775"/>
            <a:ext cx="7772400" cy="885825"/>
          </a:xfrm>
        </p:spPr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29150" y="3505200"/>
            <a:ext cx="4129088" cy="457200"/>
          </a:xfrm>
        </p:spPr>
        <p:txBody>
          <a:bodyPr/>
          <a:lstStyle>
            <a:lvl1pPr marL="0" indent="0" algn="dist">
              <a:buFontTx/>
              <a:buNone/>
              <a:defRPr sz="2000" b="1">
                <a:solidFill>
                  <a:srgbClr val="777777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6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93B6C-AD92-4B66-965A-BB55FEAC71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2F8C6-7BDC-4441-83E5-53BBF027E9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58F644-6F46-4ED2-A299-58A391AA4E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A6327-4E33-4EC5-90A0-095420BC20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0E2D79-C6EB-47A0-B43E-2E5A7FBDD7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75B44-7786-4947-8B55-C832D558A0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0EFFD2-1C6A-4539-8024-AD0E92480C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3B2AAE-038C-48AF-B40A-24B44D1C90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E7F0A-49CF-41F7-A7CF-E25D08E24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E2F9C1-D174-4BEC-A254-985AC75D6F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98438"/>
            <a:ext cx="2057400" cy="59277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019800" cy="59277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B3368-D63D-470D-B42B-69CB254664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3288" y="198438"/>
            <a:ext cx="6302375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ru-RU" noProof="0" smtClean="0"/>
              <a:t>Вставка диаграммы</a:t>
            </a:r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C38DB6-C5E0-4756-8F01-EB4CF35116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Freeform 9"/>
          <p:cNvSpPr>
            <a:spLocks/>
          </p:cNvSpPr>
          <p:nvPr/>
        </p:nvSpPr>
        <p:spPr bwMode="gray">
          <a:xfrm>
            <a:off x="7658100" y="0"/>
            <a:ext cx="1104900" cy="6848475"/>
          </a:xfrm>
          <a:custGeom>
            <a:avLst/>
            <a:gdLst/>
            <a:ahLst/>
            <a:cxnLst>
              <a:cxn ang="0">
                <a:pos x="312" y="0"/>
              </a:cxn>
              <a:cxn ang="0">
                <a:pos x="528" y="444"/>
              </a:cxn>
              <a:cxn ang="0">
                <a:pos x="696" y="960"/>
              </a:cxn>
              <a:cxn ang="0">
                <a:pos x="426" y="4314"/>
              </a:cxn>
              <a:cxn ang="0">
                <a:pos x="108" y="4314"/>
              </a:cxn>
              <a:cxn ang="0">
                <a:pos x="648" y="960"/>
              </a:cxn>
              <a:cxn ang="0">
                <a:pos x="456" y="432"/>
              </a:cxn>
              <a:cxn ang="0">
                <a:pos x="0" y="0"/>
              </a:cxn>
              <a:cxn ang="0">
                <a:pos x="312" y="0"/>
              </a:cxn>
            </a:cxnLst>
            <a:rect l="0" t="0" r="r" b="b"/>
            <a:pathLst>
              <a:path w="696" h="4314">
                <a:moveTo>
                  <a:pt x="312" y="0"/>
                </a:moveTo>
                <a:lnTo>
                  <a:pt x="528" y="444"/>
                </a:lnTo>
                <a:lnTo>
                  <a:pt x="696" y="960"/>
                </a:lnTo>
                <a:lnTo>
                  <a:pt x="426" y="4314"/>
                </a:lnTo>
                <a:lnTo>
                  <a:pt x="108" y="4314"/>
                </a:lnTo>
                <a:lnTo>
                  <a:pt x="648" y="960"/>
                </a:lnTo>
                <a:lnTo>
                  <a:pt x="456" y="432"/>
                </a:lnTo>
                <a:lnTo>
                  <a:pt x="0" y="0"/>
                </a:lnTo>
                <a:lnTo>
                  <a:pt x="312" y="0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034" name="Freeform 10"/>
          <p:cNvSpPr>
            <a:spLocks/>
          </p:cNvSpPr>
          <p:nvPr/>
        </p:nvSpPr>
        <p:spPr bwMode="gray">
          <a:xfrm>
            <a:off x="1066800" y="0"/>
            <a:ext cx="7543800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536" y="0"/>
              </a:cxn>
              <a:cxn ang="0">
                <a:pos x="4590" y="450"/>
              </a:cxn>
              <a:cxn ang="0">
                <a:pos x="4752" y="972"/>
              </a:cxn>
              <a:cxn ang="0">
                <a:pos x="3600" y="4320"/>
              </a:cxn>
              <a:cxn ang="0">
                <a:pos x="3312" y="4320"/>
              </a:cxn>
              <a:cxn ang="0">
                <a:pos x="4712" y="994"/>
              </a:cxn>
              <a:cxn ang="0">
                <a:pos x="4518" y="524"/>
              </a:cxn>
              <a:cxn ang="0">
                <a:pos x="0" y="0"/>
              </a:cxn>
            </a:cxnLst>
            <a:rect l="0" t="0" r="r" b="b"/>
            <a:pathLst>
              <a:path w="4752" h="4320">
                <a:moveTo>
                  <a:pt x="0" y="0"/>
                </a:moveTo>
                <a:lnTo>
                  <a:pt x="1536" y="0"/>
                </a:lnTo>
                <a:lnTo>
                  <a:pt x="4590" y="450"/>
                </a:lnTo>
                <a:lnTo>
                  <a:pt x="4752" y="972"/>
                </a:lnTo>
                <a:lnTo>
                  <a:pt x="3600" y="4320"/>
                </a:lnTo>
                <a:lnTo>
                  <a:pt x="3312" y="4320"/>
                </a:lnTo>
                <a:lnTo>
                  <a:pt x="4712" y="994"/>
                </a:lnTo>
                <a:lnTo>
                  <a:pt x="4518" y="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035" name="Freeform 11"/>
          <p:cNvSpPr>
            <a:spLocks/>
          </p:cNvSpPr>
          <p:nvPr/>
        </p:nvSpPr>
        <p:spPr bwMode="gray">
          <a:xfrm>
            <a:off x="5486400" y="1657350"/>
            <a:ext cx="2990850" cy="5200650"/>
          </a:xfrm>
          <a:custGeom>
            <a:avLst/>
            <a:gdLst/>
            <a:ahLst/>
            <a:cxnLst>
              <a:cxn ang="0">
                <a:pos x="384" y="3276"/>
              </a:cxn>
              <a:cxn ang="0">
                <a:pos x="1884" y="0"/>
              </a:cxn>
              <a:cxn ang="0">
                <a:pos x="0" y="3276"/>
              </a:cxn>
              <a:cxn ang="0">
                <a:pos x="384" y="3276"/>
              </a:cxn>
            </a:cxnLst>
            <a:rect l="0" t="0" r="r" b="b"/>
            <a:pathLst>
              <a:path w="1884" h="3276">
                <a:moveTo>
                  <a:pt x="384" y="3276"/>
                </a:moveTo>
                <a:lnTo>
                  <a:pt x="1884" y="0"/>
                </a:lnTo>
                <a:lnTo>
                  <a:pt x="0" y="3276"/>
                </a:lnTo>
                <a:lnTo>
                  <a:pt x="384" y="3276"/>
                </a:lnTo>
                <a:close/>
              </a:path>
            </a:pathLst>
          </a:custGeom>
          <a:solidFill>
            <a:srgbClr val="E0E0E0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036" name="Freeform 12"/>
          <p:cNvSpPr>
            <a:spLocks/>
          </p:cNvSpPr>
          <p:nvPr/>
        </p:nvSpPr>
        <p:spPr bwMode="gray">
          <a:xfrm>
            <a:off x="3429000" y="0"/>
            <a:ext cx="5172075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082" y="475"/>
              </a:cxn>
              <a:cxn ang="0">
                <a:pos x="3210" y="936"/>
              </a:cxn>
              <a:cxn ang="0">
                <a:pos x="1728" y="4320"/>
              </a:cxn>
              <a:cxn ang="0">
                <a:pos x="1872" y="4320"/>
              </a:cxn>
              <a:cxn ang="0">
                <a:pos x="3258" y="912"/>
              </a:cxn>
              <a:cxn ang="0">
                <a:pos x="3120" y="432"/>
              </a:cxn>
              <a:cxn ang="0">
                <a:pos x="1296" y="0"/>
              </a:cxn>
              <a:cxn ang="0">
                <a:pos x="0" y="0"/>
              </a:cxn>
            </a:cxnLst>
            <a:rect l="0" t="0" r="r" b="b"/>
            <a:pathLst>
              <a:path w="3258" h="4320">
                <a:moveTo>
                  <a:pt x="0" y="0"/>
                </a:moveTo>
                <a:lnTo>
                  <a:pt x="3082" y="475"/>
                </a:lnTo>
                <a:lnTo>
                  <a:pt x="3210" y="936"/>
                </a:lnTo>
                <a:lnTo>
                  <a:pt x="1728" y="4320"/>
                </a:lnTo>
                <a:lnTo>
                  <a:pt x="1872" y="4320"/>
                </a:lnTo>
                <a:lnTo>
                  <a:pt x="3258" y="912"/>
                </a:lnTo>
                <a:lnTo>
                  <a:pt x="3120" y="432"/>
                </a:lnTo>
                <a:lnTo>
                  <a:pt x="129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038" name="Freeform 14"/>
          <p:cNvSpPr>
            <a:spLocks/>
          </p:cNvSpPr>
          <p:nvPr/>
        </p:nvSpPr>
        <p:spPr bwMode="gray">
          <a:xfrm>
            <a:off x="8382000" y="0"/>
            <a:ext cx="762000" cy="1143000"/>
          </a:xfrm>
          <a:custGeom>
            <a:avLst/>
            <a:gdLst/>
            <a:ahLst/>
            <a:cxnLst>
              <a:cxn ang="0">
                <a:pos x="48" y="0"/>
              </a:cxn>
              <a:cxn ang="0">
                <a:pos x="0" y="96"/>
              </a:cxn>
              <a:cxn ang="0">
                <a:pos x="354" y="690"/>
              </a:cxn>
              <a:cxn ang="0">
                <a:pos x="480" y="720"/>
              </a:cxn>
              <a:cxn ang="0">
                <a:pos x="480" y="576"/>
              </a:cxn>
              <a:cxn ang="0">
                <a:pos x="48" y="96"/>
              </a:cxn>
              <a:cxn ang="0">
                <a:pos x="89" y="0"/>
              </a:cxn>
              <a:cxn ang="0">
                <a:pos x="48" y="0"/>
              </a:cxn>
            </a:cxnLst>
            <a:rect l="0" t="0" r="r" b="b"/>
            <a:pathLst>
              <a:path w="480" h="720">
                <a:moveTo>
                  <a:pt x="48" y="0"/>
                </a:moveTo>
                <a:lnTo>
                  <a:pt x="0" y="96"/>
                </a:lnTo>
                <a:lnTo>
                  <a:pt x="354" y="690"/>
                </a:lnTo>
                <a:lnTo>
                  <a:pt x="480" y="720"/>
                </a:lnTo>
                <a:lnTo>
                  <a:pt x="480" y="576"/>
                </a:lnTo>
                <a:lnTo>
                  <a:pt x="48" y="96"/>
                </a:lnTo>
                <a:lnTo>
                  <a:pt x="89" y="0"/>
                </a:lnTo>
                <a:lnTo>
                  <a:pt x="48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039" name="Freeform 15"/>
          <p:cNvSpPr>
            <a:spLocks/>
          </p:cNvSpPr>
          <p:nvPr/>
        </p:nvSpPr>
        <p:spPr bwMode="gray">
          <a:xfrm>
            <a:off x="8610600" y="228600"/>
            <a:ext cx="533400" cy="533400"/>
          </a:xfrm>
          <a:custGeom>
            <a:avLst/>
            <a:gdLst/>
            <a:ahLst/>
            <a:cxnLst>
              <a:cxn ang="0">
                <a:pos x="336" y="336"/>
              </a:cxn>
              <a:cxn ang="0">
                <a:pos x="0" y="0"/>
              </a:cxn>
              <a:cxn ang="0">
                <a:pos x="336" y="240"/>
              </a:cxn>
              <a:cxn ang="0">
                <a:pos x="336" y="336"/>
              </a:cxn>
            </a:cxnLst>
            <a:rect l="0" t="0" r="r" b="b"/>
            <a:pathLst>
              <a:path w="336" h="336">
                <a:moveTo>
                  <a:pt x="336" y="336"/>
                </a:moveTo>
                <a:lnTo>
                  <a:pt x="0" y="0"/>
                </a:lnTo>
                <a:lnTo>
                  <a:pt x="336" y="240"/>
                </a:lnTo>
                <a:lnTo>
                  <a:pt x="336" y="336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grpSp>
        <p:nvGrpSpPr>
          <p:cNvPr id="40968" name="Group 49"/>
          <p:cNvGrpSpPr>
            <a:grpSpLocks/>
          </p:cNvGrpSpPr>
          <p:nvPr/>
        </p:nvGrpSpPr>
        <p:grpSpPr bwMode="auto">
          <a:xfrm>
            <a:off x="5562600" y="0"/>
            <a:ext cx="3267075" cy="6858000"/>
            <a:chOff x="3504" y="0"/>
            <a:chExt cx="2058" cy="4320"/>
          </a:xfrm>
        </p:grpSpPr>
        <p:sp>
          <p:nvSpPr>
            <p:cNvPr id="1037" name="Freeform 13"/>
            <p:cNvSpPr>
              <a:spLocks/>
            </p:cNvSpPr>
            <p:nvPr userDrawn="1"/>
          </p:nvSpPr>
          <p:spPr bwMode="gray">
            <a:xfrm>
              <a:off x="3504" y="0"/>
              <a:ext cx="2058" cy="4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6" y="0"/>
                </a:cxn>
                <a:cxn ang="0">
                  <a:pos x="1854" y="402"/>
                </a:cxn>
                <a:cxn ang="0">
                  <a:pos x="2058" y="972"/>
                </a:cxn>
                <a:cxn ang="0">
                  <a:pos x="1296" y="4320"/>
                </a:cxn>
                <a:cxn ang="0">
                  <a:pos x="720" y="4320"/>
                </a:cxn>
                <a:cxn ang="0">
                  <a:pos x="1920" y="912"/>
                </a:cxn>
                <a:cxn ang="0">
                  <a:pos x="1776" y="432"/>
                </a:cxn>
                <a:cxn ang="0">
                  <a:pos x="0" y="0"/>
                </a:cxn>
              </a:cxnLst>
              <a:rect l="0" t="0" r="r" b="b"/>
              <a:pathLst>
                <a:path w="2058" h="4320">
                  <a:moveTo>
                    <a:pt x="0" y="0"/>
                  </a:moveTo>
                  <a:lnTo>
                    <a:pt x="1056" y="0"/>
                  </a:lnTo>
                  <a:lnTo>
                    <a:pt x="1854" y="402"/>
                  </a:lnTo>
                  <a:lnTo>
                    <a:pt x="2058" y="972"/>
                  </a:lnTo>
                  <a:lnTo>
                    <a:pt x="1296" y="4320"/>
                  </a:lnTo>
                  <a:lnTo>
                    <a:pt x="720" y="4320"/>
                  </a:lnTo>
                  <a:lnTo>
                    <a:pt x="1920" y="912"/>
                  </a:lnTo>
                  <a:lnTo>
                    <a:pt x="1776" y="4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47" name="Freeform 23"/>
            <p:cNvSpPr>
              <a:spLocks/>
            </p:cNvSpPr>
            <p:nvPr userDrawn="1"/>
          </p:nvSpPr>
          <p:spPr bwMode="gray">
            <a:xfrm>
              <a:off x="4217" y="1056"/>
              <a:ext cx="1152" cy="3264"/>
            </a:xfrm>
            <a:custGeom>
              <a:avLst/>
              <a:gdLst/>
              <a:ahLst/>
              <a:cxnLst>
                <a:cxn ang="0">
                  <a:pos x="0" y="3264"/>
                </a:cxn>
                <a:cxn ang="0">
                  <a:pos x="1152" y="0"/>
                </a:cxn>
                <a:cxn ang="0">
                  <a:pos x="96" y="3264"/>
                </a:cxn>
                <a:cxn ang="0">
                  <a:pos x="0" y="3264"/>
                </a:cxn>
              </a:cxnLst>
              <a:rect l="0" t="0" r="r" b="b"/>
              <a:pathLst>
                <a:path w="1152" h="3264">
                  <a:moveTo>
                    <a:pt x="0" y="3264"/>
                  </a:moveTo>
                  <a:lnTo>
                    <a:pt x="1152" y="0"/>
                  </a:lnTo>
                  <a:lnTo>
                    <a:pt x="96" y="3264"/>
                  </a:lnTo>
                  <a:lnTo>
                    <a:pt x="0" y="3264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</p:grpSp>
      <p:grpSp>
        <p:nvGrpSpPr>
          <p:cNvPr id="40969" name="Group 22"/>
          <p:cNvGrpSpPr>
            <a:grpSpLocks/>
          </p:cNvGrpSpPr>
          <p:nvPr/>
        </p:nvGrpSpPr>
        <p:grpSpPr bwMode="auto">
          <a:xfrm>
            <a:off x="142875" y="765175"/>
            <a:ext cx="8858250" cy="5943600"/>
            <a:chOff x="90" y="480"/>
            <a:chExt cx="5580" cy="3744"/>
          </a:xfrm>
        </p:grpSpPr>
        <p:sp>
          <p:nvSpPr>
            <p:cNvPr id="1040" name="Rectangle 16"/>
            <p:cNvSpPr>
              <a:spLocks noChangeArrowheads="1"/>
            </p:cNvSpPr>
            <p:nvPr userDrawn="1"/>
          </p:nvSpPr>
          <p:spPr bwMode="gray">
            <a:xfrm>
              <a:off x="90" y="480"/>
              <a:ext cx="5580" cy="3744"/>
            </a:xfrm>
            <a:prstGeom prst="rect">
              <a:avLst/>
            </a:prstGeom>
            <a:solidFill>
              <a:srgbClr val="FFFFFF">
                <a:alpha val="69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41" name="Rectangle 17"/>
            <p:cNvSpPr>
              <a:spLocks noChangeArrowheads="1"/>
            </p:cNvSpPr>
            <p:nvPr userDrawn="1"/>
          </p:nvSpPr>
          <p:spPr bwMode="gray">
            <a:xfrm>
              <a:off x="90" y="480"/>
              <a:ext cx="5580" cy="3744"/>
            </a:xfrm>
            <a:prstGeom prst="rect">
              <a:avLst/>
            </a:prstGeom>
            <a:solidFill>
              <a:srgbClr val="FFFFFF">
                <a:alpha val="69000"/>
              </a:srgbClr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</p:grpSp>
      <p:sp>
        <p:nvSpPr>
          <p:cNvPr id="1042" name="Rectangle 18"/>
          <p:cNvSpPr>
            <a:spLocks noChangeArrowheads="1"/>
          </p:cNvSpPr>
          <p:nvPr/>
        </p:nvSpPr>
        <p:spPr bwMode="gray">
          <a:xfrm>
            <a:off x="381000" y="676275"/>
            <a:ext cx="6248400" cy="1524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pic>
        <p:nvPicPr>
          <p:cNvPr id="40971" name="Picture 19" descr="2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gray">
          <a:xfrm>
            <a:off x="500063" y="5778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2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903288" y="198438"/>
            <a:ext cx="6302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0973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83325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83325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83325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A14C915C-F0A8-4D32-BFF1-ED89C1D235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</p:sldLayoutIdLst>
  <p:transition/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127500" y="3602038"/>
            <a:ext cx="4684713" cy="885825"/>
          </a:xfrm>
          <a:solidFill>
            <a:srgbClr val="FFFFFF"/>
          </a:solidFill>
        </p:spPr>
        <p:txBody>
          <a:bodyPr/>
          <a:lstStyle/>
          <a:p>
            <a:pPr>
              <a:defRPr/>
            </a:pPr>
            <a:r>
              <a:rPr lang="ru-RU" sz="48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Многочлены</a:t>
            </a:r>
            <a:endParaRPr lang="en-US" sz="4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31750"/>
            <a:ext cx="9144000" cy="457200"/>
          </a:xfrm>
        </p:spPr>
        <p:txBody>
          <a:bodyPr/>
          <a:lstStyle/>
          <a:p>
            <a:endParaRPr lang="ru-RU" sz="2400" smtClean="0"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64200" y="5170488"/>
            <a:ext cx="3128963" cy="366712"/>
          </a:xfrm>
          <a:prstGeom prst="rect">
            <a:avLst/>
          </a:prstGeom>
          <a:solidFill>
            <a:srgbClr val="FFFFFF"/>
          </a:solidFill>
        </p:spPr>
        <p:txBody>
          <a:bodyPr>
            <a:spAutoFit/>
          </a:bodyPr>
          <a:lstStyle/>
          <a:p>
            <a:endParaRPr lang="ru-RU" b="1" i="1">
              <a:solidFill>
                <a:srgbClr val="40404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0" y="476250"/>
            <a:ext cx="7488238" cy="576263"/>
          </a:xfrm>
          <a:solidFill>
            <a:srgbClr val="FFFFFF">
              <a:alpha val="69804"/>
            </a:srgbClr>
          </a:solidFill>
        </p:spPr>
        <p:txBody>
          <a:bodyPr/>
          <a:lstStyle/>
          <a:p>
            <a:pPr algn="ctr">
              <a:defRPr/>
            </a:pPr>
            <a:r>
              <a:rPr lang="ru-RU" sz="28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Многочлены от одной переменной</a:t>
            </a:r>
            <a:endParaRPr lang="ru-RU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0813" y="1196975"/>
            <a:ext cx="8832850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(x)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</a:t>
            </a:r>
            <a:r>
              <a:rPr lang="en-US" sz="2800" b="1" i="1" baseline="-25000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</a:t>
            </a:r>
            <a:r>
              <a:rPr lang="en-US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en-US" sz="2800" b="1" i="1" baseline="30000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a</a:t>
            </a:r>
            <a:r>
              <a:rPr lang="en-US" sz="2800" b="1" i="1" baseline="-25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n-1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n-1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+…+ a</a:t>
            </a:r>
            <a:r>
              <a:rPr lang="en-US" sz="2800" b="1" i="1" baseline="-25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a</a:t>
            </a:r>
            <a:r>
              <a:rPr lang="en-US" sz="2800" b="1" i="1" baseline="-25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a</a:t>
            </a:r>
            <a:r>
              <a:rPr lang="en-US" sz="2800" b="1" i="1" baseline="-25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1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 + </a:t>
            </a:r>
            <a:r>
              <a:rPr lang="en-US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</a:t>
            </a:r>
            <a:r>
              <a:rPr lang="en-US" sz="2800" b="1" i="1" baseline="-25000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o</a:t>
            </a:r>
            <a:endParaRPr lang="ru-RU" sz="2800" b="1" dirty="0">
              <a:latin typeface="Bookman Old Style" pitchFamily="18" charset="0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04913" y="1773238"/>
            <a:ext cx="6734175" cy="5222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800" dirty="0">
                <a:latin typeface="Bookman Old Style" pitchFamily="18" charset="0"/>
                <a:cs typeface="+mn-cs"/>
              </a:rPr>
              <a:t>- стандартный вид многочлена 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endParaRPr lang="ru-RU" sz="28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4213" y="2420938"/>
            <a:ext cx="80645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</a:t>
            </a:r>
            <a:r>
              <a:rPr lang="en-US" sz="2800" b="1" i="1" baseline="-25000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</a:t>
            </a:r>
            <a:r>
              <a:rPr lang="en-US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en-US" sz="2800" b="1" i="1" baseline="30000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</a:t>
            </a:r>
            <a:r>
              <a:rPr lang="ru-RU" sz="2800" i="1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– старший член многочлена</a:t>
            </a:r>
            <a:r>
              <a:rPr lang="en-US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84213" y="3022600"/>
            <a:ext cx="7178675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</a:t>
            </a:r>
            <a:r>
              <a:rPr lang="en-US" sz="2800" b="1" i="1" baseline="-25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– коэффициент при старшем члене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31903" y="4931303"/>
            <a:ext cx="6880194" cy="1569660"/>
          </a:xfrm>
          <a:prstGeom prst="rect">
            <a:avLst/>
          </a:prstGeom>
          <a:solidFill>
            <a:schemeClr val="accent3"/>
          </a:solidFill>
          <a:ln w="285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ru-RU" sz="2400" i="1" dirty="0">
                <a:latin typeface="Bookman Old Style" pitchFamily="18" charset="0"/>
                <a:cs typeface="+mn-cs"/>
              </a:rPr>
              <a:t>Если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</a:t>
            </a:r>
            <a:r>
              <a:rPr lang="en-US" sz="2400" b="1" i="1" baseline="-25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</a:t>
            </a:r>
            <a:r>
              <a:rPr lang="ru-RU" sz="2400" b="1" i="1" baseline="-25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 1</a:t>
            </a:r>
            <a:r>
              <a:rPr lang="ru-RU" sz="2400" i="1" dirty="0">
                <a:latin typeface="Bookman Old Style" pitchFamily="18" charset="0"/>
                <a:cs typeface="+mn-cs"/>
              </a:rPr>
              <a:t>, то многочлен 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400" i="1" dirty="0">
                <a:latin typeface="Bookman Old Style" pitchFamily="18" charset="0"/>
                <a:cs typeface="+mn-cs"/>
              </a:rPr>
              <a:t> называется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приведенным</a:t>
            </a:r>
          </a:p>
          <a:p>
            <a:pPr>
              <a:defRPr/>
            </a:pPr>
            <a:r>
              <a:rPr lang="ru-RU" sz="2400" i="1" dirty="0">
                <a:latin typeface="Bookman Old Style" pitchFamily="18" charset="0"/>
                <a:cs typeface="+mn-cs"/>
              </a:rPr>
              <a:t>Если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</a:t>
            </a:r>
            <a:r>
              <a:rPr lang="en-US" sz="2400" b="1" i="1" baseline="-25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</a:t>
            </a:r>
            <a:r>
              <a:rPr lang="ru-RU" sz="2400" b="1" i="1" baseline="-25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≠ 1</a:t>
            </a:r>
            <a:r>
              <a:rPr lang="ru-RU" sz="2400" i="1" dirty="0">
                <a:latin typeface="Bookman Old Style" pitchFamily="18" charset="0"/>
                <a:cs typeface="+mn-cs"/>
              </a:rPr>
              <a:t>, то многочлен 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400" i="1" dirty="0">
                <a:latin typeface="Bookman Old Style" pitchFamily="18" charset="0"/>
                <a:cs typeface="+mn-cs"/>
              </a:rPr>
              <a:t> называется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неприведенным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4213" y="4221163"/>
            <a:ext cx="694372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</a:t>
            </a:r>
            <a:r>
              <a:rPr lang="ru-RU" sz="2800" b="1" i="1" baseline="-25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о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– свободный член многочлена 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84213" y="3644900"/>
            <a:ext cx="4456112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– степень многочлена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0" y="423863"/>
            <a:ext cx="5614988" cy="576262"/>
          </a:xfrm>
          <a:solidFill>
            <a:srgbClr val="FFFFFF">
              <a:alpha val="69804"/>
            </a:srgbClr>
          </a:solidFill>
        </p:spPr>
        <p:txBody>
          <a:bodyPr/>
          <a:lstStyle/>
          <a:p>
            <a:pPr algn="ctr">
              <a:defRPr/>
            </a:pPr>
            <a:r>
              <a:rPr lang="ru-RU" sz="3200" dirty="0" smtClean="0">
                <a:solidFill>
                  <a:srgbClr val="EA7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Деление многочленов</a:t>
            </a:r>
            <a:endParaRPr lang="ru-RU" sz="3200" dirty="0">
              <a:solidFill>
                <a:srgbClr val="EA7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49731" y="2866745"/>
            <a:ext cx="3444537" cy="584775"/>
          </a:xfrm>
          <a:prstGeom prst="rect">
            <a:avLst/>
          </a:prstGeom>
          <a:solidFill>
            <a:schemeClr val="accent3"/>
          </a:solidFill>
          <a:ln w="285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(x)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</a:t>
            </a: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s(x) </a:t>
            </a: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  <a:sym typeface="Symbol"/>
              </a:rPr>
              <a:t> q(x)</a:t>
            </a:r>
            <a:endParaRPr lang="ru-RU" sz="32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1800" y="1125538"/>
            <a:ext cx="8280400" cy="1384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800" dirty="0">
                <a:latin typeface="Bookman Old Style" pitchFamily="18" charset="0"/>
                <a:cs typeface="+mn-cs"/>
              </a:rPr>
              <a:t>Говорят, что многочлен 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dirty="0">
                <a:latin typeface="Bookman Old Style" pitchFamily="18" charset="0"/>
                <a:cs typeface="+mn-cs"/>
              </a:rPr>
              <a:t>делится на многочлен</a:t>
            </a:r>
            <a:r>
              <a:rPr lang="en-US" sz="2800" dirty="0">
                <a:latin typeface="Bookman Old Style" pitchFamily="18" charset="0"/>
                <a:cs typeface="+mn-cs"/>
              </a:rPr>
              <a:t>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s(x)</a:t>
            </a:r>
            <a:r>
              <a:rPr lang="ru-RU" sz="2800" dirty="0">
                <a:latin typeface="Bookman Old Style" pitchFamily="18" charset="0"/>
                <a:cs typeface="+mn-cs"/>
              </a:rPr>
              <a:t>, если существует такой многочлен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q(x)</a:t>
            </a:r>
            <a:r>
              <a:rPr lang="ru-RU" sz="2800" dirty="0">
                <a:latin typeface="Bookman Old Style" pitchFamily="18" charset="0"/>
                <a:cs typeface="+mn-cs"/>
              </a:rPr>
              <a:t>, что выполняется тождество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38350" y="3656013"/>
            <a:ext cx="5616575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p(x)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– делимое (или кратное)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33588" y="4205288"/>
            <a:ext cx="2792412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s(x)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– делитель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39938" y="4764088"/>
            <a:ext cx="2646362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q(x)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– частное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Группа 39"/>
          <p:cNvGrpSpPr>
            <a:grpSpLocks/>
          </p:cNvGrpSpPr>
          <p:nvPr/>
        </p:nvGrpSpPr>
        <p:grpSpPr bwMode="auto">
          <a:xfrm>
            <a:off x="5605463" y="4814888"/>
            <a:ext cx="3351212" cy="1154112"/>
            <a:chOff x="5604771" y="4814657"/>
            <a:chExt cx="3351495" cy="1153787"/>
          </a:xfrm>
        </p:grpSpPr>
        <p:sp>
          <p:nvSpPr>
            <p:cNvPr id="60" name="Скругленный прямоугольник 59"/>
            <p:cNvSpPr/>
            <p:nvPr/>
          </p:nvSpPr>
          <p:spPr>
            <a:xfrm>
              <a:off x="5604771" y="4814657"/>
              <a:ext cx="1392355" cy="488812"/>
            </a:xfrm>
            <a:prstGeom prst="roundRect">
              <a:avLst>
                <a:gd name="adj" fmla="val 50000"/>
              </a:avLst>
            </a:prstGeom>
            <a:solidFill>
              <a:srgbClr val="FFE5CC">
                <a:alpha val="36863"/>
              </a:srgbClr>
            </a:solidFill>
            <a:ln>
              <a:solidFill>
                <a:srgbClr val="EA75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i="1" dirty="0">
                <a:solidFill>
                  <a:srgbClr val="FF7F00"/>
                </a:solidFill>
                <a:latin typeface="Bookman Old Style" pitchFamily="18" charset="0"/>
              </a:endParaRPr>
            </a:p>
          </p:txBody>
        </p:sp>
        <p:sp>
          <p:nvSpPr>
            <p:cNvPr id="18460" name="Прямоугольник 42"/>
            <p:cNvSpPr>
              <a:spLocks noChangeArrowheads="1"/>
            </p:cNvSpPr>
            <p:nvPr/>
          </p:nvSpPr>
          <p:spPr bwMode="auto">
            <a:xfrm>
              <a:off x="7247144" y="5445224"/>
              <a:ext cx="170912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800" i="1">
                  <a:solidFill>
                    <a:srgbClr val="000000"/>
                  </a:solidFill>
                  <a:latin typeface="Bookman Old Style" pitchFamily="18" charset="0"/>
                </a:rPr>
                <a:t>частное</a:t>
              </a:r>
              <a:endParaRPr lang="ru-RU" sz="2800" i="1">
                <a:latin typeface="Bookman Old Style" pitchFamily="18" charset="0"/>
              </a:endParaRPr>
            </a:p>
          </p:txBody>
        </p:sp>
        <p:cxnSp>
          <p:nvCxnSpPr>
            <p:cNvPr id="53" name="Прямая со стрелкой 52"/>
            <p:cNvCxnSpPr>
              <a:stCxn id="60" idx="2"/>
              <a:endCxn id="18460" idx="1"/>
            </p:cNvCxnSpPr>
            <p:nvPr/>
          </p:nvCxnSpPr>
          <p:spPr>
            <a:xfrm rot="16200000" flipH="1">
              <a:off x="6571713" y="5031911"/>
              <a:ext cx="403111" cy="946230"/>
            </a:xfrm>
            <a:prstGeom prst="straightConnector1">
              <a:avLst/>
            </a:prstGeom>
            <a:ln w="19050">
              <a:solidFill>
                <a:srgbClr val="FF7F00"/>
              </a:solidFill>
              <a:headEnd type="stealth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Группа 28"/>
          <p:cNvGrpSpPr>
            <a:grpSpLocks/>
          </p:cNvGrpSpPr>
          <p:nvPr/>
        </p:nvGrpSpPr>
        <p:grpSpPr bwMode="auto">
          <a:xfrm>
            <a:off x="5603875" y="3429000"/>
            <a:ext cx="3441700" cy="1268413"/>
            <a:chOff x="5603291" y="3429000"/>
            <a:chExt cx="3441768" cy="1268767"/>
          </a:xfrm>
        </p:grpSpPr>
        <p:sp>
          <p:nvSpPr>
            <p:cNvPr id="58" name="Скругленный прямоугольник 57"/>
            <p:cNvSpPr/>
            <p:nvPr/>
          </p:nvSpPr>
          <p:spPr>
            <a:xfrm>
              <a:off x="5603291" y="4210268"/>
              <a:ext cx="1392266" cy="487499"/>
            </a:xfrm>
            <a:prstGeom prst="roundRect">
              <a:avLst>
                <a:gd name="adj" fmla="val 50000"/>
              </a:avLst>
            </a:prstGeom>
            <a:solidFill>
              <a:srgbClr val="FFE5CC">
                <a:alpha val="36863"/>
              </a:srgbClr>
            </a:solidFill>
            <a:ln>
              <a:solidFill>
                <a:srgbClr val="EA75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i="1" dirty="0">
                <a:solidFill>
                  <a:srgbClr val="FF7F00"/>
                </a:solidFill>
                <a:latin typeface="Bookman Old Style" pitchFamily="18" charset="0"/>
              </a:endParaRPr>
            </a:p>
          </p:txBody>
        </p:sp>
        <p:sp>
          <p:nvSpPr>
            <p:cNvPr id="18457" name="Прямоугольник 40"/>
            <p:cNvSpPr>
              <a:spLocks noChangeArrowheads="1"/>
            </p:cNvSpPr>
            <p:nvPr/>
          </p:nvSpPr>
          <p:spPr bwMode="auto">
            <a:xfrm>
              <a:off x="7092280" y="3429000"/>
              <a:ext cx="195277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800" i="1">
                  <a:solidFill>
                    <a:srgbClr val="000000"/>
                  </a:solidFill>
                  <a:latin typeface="Bookman Old Style" pitchFamily="18" charset="0"/>
                </a:rPr>
                <a:t>делитель</a:t>
              </a:r>
              <a:endParaRPr lang="ru-RU" sz="2800" i="1">
                <a:latin typeface="Bookman Old Style" pitchFamily="18" charset="0"/>
              </a:endParaRPr>
            </a:p>
          </p:txBody>
        </p:sp>
        <p:cxnSp>
          <p:nvCxnSpPr>
            <p:cNvPr id="50" name="Прямая со стрелкой 49"/>
            <p:cNvCxnSpPr>
              <a:stCxn id="18457" idx="1"/>
              <a:endCxn id="13" idx="0"/>
            </p:cNvCxnSpPr>
            <p:nvPr/>
          </p:nvCxnSpPr>
          <p:spPr>
            <a:xfrm rot="10800000" flipV="1">
              <a:off x="6276404" y="3691011"/>
              <a:ext cx="815991" cy="517669"/>
            </a:xfrm>
            <a:prstGeom prst="straightConnector1">
              <a:avLst/>
            </a:prstGeom>
            <a:ln w="19050">
              <a:solidFill>
                <a:srgbClr val="FF7F00"/>
              </a:solidFill>
              <a:tailEnd type="stealth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0" y="476250"/>
            <a:ext cx="5472113" cy="576263"/>
          </a:xfrm>
          <a:solidFill>
            <a:srgbClr val="FFFFFF">
              <a:alpha val="69804"/>
            </a:srgbClr>
          </a:solidFill>
        </p:spPr>
        <p:txBody>
          <a:bodyPr/>
          <a:lstStyle/>
          <a:p>
            <a:pPr algn="ctr">
              <a:defRPr/>
            </a:pPr>
            <a:r>
              <a:rPr lang="ru-RU" sz="3200" dirty="0" smtClean="0">
                <a:solidFill>
                  <a:srgbClr val="EA7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Деление многочленов</a:t>
            </a:r>
            <a:endParaRPr lang="ru-RU" sz="3200" dirty="0">
              <a:solidFill>
                <a:srgbClr val="EA7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5643563" y="4208463"/>
            <a:ext cx="12668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600" b="1" i="1">
                <a:solidFill>
                  <a:srgbClr val="2D9EB9"/>
                </a:solidFill>
                <a:latin typeface="Bookman Old Style" pitchFamily="18" charset="0"/>
              </a:rPr>
              <a:t>х</a:t>
            </a:r>
            <a:r>
              <a:rPr lang="ru-RU" sz="2600" b="1" i="1" baseline="30000">
                <a:solidFill>
                  <a:srgbClr val="2D9EB9"/>
                </a:solidFill>
                <a:latin typeface="Bookman Old Style" pitchFamily="18" charset="0"/>
              </a:rPr>
              <a:t>2</a:t>
            </a:r>
            <a:r>
              <a:rPr lang="ru-RU" sz="2600" b="1" i="1">
                <a:solidFill>
                  <a:srgbClr val="2D9EB9"/>
                </a:solidFill>
                <a:latin typeface="Bookman Old Style" pitchFamily="18" charset="0"/>
              </a:rPr>
              <a:t> + 5</a:t>
            </a:r>
            <a:endParaRPr lang="ru-RU" sz="2600" i="1">
              <a:latin typeface="Bookman Old Style" pitchFamily="18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4960144" y="4731544"/>
            <a:ext cx="1008062" cy="0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10800000" flipV="1">
            <a:off x="5472113" y="4749800"/>
            <a:ext cx="1612900" cy="7938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846263" y="4675188"/>
            <a:ext cx="26035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 i="1">
                <a:solidFill>
                  <a:srgbClr val="2D9EB9"/>
                </a:solidFill>
                <a:latin typeface="Bookman Old Style" pitchFamily="18" charset="0"/>
              </a:rPr>
              <a:t>х</a:t>
            </a:r>
            <a:r>
              <a:rPr lang="ru-RU" sz="2600" b="1" i="1" baseline="30000">
                <a:solidFill>
                  <a:srgbClr val="2D9EB9"/>
                </a:solidFill>
                <a:latin typeface="Bookman Old Style" pitchFamily="18" charset="0"/>
              </a:rPr>
              <a:t>3</a:t>
            </a:r>
            <a:r>
              <a:rPr lang="ru-RU" sz="2600" b="1" i="1">
                <a:solidFill>
                  <a:srgbClr val="2D9EB9"/>
                </a:solidFill>
                <a:latin typeface="Bookman Old Style" pitchFamily="18" charset="0"/>
              </a:rPr>
              <a:t>          + 5х </a:t>
            </a:r>
            <a:endParaRPr lang="ru-RU" sz="2600" i="1">
              <a:latin typeface="Bookman Old Style" pitchFamily="18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1860550" y="5141913"/>
            <a:ext cx="2592388" cy="0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1520825" y="4438650"/>
            <a:ext cx="401638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endParaRPr lang="ru-RU" dirty="0">
              <a:latin typeface="Bookman Old Style" pitchFamily="18" charset="0"/>
              <a:cs typeface="+mn-cs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335213" y="5141913"/>
            <a:ext cx="3059112" cy="492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6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600" b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3х</a:t>
            </a:r>
            <a:r>
              <a:rPr lang="ru-RU" sz="26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      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− 15 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endParaRPr lang="ru-RU" sz="2600" i="1" dirty="0">
              <a:latin typeface="Bookman Old Style" pitchFamily="18" charset="0"/>
              <a:cs typeface="+mn-cs"/>
            </a:endParaRPr>
          </a:p>
        </p:txBody>
      </p:sp>
      <p:sp>
        <p:nvSpPr>
          <p:cNvPr id="31" name="Прямоугольник 30"/>
          <p:cNvSpPr>
            <a:spLocks noChangeArrowheads="1"/>
          </p:cNvSpPr>
          <p:nvPr/>
        </p:nvSpPr>
        <p:spPr bwMode="auto">
          <a:xfrm>
            <a:off x="5786438" y="4776788"/>
            <a:ext cx="39211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600" b="1" i="1">
                <a:solidFill>
                  <a:srgbClr val="2D9EB9"/>
                </a:solidFill>
                <a:latin typeface="Bookman Old Style" pitchFamily="18" charset="0"/>
              </a:rPr>
              <a:t>х</a:t>
            </a:r>
            <a:endParaRPr lang="ru-RU" sz="2600" i="1">
              <a:latin typeface="Bookman Old Style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325688" y="5645150"/>
            <a:ext cx="3068637" cy="4937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6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600" b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3х</a:t>
            </a:r>
            <a:r>
              <a:rPr lang="ru-RU" sz="26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      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− 15 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endParaRPr lang="ru-RU" sz="2600" i="1" dirty="0">
              <a:latin typeface="Bookman Old Style" pitchFamily="18" charset="0"/>
              <a:cs typeface="+mn-cs"/>
            </a:endParaRPr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2590800" y="6140450"/>
            <a:ext cx="2265363" cy="3175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>
            <a:spLocks noChangeArrowheads="1"/>
          </p:cNvSpPr>
          <p:nvPr/>
        </p:nvSpPr>
        <p:spPr bwMode="auto">
          <a:xfrm>
            <a:off x="4387850" y="6165850"/>
            <a:ext cx="428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0</a:t>
            </a:r>
            <a:endParaRPr lang="ru-RU" i="1">
              <a:latin typeface="Bookman Old Style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615950" y="1865313"/>
            <a:ext cx="7912100" cy="1385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dirty="0">
                <a:latin typeface="Bookman Old Style" pitchFamily="18" charset="0"/>
                <a:cs typeface="+mn-cs"/>
              </a:rPr>
              <a:t>т. к.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− 3х</a:t>
            </a:r>
            <a:r>
              <a:rPr lang="ru-RU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+ 5х − 15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(х</a:t>
            </a:r>
            <a:r>
              <a:rPr lang="ru-RU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+ 5)(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− 3)</a:t>
            </a:r>
            <a:r>
              <a:rPr lang="ru-RU" sz="2800" i="1" dirty="0">
                <a:latin typeface="Bookman Old Style" pitchFamily="18" charset="0"/>
                <a:cs typeface="+mn-cs"/>
              </a:rPr>
              <a:t>, </a:t>
            </a:r>
            <a:r>
              <a:rPr lang="ru-RU" sz="2800" dirty="0">
                <a:latin typeface="Bookman Old Style" pitchFamily="18" charset="0"/>
                <a:cs typeface="+mn-cs"/>
              </a:rPr>
              <a:t>то многочлен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− 3х</a:t>
            </a:r>
            <a:r>
              <a:rPr lang="ru-RU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+ 5х − 15 </a:t>
            </a:r>
            <a:r>
              <a:rPr lang="ru-RU" sz="2800" dirty="0">
                <a:latin typeface="Bookman Old Style" pitchFamily="18" charset="0"/>
                <a:cs typeface="+mn-cs"/>
              </a:rPr>
              <a:t>делится на многочлены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+ 5 </a:t>
            </a:r>
            <a:r>
              <a:rPr lang="ru-RU" sz="2800" dirty="0">
                <a:latin typeface="Bookman Old Style" pitchFamily="18" charset="0"/>
                <a:cs typeface="+mn-cs"/>
              </a:rPr>
              <a:t>и 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− 3</a:t>
            </a:r>
            <a:r>
              <a:rPr lang="ru-RU" sz="2800" dirty="0">
                <a:latin typeface="Bookman Old Style" pitchFamily="18" charset="0"/>
                <a:cs typeface="+mn-cs"/>
              </a:rPr>
              <a:t>.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3494088" y="1196975"/>
            <a:ext cx="2155825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Пример 1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6149975" y="4797425"/>
            <a:ext cx="725488" cy="4937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6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600" b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</a:t>
            </a:r>
            <a:endParaRPr lang="ru-RU" sz="2600" i="1" dirty="0">
              <a:latin typeface="Bookman Old Style" pitchFamily="18" charset="0"/>
              <a:cs typeface="+mn-cs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957388" y="5353050"/>
            <a:ext cx="400050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endParaRPr lang="ru-RU" dirty="0">
              <a:latin typeface="Bookman Old Style" pitchFamily="18" charset="0"/>
              <a:cs typeface="+mn-cs"/>
            </a:endParaRPr>
          </a:p>
        </p:txBody>
      </p:sp>
      <p:grpSp>
        <p:nvGrpSpPr>
          <p:cNvPr id="28" name="Группа 27"/>
          <p:cNvGrpSpPr>
            <a:grpSpLocks/>
          </p:cNvGrpSpPr>
          <p:nvPr/>
        </p:nvGrpSpPr>
        <p:grpSpPr bwMode="auto">
          <a:xfrm>
            <a:off x="269875" y="3429000"/>
            <a:ext cx="4922838" cy="1266825"/>
            <a:chOff x="251520" y="3429000"/>
            <a:chExt cx="4924163" cy="1267287"/>
          </a:xfrm>
        </p:grpSpPr>
        <p:sp>
          <p:nvSpPr>
            <p:cNvPr id="57" name="Скругленный прямоугольник 56"/>
            <p:cNvSpPr/>
            <p:nvPr/>
          </p:nvSpPr>
          <p:spPr>
            <a:xfrm>
              <a:off x="1783870" y="4208747"/>
              <a:ext cx="3391813" cy="487540"/>
            </a:xfrm>
            <a:prstGeom prst="roundRect">
              <a:avLst>
                <a:gd name="adj" fmla="val 50000"/>
              </a:avLst>
            </a:prstGeom>
            <a:solidFill>
              <a:srgbClr val="FFE5CC">
                <a:alpha val="36863"/>
              </a:srgbClr>
            </a:solidFill>
            <a:ln>
              <a:solidFill>
                <a:srgbClr val="EA75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i="1" dirty="0">
                <a:solidFill>
                  <a:srgbClr val="FF7F00"/>
                </a:solidFill>
                <a:latin typeface="Bookman Old Style" pitchFamily="18" charset="0"/>
              </a:endParaRPr>
            </a:p>
          </p:txBody>
        </p:sp>
        <p:sp>
          <p:nvSpPr>
            <p:cNvPr id="18454" name="Прямоугольник 38"/>
            <p:cNvSpPr>
              <a:spLocks noChangeArrowheads="1"/>
            </p:cNvSpPr>
            <p:nvPr/>
          </p:nvSpPr>
          <p:spPr bwMode="auto">
            <a:xfrm>
              <a:off x="251520" y="3429000"/>
              <a:ext cx="1696298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800" i="1">
                  <a:solidFill>
                    <a:srgbClr val="000000"/>
                  </a:solidFill>
                  <a:latin typeface="Bookman Old Style" pitchFamily="18" charset="0"/>
                </a:rPr>
                <a:t>делимое</a:t>
              </a:r>
              <a:endParaRPr lang="ru-RU" sz="2800" i="1">
                <a:latin typeface="Bookman Old Style" pitchFamily="18" charset="0"/>
              </a:endParaRPr>
            </a:p>
          </p:txBody>
        </p:sp>
        <p:cxnSp>
          <p:nvCxnSpPr>
            <p:cNvPr id="48" name="Прямая со стрелкой 47"/>
            <p:cNvCxnSpPr>
              <a:stCxn id="18454" idx="3"/>
            </p:cNvCxnSpPr>
            <p:nvPr/>
          </p:nvCxnSpPr>
          <p:spPr>
            <a:xfrm>
              <a:off x="1947426" y="3691034"/>
              <a:ext cx="1035329" cy="517714"/>
            </a:xfrm>
            <a:prstGeom prst="straightConnector1">
              <a:avLst/>
            </a:prstGeom>
            <a:ln w="19050">
              <a:solidFill>
                <a:srgbClr val="FF7F00"/>
              </a:solidFill>
              <a:tailEnd type="stealth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Прямоугольник 9"/>
          <p:cNvSpPr/>
          <p:nvPr/>
        </p:nvSpPr>
        <p:spPr>
          <a:xfrm>
            <a:off x="1712913" y="4216400"/>
            <a:ext cx="3498850" cy="4921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6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3х</a:t>
            </a:r>
            <a:r>
              <a:rPr lang="ru-RU" sz="26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+ 5х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15 </a:t>
            </a:r>
            <a:endParaRPr lang="ru-RU" sz="2600" i="1" dirty="0">
              <a:latin typeface="Bookman Old Style" pitchFamily="18" charset="0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500"/>
                            </p:stCondLst>
                            <p:childTnLst>
                              <p:par>
                                <p:cTn id="8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/>
      <p:bldP spid="23" grpId="0"/>
      <p:bldP spid="30" grpId="0"/>
      <p:bldP spid="31" grpId="0"/>
      <p:bldP spid="32" grpId="0"/>
      <p:bldP spid="35" grpId="0"/>
      <p:bldP spid="37" grpId="0"/>
      <p:bldP spid="3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2188" y="414338"/>
            <a:ext cx="6935787" cy="576262"/>
          </a:xfrm>
          <a:solidFill>
            <a:srgbClr val="FFFFFF">
              <a:alpha val="69804"/>
            </a:srgbClr>
          </a:solidFill>
        </p:spPr>
        <p:txBody>
          <a:bodyPr/>
          <a:lstStyle/>
          <a:p>
            <a:pPr>
              <a:defRPr/>
            </a:pPr>
            <a:r>
              <a:rPr lang="ru-RU" sz="2800" dirty="0" smtClean="0">
                <a:solidFill>
                  <a:srgbClr val="EA7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Деление многочленов с остатком</a:t>
            </a:r>
            <a:endParaRPr lang="ru-RU" sz="2800" dirty="0">
              <a:solidFill>
                <a:srgbClr val="EA7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90439" y="3399405"/>
            <a:ext cx="4563122" cy="584775"/>
          </a:xfrm>
          <a:prstGeom prst="rect">
            <a:avLst/>
          </a:prstGeom>
          <a:solidFill>
            <a:schemeClr val="accent3"/>
          </a:solidFill>
          <a:ln w="285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(x)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</a:t>
            </a: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s(x) q(x)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</a:t>
            </a: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r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endParaRPr lang="ru-RU" sz="3200" b="1" i="1" dirty="0">
              <a:latin typeface="Bookman Old Style" pitchFamily="18" charset="0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1450" y="1284288"/>
            <a:ext cx="8801100" cy="1692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600" dirty="0">
                <a:latin typeface="Bookman Old Style" pitchFamily="18" charset="0"/>
                <a:cs typeface="+mn-cs"/>
              </a:rPr>
              <a:t>Для любых двух многочленов ненулевой степени </a:t>
            </a:r>
            <a:r>
              <a:rPr lang="ru-RU" sz="26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6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6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600" dirty="0">
                <a:latin typeface="Bookman Old Style" pitchFamily="18" charset="0"/>
                <a:cs typeface="+mn-cs"/>
              </a:rPr>
              <a:t>и </a:t>
            </a:r>
            <a:r>
              <a:rPr lang="en-US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s(x)</a:t>
            </a:r>
            <a:r>
              <a:rPr lang="ru-RU" sz="2600" dirty="0">
                <a:latin typeface="Bookman Old Style" pitchFamily="18" charset="0"/>
                <a:cs typeface="+mn-cs"/>
              </a:rPr>
              <a:t> существует пара  многочленов </a:t>
            </a:r>
            <a:r>
              <a:rPr lang="en-US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  <a:sym typeface="Symbol"/>
              </a:rPr>
              <a:t>q(x)</a:t>
            </a:r>
            <a:r>
              <a:rPr lang="ru-RU" sz="26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  <a:sym typeface="Symbol"/>
              </a:rPr>
              <a:t> </a:t>
            </a:r>
            <a:r>
              <a:rPr lang="ru-RU" sz="2600" dirty="0">
                <a:latin typeface="Bookman Old Style" pitchFamily="18" charset="0"/>
                <a:cs typeface="+mn-cs"/>
              </a:rPr>
              <a:t>и </a:t>
            </a:r>
            <a:r>
              <a:rPr lang="en-US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r(x)</a:t>
            </a:r>
            <a:r>
              <a:rPr lang="en-US" sz="2600" dirty="0">
                <a:latin typeface="Bookman Old Style" pitchFamily="18" charset="0"/>
                <a:cs typeface="+mn-cs"/>
              </a:rPr>
              <a:t> </a:t>
            </a:r>
            <a:r>
              <a:rPr lang="ru-RU" sz="2600" dirty="0">
                <a:latin typeface="Bookman Old Style" pitchFamily="18" charset="0"/>
                <a:cs typeface="+mn-cs"/>
              </a:rPr>
              <a:t>такая, что степень многочлена </a:t>
            </a:r>
            <a:r>
              <a:rPr lang="en-US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r(x) </a:t>
            </a:r>
            <a:r>
              <a:rPr lang="ru-RU" sz="2600" dirty="0">
                <a:latin typeface="Bookman Old Style" pitchFamily="18" charset="0"/>
                <a:cs typeface="+mn-cs"/>
              </a:rPr>
              <a:t>меньше</a:t>
            </a:r>
            <a:r>
              <a:rPr lang="ru-RU" sz="26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600" dirty="0">
                <a:latin typeface="Bookman Old Style" pitchFamily="18" charset="0"/>
                <a:cs typeface="+mn-cs"/>
              </a:rPr>
              <a:t>степени многочлена  </a:t>
            </a:r>
            <a:r>
              <a:rPr lang="en-US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s(x)</a:t>
            </a:r>
            <a:r>
              <a:rPr lang="ru-RU" sz="26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600" dirty="0">
                <a:latin typeface="Bookman Old Style" pitchFamily="18" charset="0"/>
                <a:cs typeface="+mn-cs"/>
              </a:rPr>
              <a:t>и</a:t>
            </a:r>
            <a:r>
              <a:rPr lang="ru-RU" sz="26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600" dirty="0">
                <a:latin typeface="Bookman Old Style" pitchFamily="18" charset="0"/>
                <a:cs typeface="+mn-cs"/>
              </a:rPr>
              <a:t>выполняется тождество</a:t>
            </a:r>
            <a:endParaRPr lang="ru-RU" sz="26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985963" y="4205288"/>
            <a:ext cx="561657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p(x)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– делимое (или кратное)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979613" y="4756150"/>
            <a:ext cx="3205162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s(x)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– делитель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985963" y="5314950"/>
            <a:ext cx="4421187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q(x)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– неполное частное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006600" y="5884863"/>
            <a:ext cx="3032125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r(x)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– остаток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Группа 51"/>
          <p:cNvGrpSpPr>
            <a:grpSpLocks/>
          </p:cNvGrpSpPr>
          <p:nvPr/>
        </p:nvGrpSpPr>
        <p:grpSpPr bwMode="auto">
          <a:xfrm>
            <a:off x="4038600" y="6148388"/>
            <a:ext cx="2841625" cy="527050"/>
            <a:chOff x="4039340" y="6148039"/>
            <a:chExt cx="2840298" cy="527970"/>
          </a:xfrm>
        </p:grpSpPr>
        <p:sp>
          <p:nvSpPr>
            <p:cNvPr id="54" name="Скругленный прямоугольник 53"/>
            <p:cNvSpPr/>
            <p:nvPr/>
          </p:nvSpPr>
          <p:spPr>
            <a:xfrm>
              <a:off x="4039340" y="6225962"/>
              <a:ext cx="488722" cy="450047"/>
            </a:xfrm>
            <a:prstGeom prst="roundRect">
              <a:avLst>
                <a:gd name="adj" fmla="val 50000"/>
              </a:avLst>
            </a:prstGeom>
            <a:solidFill>
              <a:srgbClr val="FFE5CC">
                <a:alpha val="36863"/>
              </a:srgbClr>
            </a:solidFill>
            <a:ln>
              <a:solidFill>
                <a:srgbClr val="EA75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i="1" dirty="0">
                <a:solidFill>
                  <a:srgbClr val="FF7F00"/>
                </a:solidFill>
                <a:latin typeface="Bookman Old Style" pitchFamily="18" charset="0"/>
              </a:endParaRPr>
            </a:p>
          </p:txBody>
        </p:sp>
        <p:sp>
          <p:nvSpPr>
            <p:cNvPr id="20513" name="Прямоугольник 54"/>
            <p:cNvSpPr>
              <a:spLocks noChangeArrowheads="1"/>
            </p:cNvSpPr>
            <p:nvPr/>
          </p:nvSpPr>
          <p:spPr bwMode="auto">
            <a:xfrm>
              <a:off x="5064718" y="6148039"/>
              <a:ext cx="181492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800" i="1">
                  <a:solidFill>
                    <a:srgbClr val="000000"/>
                  </a:solidFill>
                  <a:latin typeface="Bookman Old Style" pitchFamily="18" charset="0"/>
                </a:rPr>
                <a:t>остаток</a:t>
              </a:r>
              <a:endParaRPr lang="ru-RU" sz="2800" i="1">
                <a:latin typeface="Bookman Old Style" pitchFamily="18" charset="0"/>
              </a:endParaRPr>
            </a:p>
          </p:txBody>
        </p:sp>
        <p:cxnSp>
          <p:nvCxnSpPr>
            <p:cNvPr id="56" name="Прямая со стрелкой 55"/>
            <p:cNvCxnSpPr>
              <a:stCxn id="54" idx="3"/>
            </p:cNvCxnSpPr>
            <p:nvPr/>
          </p:nvCxnSpPr>
          <p:spPr>
            <a:xfrm>
              <a:off x="4528062" y="6451780"/>
              <a:ext cx="549018" cy="1591"/>
            </a:xfrm>
            <a:prstGeom prst="straightConnector1">
              <a:avLst/>
            </a:prstGeom>
            <a:ln w="19050">
              <a:solidFill>
                <a:srgbClr val="FF7F00"/>
              </a:solidFill>
              <a:headEnd type="stealth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Группа 50"/>
          <p:cNvGrpSpPr>
            <a:grpSpLocks/>
          </p:cNvGrpSpPr>
          <p:nvPr/>
        </p:nvGrpSpPr>
        <p:grpSpPr bwMode="auto">
          <a:xfrm>
            <a:off x="4797425" y="4886325"/>
            <a:ext cx="4254500" cy="1665288"/>
            <a:chOff x="4796903" y="4885678"/>
            <a:chExt cx="4255666" cy="1665162"/>
          </a:xfrm>
        </p:grpSpPr>
        <p:sp>
          <p:nvSpPr>
            <p:cNvPr id="41" name="Скругленный прямоугольник 40"/>
            <p:cNvSpPr/>
            <p:nvPr/>
          </p:nvSpPr>
          <p:spPr>
            <a:xfrm>
              <a:off x="4796903" y="4885678"/>
              <a:ext cx="1392620" cy="488913"/>
            </a:xfrm>
            <a:prstGeom prst="roundRect">
              <a:avLst>
                <a:gd name="adj" fmla="val 50000"/>
              </a:avLst>
            </a:prstGeom>
            <a:solidFill>
              <a:srgbClr val="FFE5CC">
                <a:alpha val="36863"/>
              </a:srgbClr>
            </a:solidFill>
            <a:ln>
              <a:solidFill>
                <a:srgbClr val="EA75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2600" i="1" dirty="0">
                <a:solidFill>
                  <a:srgbClr val="FF7F00"/>
                </a:solidFill>
                <a:latin typeface="Bookman Old Style" pitchFamily="18" charset="0"/>
              </a:endParaRPr>
            </a:p>
          </p:txBody>
        </p:sp>
        <p:sp>
          <p:nvSpPr>
            <p:cNvPr id="20510" name="Прямоугольник 45"/>
            <p:cNvSpPr>
              <a:spLocks noChangeArrowheads="1"/>
            </p:cNvSpPr>
            <p:nvPr/>
          </p:nvSpPr>
          <p:spPr bwMode="auto">
            <a:xfrm>
              <a:off x="7264900" y="5658288"/>
              <a:ext cx="1787669" cy="892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600" i="1">
                  <a:solidFill>
                    <a:srgbClr val="000000"/>
                  </a:solidFill>
                  <a:latin typeface="Bookman Old Style" pitchFamily="18" charset="0"/>
                </a:rPr>
                <a:t>неполное</a:t>
              </a:r>
            </a:p>
            <a:p>
              <a:r>
                <a:rPr lang="ru-RU" sz="2600" i="1">
                  <a:solidFill>
                    <a:srgbClr val="000000"/>
                  </a:solidFill>
                  <a:latin typeface="Bookman Old Style" pitchFamily="18" charset="0"/>
                </a:rPr>
                <a:t>частное</a:t>
              </a:r>
              <a:endParaRPr lang="ru-RU" sz="2600" i="1">
                <a:latin typeface="Bookman Old Style" pitchFamily="18" charset="0"/>
              </a:endParaRPr>
            </a:p>
          </p:txBody>
        </p:sp>
        <p:cxnSp>
          <p:nvCxnSpPr>
            <p:cNvPr id="49" name="Прямая со стрелкой 48"/>
            <p:cNvCxnSpPr>
              <a:endCxn id="20510" idx="1"/>
            </p:cNvCxnSpPr>
            <p:nvPr/>
          </p:nvCxnSpPr>
          <p:spPr>
            <a:xfrm>
              <a:off x="6170467" y="5344431"/>
              <a:ext cx="1094087" cy="760354"/>
            </a:xfrm>
            <a:prstGeom prst="straightConnector1">
              <a:avLst/>
            </a:prstGeom>
            <a:ln w="19050">
              <a:solidFill>
                <a:srgbClr val="FF7F00"/>
              </a:solidFill>
              <a:headEnd type="stealth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Группа 49"/>
          <p:cNvGrpSpPr>
            <a:grpSpLocks/>
          </p:cNvGrpSpPr>
          <p:nvPr/>
        </p:nvGrpSpPr>
        <p:grpSpPr bwMode="auto">
          <a:xfrm>
            <a:off x="4786313" y="3641725"/>
            <a:ext cx="4276725" cy="1127125"/>
            <a:chOff x="4786546" y="3642064"/>
            <a:chExt cx="4276269" cy="1126724"/>
          </a:xfrm>
        </p:grpSpPr>
        <p:sp>
          <p:nvSpPr>
            <p:cNvPr id="42" name="Скругленный прямоугольник 41"/>
            <p:cNvSpPr/>
            <p:nvPr/>
          </p:nvSpPr>
          <p:spPr>
            <a:xfrm>
              <a:off x="4786546" y="4280012"/>
              <a:ext cx="1392089" cy="488776"/>
            </a:xfrm>
            <a:prstGeom prst="roundRect">
              <a:avLst>
                <a:gd name="adj" fmla="val 50000"/>
              </a:avLst>
            </a:prstGeom>
            <a:solidFill>
              <a:srgbClr val="FFE5CC">
                <a:alpha val="36863"/>
              </a:srgbClr>
            </a:solidFill>
            <a:ln>
              <a:solidFill>
                <a:srgbClr val="EA75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i="1" dirty="0">
                <a:solidFill>
                  <a:srgbClr val="FF7F00"/>
                </a:solidFill>
                <a:latin typeface="Bookman Old Style" pitchFamily="18" charset="0"/>
              </a:endParaRPr>
            </a:p>
          </p:txBody>
        </p:sp>
        <p:sp>
          <p:nvSpPr>
            <p:cNvPr id="20507" name="Прямоугольник 44"/>
            <p:cNvSpPr>
              <a:spLocks noChangeArrowheads="1"/>
            </p:cNvSpPr>
            <p:nvPr/>
          </p:nvSpPr>
          <p:spPr bwMode="auto">
            <a:xfrm>
              <a:off x="7110036" y="3642064"/>
              <a:ext cx="195277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800" i="1">
                  <a:solidFill>
                    <a:srgbClr val="000000"/>
                  </a:solidFill>
                  <a:latin typeface="Bookman Old Style" pitchFamily="18" charset="0"/>
                </a:rPr>
                <a:t>делитель</a:t>
              </a:r>
              <a:endParaRPr lang="ru-RU" sz="2800" i="1">
                <a:latin typeface="Bookman Old Style" pitchFamily="18" charset="0"/>
              </a:endParaRPr>
            </a:p>
          </p:txBody>
        </p:sp>
        <p:cxnSp>
          <p:nvCxnSpPr>
            <p:cNvPr id="48" name="Прямая со стрелкой 47"/>
            <p:cNvCxnSpPr>
              <a:stCxn id="20507" idx="1"/>
            </p:cNvCxnSpPr>
            <p:nvPr/>
          </p:nvCxnSpPr>
          <p:spPr>
            <a:xfrm rot="10800000" flipV="1">
              <a:off x="6134189" y="3903909"/>
              <a:ext cx="976209" cy="401494"/>
            </a:xfrm>
            <a:prstGeom prst="straightConnector1">
              <a:avLst/>
            </a:prstGeom>
            <a:ln w="19050">
              <a:solidFill>
                <a:srgbClr val="FF7F00"/>
              </a:solidFill>
              <a:tailEnd type="stealth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Группа 37"/>
          <p:cNvGrpSpPr>
            <a:grpSpLocks/>
          </p:cNvGrpSpPr>
          <p:nvPr/>
        </p:nvGrpSpPr>
        <p:grpSpPr bwMode="auto">
          <a:xfrm>
            <a:off x="269875" y="3641725"/>
            <a:ext cx="4319588" cy="1135063"/>
            <a:chOff x="269276" y="3642064"/>
            <a:chExt cx="4320480" cy="1134122"/>
          </a:xfrm>
        </p:grpSpPr>
        <p:sp>
          <p:nvSpPr>
            <p:cNvPr id="43" name="Скругленный прямоугольник 42"/>
            <p:cNvSpPr/>
            <p:nvPr/>
          </p:nvSpPr>
          <p:spPr>
            <a:xfrm>
              <a:off x="2281054" y="4287641"/>
              <a:ext cx="2308702" cy="488545"/>
            </a:xfrm>
            <a:prstGeom prst="roundRect">
              <a:avLst>
                <a:gd name="adj" fmla="val 50000"/>
              </a:avLst>
            </a:prstGeom>
            <a:solidFill>
              <a:srgbClr val="FFE5CC">
                <a:alpha val="36863"/>
              </a:srgbClr>
            </a:solidFill>
            <a:ln>
              <a:solidFill>
                <a:srgbClr val="EA75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i="1" dirty="0">
                <a:solidFill>
                  <a:srgbClr val="FF7F00"/>
                </a:solidFill>
                <a:latin typeface="Bookman Old Style" pitchFamily="18" charset="0"/>
              </a:endParaRPr>
            </a:p>
          </p:txBody>
        </p:sp>
        <p:sp>
          <p:nvSpPr>
            <p:cNvPr id="20504" name="Прямоугольник 43"/>
            <p:cNvSpPr>
              <a:spLocks noChangeArrowheads="1"/>
            </p:cNvSpPr>
            <p:nvPr/>
          </p:nvSpPr>
          <p:spPr bwMode="auto">
            <a:xfrm>
              <a:off x="269276" y="3642064"/>
              <a:ext cx="1696298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800" i="1">
                  <a:solidFill>
                    <a:srgbClr val="000000"/>
                  </a:solidFill>
                  <a:latin typeface="Bookman Old Style" pitchFamily="18" charset="0"/>
                </a:rPr>
                <a:t>делимое</a:t>
              </a:r>
              <a:endParaRPr lang="ru-RU" sz="2800" i="1">
                <a:latin typeface="Bookman Old Style" pitchFamily="18" charset="0"/>
              </a:endParaRPr>
            </a:p>
          </p:txBody>
        </p:sp>
        <p:cxnSp>
          <p:nvCxnSpPr>
            <p:cNvPr id="47" name="Прямая со стрелкой 46"/>
            <p:cNvCxnSpPr>
              <a:stCxn id="20504" idx="3"/>
            </p:cNvCxnSpPr>
            <p:nvPr/>
          </p:nvCxnSpPr>
          <p:spPr>
            <a:xfrm>
              <a:off x="1965076" y="3903785"/>
              <a:ext cx="698644" cy="339443"/>
            </a:xfrm>
            <a:prstGeom prst="straightConnector1">
              <a:avLst/>
            </a:prstGeom>
            <a:ln w="19050">
              <a:solidFill>
                <a:srgbClr val="FF7F00"/>
              </a:solidFill>
              <a:tailEnd type="stealth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Прямоугольник 9"/>
          <p:cNvSpPr/>
          <p:nvPr/>
        </p:nvSpPr>
        <p:spPr>
          <a:xfrm>
            <a:off x="2374900" y="4314825"/>
            <a:ext cx="2127250" cy="4921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2х</a:t>
            </a:r>
            <a:r>
              <a:rPr lang="ru-RU" sz="26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</a:t>
            </a:r>
            <a:r>
              <a:rPr lang="ru-RU" sz="26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− 3 </a:t>
            </a:r>
            <a:endParaRPr lang="ru-RU" sz="2600" i="1" dirty="0">
              <a:latin typeface="Bookman Old Style" pitchFamily="18" charset="0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940300" y="4289425"/>
            <a:ext cx="1122363" cy="4937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600" b="1" i="1" dirty="0" err="1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2</a:t>
            </a:r>
            <a:endParaRPr lang="ru-RU" sz="2600" i="1" dirty="0">
              <a:latin typeface="Bookman Old Style" pitchFamily="18" charset="0"/>
              <a:cs typeface="+mn-cs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4214018" y="4822032"/>
            <a:ext cx="1008063" cy="0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10800000">
            <a:off x="4718050" y="4821238"/>
            <a:ext cx="1304925" cy="1587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2387600" y="4749800"/>
            <a:ext cx="1682750" cy="4921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2х</a:t>
            </a:r>
            <a:r>
              <a:rPr lang="ru-RU" sz="26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4х</a:t>
            </a:r>
            <a:endParaRPr lang="ru-RU" sz="2600" i="1" dirty="0">
              <a:latin typeface="Bookman Old Style" pitchFamily="18" charset="0"/>
              <a:cs typeface="+mn-cs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065338" y="4513263"/>
            <a:ext cx="401637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endParaRPr lang="ru-RU" dirty="0">
              <a:latin typeface="Bookman Old Style" pitchFamily="18" charset="0"/>
              <a:cs typeface="+mn-cs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349625" y="5686425"/>
            <a:ext cx="1498600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3х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− 6 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endParaRPr lang="ru-RU" sz="2600" i="1" dirty="0">
              <a:latin typeface="Bookman Old Style" pitchFamily="18" charset="0"/>
              <a:cs typeface="+mn-cs"/>
            </a:endParaRPr>
          </a:p>
        </p:txBody>
      </p:sp>
      <p:sp>
        <p:nvSpPr>
          <p:cNvPr id="31" name="Прямоугольник 30"/>
          <p:cNvSpPr>
            <a:spLocks noChangeArrowheads="1"/>
          </p:cNvSpPr>
          <p:nvPr/>
        </p:nvSpPr>
        <p:spPr bwMode="auto">
          <a:xfrm>
            <a:off x="4887913" y="4884738"/>
            <a:ext cx="617537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600" b="1" i="1">
                <a:solidFill>
                  <a:srgbClr val="2D9EB9"/>
                </a:solidFill>
                <a:latin typeface="Bookman Old Style" pitchFamily="18" charset="0"/>
              </a:rPr>
              <a:t>2х</a:t>
            </a:r>
            <a:endParaRPr lang="ru-RU" sz="2600" i="1">
              <a:latin typeface="Bookman Old Style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3349625" y="5254625"/>
            <a:ext cx="1296988" cy="492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3х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600" i="1" dirty="0">
                <a:latin typeface="Bookman Old Style" pitchFamily="18" charset="0"/>
                <a:cs typeface="+mn-cs"/>
              </a:rPr>
              <a:t>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 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endParaRPr lang="ru-RU" sz="2600" i="1" dirty="0">
              <a:latin typeface="Bookman Old Style" pitchFamily="18" charset="0"/>
              <a:cs typeface="+mn-cs"/>
            </a:endParaRPr>
          </a:p>
        </p:txBody>
      </p:sp>
      <p:cxnSp>
        <p:nvCxnSpPr>
          <p:cNvPr id="33" name="Прямая соединительная линия 32"/>
          <p:cNvCxnSpPr>
            <a:endCxn id="32" idx="0"/>
          </p:cNvCxnSpPr>
          <p:nvPr/>
        </p:nvCxnSpPr>
        <p:spPr>
          <a:xfrm flipV="1">
            <a:off x="2463800" y="5254625"/>
            <a:ext cx="1533525" cy="1588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>
            <a:spLocks noChangeArrowheads="1"/>
          </p:cNvSpPr>
          <p:nvPr/>
        </p:nvSpPr>
        <p:spPr bwMode="auto">
          <a:xfrm>
            <a:off x="4087813" y="6189663"/>
            <a:ext cx="4111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600" b="1" i="1">
                <a:solidFill>
                  <a:srgbClr val="2D9EB9"/>
                </a:solidFill>
                <a:latin typeface="Bookman Old Style" pitchFamily="18" charset="0"/>
              </a:rPr>
              <a:t>3</a:t>
            </a:r>
            <a:endParaRPr lang="ru-RU" sz="2600" i="1">
              <a:latin typeface="Bookman Old Style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39713" y="1873250"/>
            <a:ext cx="8683625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dirty="0">
                <a:latin typeface="Bookman Old Style" pitchFamily="18" charset="0"/>
                <a:cs typeface="+mn-cs"/>
              </a:rPr>
              <a:t>т. к. 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2х</a:t>
            </a:r>
            <a:r>
              <a:rPr lang="ru-RU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− 3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2х</a:t>
            </a:r>
            <a:r>
              <a:rPr lang="ru-RU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− 4х + 3х − 6 + 3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 </a:t>
            </a:r>
          </a:p>
          <a:p>
            <a:pPr>
              <a:defRPr/>
            </a:pP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2х(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− 2) + 3(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− 2)</a:t>
            </a:r>
            <a:r>
              <a:rPr lang="ru-RU" sz="2800" i="1" dirty="0"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+ 3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(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− 2)(2х + 3) + 3</a:t>
            </a:r>
            <a:r>
              <a:rPr lang="ru-RU" sz="2800" dirty="0">
                <a:latin typeface="Bookman Old Style" pitchFamily="18" charset="0"/>
                <a:cs typeface="+mn-cs"/>
              </a:rPr>
              <a:t>,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3556000" y="1179513"/>
            <a:ext cx="2065338" cy="522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Пример 2</a:t>
            </a:r>
          </a:p>
        </p:txBody>
      </p:sp>
      <p:sp>
        <p:nvSpPr>
          <p:cNvPr id="37" name="Прямоугольник 36"/>
          <p:cNvSpPr>
            <a:spLocks noChangeArrowheads="1"/>
          </p:cNvSpPr>
          <p:nvPr/>
        </p:nvSpPr>
        <p:spPr bwMode="auto">
          <a:xfrm>
            <a:off x="5418138" y="4897438"/>
            <a:ext cx="725487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600" b="1" i="1">
                <a:solidFill>
                  <a:srgbClr val="2D9EB9"/>
                </a:solidFill>
                <a:latin typeface="Bookman Old Style" pitchFamily="18" charset="0"/>
              </a:rPr>
              <a:t>+ 3</a:t>
            </a:r>
            <a:endParaRPr lang="ru-RU" sz="2600" i="1">
              <a:latin typeface="Bookman Old Style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 bwMode="gray">
          <a:xfrm>
            <a:off x="1077913" y="414338"/>
            <a:ext cx="6988175" cy="576262"/>
          </a:xfrm>
          <a:prstGeom prst="rect">
            <a:avLst/>
          </a:prstGeom>
          <a:solidFill>
            <a:srgbClr val="FFFFFF">
              <a:alpha val="6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ru-RU" sz="2800" b="1" kern="0" dirty="0">
                <a:solidFill>
                  <a:srgbClr val="EA7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Деление многочленов </a:t>
            </a:r>
            <a:r>
              <a:rPr lang="ru-RU" sz="1200" b="1" kern="0" dirty="0">
                <a:solidFill>
                  <a:srgbClr val="EA7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 </a:t>
            </a:r>
            <a:r>
              <a:rPr lang="ru-RU" sz="2800" b="1" kern="0" dirty="0">
                <a:solidFill>
                  <a:srgbClr val="EA7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с остатком</a:t>
            </a:r>
            <a:endParaRPr lang="ru-RU" sz="2800" b="1" kern="0" dirty="0">
              <a:solidFill>
                <a:srgbClr val="EA7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198563" y="2954338"/>
            <a:ext cx="674687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>
                <a:latin typeface="Bookman Old Style" pitchFamily="18" charset="0"/>
                <a:cs typeface="+mn-cs"/>
              </a:rPr>
              <a:t>то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2х</a:t>
            </a:r>
            <a:r>
              <a:rPr lang="ru-RU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− 3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(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− 2)(2х + 3) + 3</a:t>
            </a:r>
            <a:r>
              <a:rPr lang="ru-RU" sz="2800" i="1" dirty="0">
                <a:latin typeface="Bookman Old Style" pitchFamily="18" charset="0"/>
                <a:cs typeface="+mn-cs"/>
              </a:rPr>
              <a:t> </a:t>
            </a:r>
            <a:endParaRPr lang="ru-RU" sz="2800" i="1" dirty="0">
              <a:latin typeface="Bookman Old Style" pitchFamily="18" charset="0"/>
              <a:cs typeface="+mn-cs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2989263" y="5470525"/>
            <a:ext cx="401637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endParaRPr lang="ru-RU" dirty="0">
              <a:latin typeface="Bookman Old Style" pitchFamily="18" charset="0"/>
              <a:cs typeface="+mn-cs"/>
            </a:endParaRP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>
            <a:off x="3278188" y="6189663"/>
            <a:ext cx="1462087" cy="1587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500"/>
                            </p:stCondLst>
                            <p:childTnLst>
                              <p:par>
                                <p:cTn id="9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8" grpId="0"/>
      <p:bldP spid="23" grpId="0"/>
      <p:bldP spid="30" grpId="0"/>
      <p:bldP spid="31" grpId="0"/>
      <p:bldP spid="32" grpId="0"/>
      <p:bldP spid="34" grpId="0"/>
      <p:bldP spid="37" grpId="0"/>
      <p:bldP spid="22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3625" y="417513"/>
            <a:ext cx="3384550" cy="635000"/>
          </a:xfrm>
          <a:solidFill>
            <a:srgbClr val="FFFFFF">
              <a:alpha val="69804"/>
            </a:srgbClr>
          </a:solidFill>
        </p:spPr>
        <p:txBody>
          <a:bodyPr/>
          <a:lstStyle/>
          <a:p>
            <a:pPr algn="ctr">
              <a:defRPr/>
            </a:pPr>
            <a:r>
              <a:rPr lang="ru-RU" sz="3200" dirty="0" smtClean="0">
                <a:solidFill>
                  <a:srgbClr val="EA7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Теорема Безу</a:t>
            </a:r>
            <a:endParaRPr lang="ru-RU" sz="3200" dirty="0">
              <a:solidFill>
                <a:srgbClr val="EA7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21510" y="2947387"/>
            <a:ext cx="4500979" cy="584775"/>
          </a:xfrm>
          <a:prstGeom prst="rect">
            <a:avLst/>
          </a:prstGeom>
          <a:solidFill>
            <a:schemeClr val="accent3"/>
          </a:solidFill>
          <a:ln w="285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(x)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</a:t>
            </a: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(x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а</a:t>
            </a: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 q(x)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</a:t>
            </a: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r</a:t>
            </a:r>
            <a:endParaRPr lang="ru-RU" sz="3200" b="1" i="1" dirty="0">
              <a:latin typeface="Bookman Old Style" pitchFamily="18" charset="0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1338" y="1249363"/>
            <a:ext cx="8061325" cy="1292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600" dirty="0">
                <a:latin typeface="Bookman Old Style" pitchFamily="18" charset="0"/>
                <a:cs typeface="+mn-cs"/>
              </a:rPr>
              <a:t>Остаток от деления многочлена </a:t>
            </a:r>
            <a:r>
              <a:rPr lang="ru-RU" sz="26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6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6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600" dirty="0">
                <a:latin typeface="Bookman Old Style" pitchFamily="18" charset="0"/>
                <a:cs typeface="+mn-cs"/>
              </a:rPr>
              <a:t>ненулевой степени на двучлен </a:t>
            </a:r>
            <a:r>
              <a:rPr lang="en-US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  <a:sym typeface="Symbol"/>
              </a:rPr>
              <a:t>x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  <a:sym typeface="Symbol"/>
              </a:rPr>
              <a:t>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  <a:sym typeface="Symbol"/>
              </a:rPr>
              <a:t> а </a:t>
            </a:r>
            <a:r>
              <a:rPr lang="ru-RU" sz="2600" dirty="0">
                <a:latin typeface="Bookman Old Style" pitchFamily="18" charset="0"/>
                <a:cs typeface="+mn-cs"/>
              </a:rPr>
              <a:t>равен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en-US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а</a:t>
            </a:r>
            <a:r>
              <a:rPr lang="en-US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6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</a:p>
          <a:p>
            <a:pPr>
              <a:defRPr/>
            </a:pPr>
            <a:r>
              <a:rPr lang="ru-RU" sz="2600" dirty="0">
                <a:latin typeface="Bookman Old Style" pitchFamily="18" charset="0"/>
                <a:cs typeface="+mn-cs"/>
              </a:rPr>
              <a:t>(т.е. значению многочлена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en-US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(x)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600" dirty="0">
                <a:latin typeface="Bookman Old Style" pitchFamily="18" charset="0"/>
                <a:cs typeface="+mn-cs"/>
              </a:rPr>
              <a:t>при </a:t>
            </a:r>
            <a:r>
              <a:rPr lang="ru-RU" sz="26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а</a:t>
            </a:r>
            <a:r>
              <a:rPr lang="ru-RU" sz="2600" dirty="0">
                <a:latin typeface="Bookman Old Style" pitchFamily="18" charset="0"/>
                <a:cs typeface="+mn-cs"/>
              </a:rPr>
              <a:t>)</a:t>
            </a:r>
            <a:endParaRPr lang="ru-RU" sz="26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917700" y="3868738"/>
            <a:ext cx="5613400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p(x)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– делимое (или кратное)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935163" y="5013325"/>
            <a:ext cx="2646362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q(x)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– частное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935163" y="5546725"/>
            <a:ext cx="409257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r</a:t>
            </a:r>
            <a:r>
              <a:rPr lang="ru-RU" sz="2800" i="1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– остаток (число)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927225" y="4495800"/>
            <a:ext cx="3222625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а</a:t>
            </a:r>
            <a:r>
              <a:rPr lang="ru-RU" sz="2800" i="1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– делитель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4" grpId="0"/>
      <p:bldP spid="15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Скругленный прямоугольник 37"/>
          <p:cNvSpPr/>
          <p:nvPr/>
        </p:nvSpPr>
        <p:spPr>
          <a:xfrm>
            <a:off x="7594600" y="2978150"/>
            <a:ext cx="487363" cy="450850"/>
          </a:xfrm>
          <a:prstGeom prst="roundRect">
            <a:avLst>
              <a:gd name="adj" fmla="val 50000"/>
            </a:avLst>
          </a:prstGeom>
          <a:solidFill>
            <a:srgbClr val="FFE5CC">
              <a:alpha val="50980"/>
            </a:srgbClr>
          </a:solidFill>
          <a:ln>
            <a:solidFill>
              <a:srgbClr val="EA7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7F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95338" y="2946400"/>
            <a:ext cx="7553325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dirty="0">
                <a:latin typeface="Bookman Old Style" pitchFamily="18" charset="0"/>
                <a:cs typeface="+mn-cs"/>
              </a:rPr>
              <a:t>По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dirty="0">
                <a:latin typeface="Bookman Old Style" pitchFamily="18" charset="0"/>
                <a:cs typeface="+mn-cs"/>
              </a:rPr>
              <a:t>теореме Безу:  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(2)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2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  <a:sym typeface="Symbol"/>
              </a:rPr>
              <a:t>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− 2 − 3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3</a:t>
            </a:r>
            <a:r>
              <a:rPr lang="ru-RU" sz="2800" i="1" dirty="0">
                <a:latin typeface="Bookman Old Style" pitchFamily="18" charset="0"/>
                <a:cs typeface="+mn-cs"/>
              </a:rPr>
              <a:t> </a:t>
            </a:r>
            <a:endParaRPr lang="ru-RU" sz="2800" i="1" dirty="0">
              <a:latin typeface="Bookman Old Style" pitchFamily="18" charset="0"/>
              <a:cs typeface="+mn-cs"/>
            </a:endParaRP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4448175" y="5675313"/>
            <a:ext cx="487363" cy="450850"/>
          </a:xfrm>
          <a:prstGeom prst="roundRect">
            <a:avLst>
              <a:gd name="adj" fmla="val 50000"/>
            </a:avLst>
          </a:prstGeom>
          <a:solidFill>
            <a:srgbClr val="FFE5CC">
              <a:alpha val="58039"/>
            </a:srgbClr>
          </a:solidFill>
          <a:ln>
            <a:solidFill>
              <a:srgbClr val="EA7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7F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676525" y="3763963"/>
            <a:ext cx="2127250" cy="4937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2х</a:t>
            </a:r>
            <a:r>
              <a:rPr lang="ru-RU" sz="26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</a:t>
            </a:r>
            <a:r>
              <a:rPr lang="ru-RU" sz="26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− 3 </a:t>
            </a:r>
            <a:endParaRPr lang="ru-RU" sz="2600" i="1" dirty="0">
              <a:latin typeface="Bookman Old Style" pitchFamily="18" charset="0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162550" y="3746500"/>
            <a:ext cx="1122363" cy="492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600" b="1" i="1" dirty="0" err="1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2</a:t>
            </a:r>
            <a:endParaRPr lang="ru-RU" sz="2600" i="1" dirty="0">
              <a:latin typeface="Bookman Old Style" pitchFamily="18" charset="0"/>
              <a:cs typeface="+mn-cs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4515644" y="4271169"/>
            <a:ext cx="1008062" cy="0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10800000">
            <a:off x="5019675" y="4271963"/>
            <a:ext cx="1304925" cy="0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2728913" y="4198938"/>
            <a:ext cx="1643062" cy="492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2х</a:t>
            </a:r>
            <a:r>
              <a:rPr lang="ru-RU" sz="26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4х</a:t>
            </a:r>
            <a:endParaRPr lang="ru-RU" sz="2600" i="1" dirty="0">
              <a:latin typeface="Bookman Old Style" pitchFamily="18" charset="0"/>
              <a:cs typeface="+mn-cs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368550" y="3963988"/>
            <a:ext cx="400050" cy="522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Monotype Corsiva"/>
                <a:cs typeface="+mn-cs"/>
              </a:rPr>
              <a:t>−</a:t>
            </a:r>
            <a:endParaRPr lang="ru-RU" dirty="0">
              <a:cs typeface="+mn-cs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651250" y="5135563"/>
            <a:ext cx="1500188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3х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− 6 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endParaRPr lang="ru-RU" sz="2600" i="1" dirty="0">
              <a:latin typeface="Bookman Old Style" pitchFamily="18" charset="0"/>
              <a:cs typeface="+mn-cs"/>
            </a:endParaRPr>
          </a:p>
        </p:txBody>
      </p:sp>
      <p:sp>
        <p:nvSpPr>
          <p:cNvPr id="31" name="Прямоугольник 30"/>
          <p:cNvSpPr>
            <a:spLocks noChangeArrowheads="1"/>
          </p:cNvSpPr>
          <p:nvPr/>
        </p:nvSpPr>
        <p:spPr bwMode="auto">
          <a:xfrm>
            <a:off x="5100638" y="4279900"/>
            <a:ext cx="617537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600" b="1" i="1">
                <a:solidFill>
                  <a:srgbClr val="2D9EB9"/>
                </a:solidFill>
                <a:latin typeface="Bookman Old Style" pitchFamily="18" charset="0"/>
              </a:rPr>
              <a:t>2х</a:t>
            </a:r>
            <a:endParaRPr lang="ru-RU" sz="2600" i="1">
              <a:latin typeface="Bookman Old Style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3651250" y="4703763"/>
            <a:ext cx="1296988" cy="492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3х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600" i="1" dirty="0">
                <a:latin typeface="Bookman Old Style" pitchFamily="18" charset="0"/>
                <a:cs typeface="+mn-cs"/>
              </a:rPr>
              <a:t> </a:t>
            </a:r>
            <a:r>
              <a:rPr lang="ru-RU" sz="26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 </a:t>
            </a:r>
            <a:r>
              <a:rPr lang="ru-RU" sz="26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endParaRPr lang="ru-RU" sz="2600" i="1" dirty="0">
              <a:latin typeface="Bookman Old Style" pitchFamily="18" charset="0"/>
              <a:cs typeface="+mn-cs"/>
            </a:endParaRPr>
          </a:p>
        </p:txBody>
      </p:sp>
      <p:cxnSp>
        <p:nvCxnSpPr>
          <p:cNvPr id="33" name="Прямая соединительная линия 32"/>
          <p:cNvCxnSpPr>
            <a:endCxn id="32" idx="0"/>
          </p:cNvCxnSpPr>
          <p:nvPr/>
        </p:nvCxnSpPr>
        <p:spPr>
          <a:xfrm flipV="1">
            <a:off x="2765425" y="4703763"/>
            <a:ext cx="1535113" cy="1587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>
            <a:spLocks noChangeArrowheads="1"/>
          </p:cNvSpPr>
          <p:nvPr/>
        </p:nvSpPr>
        <p:spPr bwMode="auto">
          <a:xfrm>
            <a:off x="4495800" y="5630863"/>
            <a:ext cx="4111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 i="1">
                <a:solidFill>
                  <a:srgbClr val="2D9EB9"/>
                </a:solidFill>
                <a:latin typeface="Bookman Old Style" pitchFamily="18" charset="0"/>
              </a:rPr>
              <a:t>3</a:t>
            </a:r>
            <a:endParaRPr lang="ru-RU" sz="2600" i="1">
              <a:latin typeface="Bookman Old Style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865188" y="1784350"/>
            <a:ext cx="7413625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dirty="0">
                <a:latin typeface="Bookman Old Style" pitchFamily="18" charset="0"/>
                <a:cs typeface="+mn-cs"/>
              </a:rPr>
              <a:t>Найдем остаток от деления многочлена </a:t>
            </a:r>
          </a:p>
          <a:p>
            <a:pPr>
              <a:defRPr/>
            </a:pP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 </a:t>
            </a:r>
            <a:r>
              <a:rPr lang="ru-RU" sz="2400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2х</a:t>
            </a:r>
            <a:r>
              <a:rPr lang="ru-RU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− 3</a:t>
            </a:r>
            <a:r>
              <a:rPr lang="ru-RU" sz="2800" i="1" dirty="0">
                <a:latin typeface="Bookman Old Style" pitchFamily="18" charset="0"/>
                <a:cs typeface="+mn-cs"/>
              </a:rPr>
              <a:t> </a:t>
            </a:r>
            <a:r>
              <a:rPr lang="ru-RU" sz="2800" dirty="0">
                <a:latin typeface="Bookman Old Style" pitchFamily="18" charset="0"/>
                <a:cs typeface="+mn-cs"/>
              </a:rPr>
              <a:t>на  двучлен 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− 2</a:t>
            </a:r>
            <a:r>
              <a:rPr lang="ru-RU" sz="2800" dirty="0">
                <a:latin typeface="Bookman Old Style" pitchFamily="18" charset="0"/>
                <a:cs typeface="+mn-cs"/>
              </a:rPr>
              <a:t>.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endParaRPr lang="ru-RU" sz="2800" dirty="0">
              <a:latin typeface="Bookman Old Style" pitchFamily="18" charset="0"/>
              <a:cs typeface="+mn-cs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3538538" y="1135063"/>
            <a:ext cx="2066925" cy="522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Пример 2</a:t>
            </a:r>
          </a:p>
        </p:txBody>
      </p:sp>
      <p:sp>
        <p:nvSpPr>
          <p:cNvPr id="37" name="Прямоугольник 36"/>
          <p:cNvSpPr>
            <a:spLocks noChangeArrowheads="1"/>
          </p:cNvSpPr>
          <p:nvPr/>
        </p:nvSpPr>
        <p:spPr bwMode="auto">
          <a:xfrm>
            <a:off x="5630863" y="4292600"/>
            <a:ext cx="7239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600" b="1" i="1">
                <a:solidFill>
                  <a:srgbClr val="2D9EB9"/>
                </a:solidFill>
                <a:latin typeface="Bookman Old Style" pitchFamily="18" charset="0"/>
              </a:rPr>
              <a:t>+ 3</a:t>
            </a:r>
            <a:endParaRPr lang="ru-RU" sz="2600" i="1">
              <a:latin typeface="Bookman Old Style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 bwMode="gray">
          <a:xfrm>
            <a:off x="1030288" y="431800"/>
            <a:ext cx="6835775" cy="576263"/>
          </a:xfrm>
          <a:prstGeom prst="rect">
            <a:avLst/>
          </a:prstGeom>
          <a:solidFill>
            <a:srgbClr val="FFFFFF">
              <a:alpha val="6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ru-RU" sz="2800" b="1" kern="0" dirty="0">
                <a:solidFill>
                  <a:srgbClr val="EA7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Деление многочленов </a:t>
            </a:r>
            <a:r>
              <a:rPr lang="ru-RU" sz="1200" b="1" kern="0" dirty="0">
                <a:solidFill>
                  <a:srgbClr val="EA7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 </a:t>
            </a:r>
            <a:r>
              <a:rPr lang="ru-RU" sz="2800" b="1" kern="0" dirty="0">
                <a:solidFill>
                  <a:srgbClr val="EA7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с остатком</a:t>
            </a:r>
            <a:endParaRPr lang="ru-RU" sz="2800" b="1" kern="0" dirty="0">
              <a:solidFill>
                <a:srgbClr val="EA7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3290888" y="4919663"/>
            <a:ext cx="401637" cy="522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Monotype Corsiva"/>
                <a:cs typeface="+mn-cs"/>
              </a:rPr>
              <a:t>−</a:t>
            </a:r>
            <a:endParaRPr lang="ru-RU" dirty="0">
              <a:cs typeface="+mn-cs"/>
            </a:endParaRP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>
            <a:off x="3579813" y="5638800"/>
            <a:ext cx="1462087" cy="1588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Группа 66"/>
          <p:cNvGrpSpPr>
            <a:grpSpLocks/>
          </p:cNvGrpSpPr>
          <p:nvPr/>
        </p:nvGrpSpPr>
        <p:grpSpPr bwMode="auto">
          <a:xfrm>
            <a:off x="6935788" y="5695950"/>
            <a:ext cx="1887537" cy="522288"/>
            <a:chOff x="6776620" y="5073840"/>
            <a:chExt cx="1887985" cy="523220"/>
          </a:xfrm>
        </p:grpSpPr>
        <p:sp>
          <p:nvSpPr>
            <p:cNvPr id="58" name="Скругленный прямоугольник 57"/>
            <p:cNvSpPr/>
            <p:nvPr/>
          </p:nvSpPr>
          <p:spPr>
            <a:xfrm>
              <a:off x="6776620" y="5119960"/>
              <a:ext cx="1887985" cy="450064"/>
            </a:xfrm>
            <a:prstGeom prst="roundRect">
              <a:avLst>
                <a:gd name="adj" fmla="val 50000"/>
              </a:avLst>
            </a:prstGeom>
            <a:solidFill>
              <a:srgbClr val="FFE5CC">
                <a:alpha val="58039"/>
              </a:srgbClr>
            </a:solidFill>
            <a:ln>
              <a:solidFill>
                <a:srgbClr val="EA75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srgbClr val="FF7F00"/>
                </a:solidFill>
                <a:latin typeface="Bookman Old Style" pitchFamily="18" charset="0"/>
              </a:endParaRPr>
            </a:p>
          </p:txBody>
        </p:sp>
        <p:sp>
          <p:nvSpPr>
            <p:cNvPr id="22553" name="Прямоугольник 54"/>
            <p:cNvSpPr>
              <a:spLocks noChangeArrowheads="1"/>
            </p:cNvSpPr>
            <p:nvPr/>
          </p:nvSpPr>
          <p:spPr bwMode="auto">
            <a:xfrm>
              <a:off x="6813619" y="5073840"/>
              <a:ext cx="180519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2800" i="1">
                  <a:solidFill>
                    <a:srgbClr val="000000"/>
                  </a:solidFill>
                  <a:latin typeface="Bookman Old Style" pitchFamily="18" charset="0"/>
                </a:rPr>
                <a:t>остаток</a:t>
              </a:r>
              <a:endParaRPr lang="ru-RU" sz="2800" i="1">
                <a:latin typeface="Bookman Old Style" pitchFamily="18" charset="0"/>
              </a:endParaRPr>
            </a:p>
          </p:txBody>
        </p:sp>
      </p:grpSp>
      <p:cxnSp>
        <p:nvCxnSpPr>
          <p:cNvPr id="56" name="Прямая со стрелкой 55"/>
          <p:cNvCxnSpPr>
            <a:stCxn id="54" idx="3"/>
          </p:cNvCxnSpPr>
          <p:nvPr/>
        </p:nvCxnSpPr>
        <p:spPr>
          <a:xfrm>
            <a:off x="4935538" y="5900738"/>
            <a:ext cx="2008187" cy="11112"/>
          </a:xfrm>
          <a:prstGeom prst="straightConnector1">
            <a:avLst/>
          </a:prstGeom>
          <a:ln w="19050">
            <a:solidFill>
              <a:srgbClr val="FF7F0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>
            <a:endCxn id="22553" idx="0"/>
          </p:cNvCxnSpPr>
          <p:nvPr/>
        </p:nvCxnSpPr>
        <p:spPr>
          <a:xfrm rot="16200000" flipH="1">
            <a:off x="6739732" y="4561681"/>
            <a:ext cx="2260600" cy="7937"/>
          </a:xfrm>
          <a:prstGeom prst="straightConnector1">
            <a:avLst/>
          </a:prstGeom>
          <a:ln w="19050">
            <a:solidFill>
              <a:srgbClr val="FF7F0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500"/>
                            </p:stCondLst>
                            <p:childTnLst>
                              <p:par>
                                <p:cTn id="9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22" grpId="0"/>
      <p:bldP spid="54" grpId="0" animBg="1"/>
      <p:bldP spid="10" grpId="0"/>
      <p:bldP spid="13" grpId="0"/>
      <p:bldP spid="18" grpId="0"/>
      <p:bldP spid="23" grpId="0"/>
      <p:bldP spid="30" grpId="0"/>
      <p:bldP spid="31" grpId="0"/>
      <p:bldP spid="32" grpId="0"/>
      <p:bldP spid="34" grpId="0"/>
      <p:bldP spid="35" grpId="0"/>
      <p:bldP spid="37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3300" y="400050"/>
            <a:ext cx="5894388" cy="635000"/>
          </a:xfrm>
          <a:solidFill>
            <a:srgbClr val="FFFFFF">
              <a:alpha val="69804"/>
            </a:srgbClr>
          </a:solidFill>
        </p:spPr>
        <p:txBody>
          <a:bodyPr/>
          <a:lstStyle/>
          <a:p>
            <a:pPr>
              <a:defRPr/>
            </a:pPr>
            <a:r>
              <a:rPr lang="ru-RU" sz="3200" dirty="0" smtClean="0">
                <a:solidFill>
                  <a:srgbClr val="EA7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Следствие теоремы Безу</a:t>
            </a:r>
            <a:endParaRPr lang="ru-RU" sz="3200" dirty="0">
              <a:solidFill>
                <a:srgbClr val="EA7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3472" y="4444991"/>
            <a:ext cx="8057056" cy="954107"/>
          </a:xfrm>
          <a:prstGeom prst="rect">
            <a:avLst/>
          </a:prstGeom>
          <a:solidFill>
            <a:schemeClr val="accent3"/>
          </a:solidFill>
          <a:ln w="285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800" dirty="0">
                <a:latin typeface="Bookman Old Style" pitchFamily="18" charset="0"/>
                <a:cs typeface="+mn-cs"/>
              </a:rPr>
              <a:t>Если число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а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dirty="0">
                <a:latin typeface="Bookman Old Style" pitchFamily="18" charset="0"/>
                <a:cs typeface="+mn-cs"/>
              </a:rPr>
              <a:t>является корнем многочлена 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800" dirty="0">
                <a:latin typeface="Bookman Old Style" pitchFamily="18" charset="0"/>
                <a:cs typeface="+mn-cs"/>
              </a:rPr>
              <a:t>,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dirty="0">
                <a:latin typeface="Bookman Old Style" pitchFamily="18" charset="0"/>
                <a:cs typeface="+mn-cs"/>
              </a:rPr>
              <a:t>то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dirty="0">
                <a:latin typeface="Bookman Old Style" pitchFamily="18" charset="0"/>
                <a:cs typeface="+mn-cs"/>
              </a:rPr>
              <a:t>делится на двучлен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а</a:t>
            </a:r>
            <a:r>
              <a:rPr lang="ru-RU" sz="2800" dirty="0">
                <a:latin typeface="Bookman Old Style" pitchFamily="18" charset="0"/>
                <a:cs typeface="+mn-cs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0525" y="2022475"/>
            <a:ext cx="8531225" cy="1385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800" i="1" dirty="0">
                <a:latin typeface="Bookman Old Style" pitchFamily="18" charset="0"/>
                <a:cs typeface="+mn-cs"/>
              </a:rPr>
              <a:t>Если при 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а </a:t>
            </a:r>
            <a:r>
              <a:rPr lang="ru-RU" sz="2800" i="1" dirty="0">
                <a:latin typeface="Bookman Old Style" pitchFamily="18" charset="0"/>
                <a:cs typeface="+mn-cs"/>
              </a:rPr>
              <a:t>многочлен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р(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800" i="1" dirty="0">
                <a:latin typeface="Bookman Old Style" pitchFamily="18" charset="0"/>
                <a:cs typeface="+mn-cs"/>
              </a:rPr>
              <a:t> обращается в нуль, т.е. выполняется равенство 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а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0</a:t>
            </a:r>
            <a:r>
              <a:rPr lang="ru-RU" sz="2800" i="1" dirty="0">
                <a:latin typeface="Bookman Old Style" pitchFamily="18" charset="0"/>
                <a:cs typeface="+mn-cs"/>
              </a:rPr>
              <a:t>,  то число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а </a:t>
            </a:r>
            <a:r>
              <a:rPr lang="ru-RU" sz="2800" i="1" dirty="0">
                <a:latin typeface="Bookman Old Style" pitchFamily="18" charset="0"/>
                <a:cs typeface="+mn-cs"/>
              </a:rPr>
              <a:t>называют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корнем многочлена</a:t>
            </a:r>
            <a:r>
              <a:rPr lang="ru-RU" sz="2800" i="1" dirty="0">
                <a:latin typeface="Bookman Old Style" pitchFamily="18" charset="0"/>
                <a:cs typeface="+mn-cs"/>
              </a:rPr>
              <a:t>.</a:t>
            </a:r>
            <a:endParaRPr lang="ru-RU" sz="28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0225" y="3875088"/>
            <a:ext cx="2366963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Следствие 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425450" y="1547813"/>
            <a:ext cx="28321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2D9EB9"/>
                </a:solidFill>
                <a:latin typeface="Bookman Old Style" pitchFamily="18" charset="0"/>
              </a:rPr>
              <a:t>Определение</a:t>
            </a:r>
            <a:endParaRPr lang="ru-RU" sz="2800">
              <a:solidFill>
                <a:srgbClr val="00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9350" y="425450"/>
            <a:ext cx="3600450" cy="612775"/>
          </a:xfrm>
          <a:solidFill>
            <a:srgbClr val="FFFFFF">
              <a:alpha val="69804"/>
            </a:srgbClr>
          </a:solidFill>
        </p:spPr>
        <p:txBody>
          <a:bodyPr/>
          <a:lstStyle/>
          <a:p>
            <a:pPr algn="ctr">
              <a:defRPr/>
            </a:pPr>
            <a:r>
              <a:rPr lang="ru-RU" sz="32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Схема Горнера</a:t>
            </a:r>
            <a:endParaRPr lang="ru-RU" sz="32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2250" y="1090613"/>
            <a:ext cx="8815388" cy="1938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400" dirty="0">
                <a:latin typeface="Bookman Old Style" pitchFamily="18" charset="0"/>
                <a:cs typeface="+mn-cs"/>
              </a:rPr>
              <a:t>Пусть 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(x) = bx</a:t>
            </a:r>
            <a:r>
              <a:rPr lang="en-US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4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cx</a:t>
            </a:r>
            <a:r>
              <a:rPr lang="en-US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dx</a:t>
            </a:r>
            <a:r>
              <a:rPr lang="en-US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ex + f</a:t>
            </a:r>
            <a:r>
              <a:rPr lang="ru-RU" sz="2400" dirty="0">
                <a:latin typeface="Bookman Old Style" pitchFamily="18" charset="0"/>
                <a:cs typeface="+mn-cs"/>
              </a:rPr>
              <a:t>. Разделим 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400" dirty="0">
                <a:latin typeface="Bookman Old Style" pitchFamily="18" charset="0"/>
                <a:cs typeface="+mn-cs"/>
              </a:rPr>
              <a:t> на 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а</a:t>
            </a:r>
            <a:r>
              <a:rPr lang="ru-RU" sz="2400" i="1" dirty="0">
                <a:solidFill>
                  <a:srgbClr val="000000"/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dirty="0">
                <a:latin typeface="Bookman Old Style" pitchFamily="18" charset="0"/>
                <a:cs typeface="+mn-cs"/>
              </a:rPr>
              <a:t>получим 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(x) =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− а )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q(x) + r</a:t>
            </a:r>
            <a:r>
              <a:rPr lang="ru-RU" sz="2400" dirty="0">
                <a:latin typeface="Bookman Old Style" pitchFamily="18" charset="0"/>
                <a:cs typeface="+mn-cs"/>
              </a:rPr>
              <a:t>, где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q(x)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dirty="0">
                <a:latin typeface="Bookman Old Style" pitchFamily="18" charset="0"/>
                <a:cs typeface="+mn-cs"/>
              </a:rPr>
              <a:t>некоторый многочлен третьей степени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q(x) = kx</a:t>
            </a:r>
            <a:r>
              <a:rPr lang="en-US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mx</a:t>
            </a:r>
            <a:r>
              <a:rPr lang="en-US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</a:t>
            </a:r>
            <a:r>
              <a:rPr lang="en-US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nx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s</a:t>
            </a:r>
            <a:r>
              <a:rPr lang="ru-RU" sz="2400" dirty="0">
                <a:latin typeface="Bookman Old Style" pitchFamily="18" charset="0"/>
                <a:cs typeface="+mn-cs"/>
              </a:rPr>
              <a:t>,  коэффициенты которого вычисляются с помощью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схемы Горнера</a:t>
            </a:r>
            <a:r>
              <a:rPr lang="ru-RU" sz="2400" dirty="0">
                <a:latin typeface="Bookman Old Style" pitchFamily="18" charset="0"/>
                <a:cs typeface="+mn-cs"/>
              </a:rPr>
              <a:t>:</a:t>
            </a:r>
            <a:endParaRPr lang="ru-RU" sz="2400" dirty="0">
              <a:latin typeface="Bookman Old Style" pitchFamily="18" charset="0"/>
              <a:cs typeface="+mn-cs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222250" y="5367338"/>
          <a:ext cx="8721725" cy="865187"/>
        </p:xfrm>
        <a:graphic>
          <a:graphicData uri="http://schemas.openxmlformats.org/drawingml/2006/table">
            <a:tbl>
              <a:tblPr/>
              <a:tblGrid>
                <a:gridCol w="581486"/>
                <a:gridCol w="1029810"/>
                <a:gridCol w="1769108"/>
                <a:gridCol w="1851155"/>
                <a:gridCol w="1736560"/>
                <a:gridCol w="1754191"/>
              </a:tblGrid>
              <a:tr h="4326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b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c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d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e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f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</a:tr>
              <a:tr h="4326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a</a:t>
                      </a:r>
                      <a:endParaRPr lang="ru-RU" sz="2400" b="1" i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k </a:t>
                      </a:r>
                      <a:r>
                        <a:rPr lang="en-US" sz="20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= </a:t>
                      </a:r>
                      <a:r>
                        <a:rPr lang="en-US" sz="24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b</a:t>
                      </a:r>
                      <a:endParaRPr lang="ru-RU" sz="2400" b="1" i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m </a:t>
                      </a:r>
                      <a:r>
                        <a:rPr lang="en-US" sz="20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=</a:t>
                      </a:r>
                      <a:r>
                        <a:rPr lang="en-US" sz="12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ka + c</a:t>
                      </a:r>
                      <a:endParaRPr lang="ru-RU" sz="2400" b="1" i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n </a:t>
                      </a:r>
                      <a:r>
                        <a:rPr lang="en-US" sz="20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= </a:t>
                      </a:r>
                      <a:r>
                        <a:rPr lang="en-US" sz="24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ma + d</a:t>
                      </a:r>
                      <a:endParaRPr lang="ru-RU" sz="2400" b="1" i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s </a:t>
                      </a:r>
                      <a:r>
                        <a:rPr lang="en-US" sz="20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= </a:t>
                      </a:r>
                      <a:r>
                        <a:rPr lang="en-US" sz="2400" b="1" i="1" dirty="0" err="1">
                          <a:latin typeface="Bookman Old Style" pitchFamily="18" charset="0"/>
                          <a:ea typeface="Calibri"/>
                          <a:cs typeface="Times New Roman"/>
                        </a:rPr>
                        <a:t>na</a:t>
                      </a:r>
                      <a:r>
                        <a:rPr lang="en-US" sz="24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 + e</a:t>
                      </a:r>
                      <a:endParaRPr lang="ru-RU" sz="2400" b="1" i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r </a:t>
                      </a:r>
                      <a:r>
                        <a:rPr lang="en-US" sz="20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= </a:t>
                      </a:r>
                      <a:r>
                        <a:rPr lang="en-US" sz="2400" b="1" i="1" dirty="0" err="1">
                          <a:latin typeface="Bookman Old Style" pitchFamily="18" charset="0"/>
                          <a:ea typeface="Calibri"/>
                          <a:cs typeface="Times New Roman"/>
                        </a:rPr>
                        <a:t>sa</a:t>
                      </a:r>
                      <a:r>
                        <a:rPr lang="en-US" sz="2400" b="1" i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 + f</a:t>
                      </a:r>
                      <a:endParaRPr lang="ru-RU" sz="2400" b="1" i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491731" y="2846641"/>
            <a:ext cx="2160538" cy="2215991"/>
          </a:xfrm>
          <a:prstGeom prst="rect">
            <a:avLst/>
          </a:prstGeom>
          <a:solidFill>
            <a:schemeClr val="accent3"/>
          </a:solidFill>
          <a:ln w="285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lnSpc>
                <a:spcPct val="115000"/>
              </a:lnSpc>
              <a:defRPr/>
            </a:pPr>
            <a:r>
              <a:rPr lang="en-US" sz="2400" b="1" i="1" dirty="0">
                <a:latin typeface="Bookman Old Style" pitchFamily="18" charset="0"/>
                <a:cs typeface="+mn-cs"/>
              </a:rPr>
              <a:t> k = b</a:t>
            </a:r>
          </a:p>
          <a:p>
            <a:pPr>
              <a:lnSpc>
                <a:spcPct val="115000"/>
              </a:lnSpc>
              <a:defRPr/>
            </a:pPr>
            <a:r>
              <a:rPr lang="en-US" sz="2400" b="1" i="1" dirty="0">
                <a:latin typeface="Bookman Old Style" pitchFamily="18" charset="0"/>
                <a:cs typeface="+mn-cs"/>
              </a:rPr>
              <a:t> m = ka + c</a:t>
            </a:r>
          </a:p>
          <a:p>
            <a:pPr>
              <a:lnSpc>
                <a:spcPct val="115000"/>
              </a:lnSpc>
              <a:defRPr/>
            </a:pPr>
            <a:r>
              <a:rPr lang="en-US" sz="2400" b="1" i="1" dirty="0">
                <a:latin typeface="Bookman Old Style" pitchFamily="18" charset="0"/>
                <a:cs typeface="+mn-cs"/>
              </a:rPr>
              <a:t> n = ma + d</a:t>
            </a:r>
          </a:p>
          <a:p>
            <a:pPr>
              <a:lnSpc>
                <a:spcPct val="115000"/>
              </a:lnSpc>
              <a:defRPr/>
            </a:pPr>
            <a:r>
              <a:rPr lang="en-US" sz="2400" b="1" i="1" dirty="0">
                <a:latin typeface="Bookman Old Style" pitchFamily="18" charset="0"/>
                <a:cs typeface="+mn-cs"/>
              </a:rPr>
              <a:t> s = </a:t>
            </a:r>
            <a:r>
              <a:rPr lang="en-US" sz="2400" b="1" i="1" dirty="0" err="1">
                <a:latin typeface="Bookman Old Style" pitchFamily="18" charset="0"/>
                <a:cs typeface="+mn-cs"/>
              </a:rPr>
              <a:t>na</a:t>
            </a:r>
            <a:r>
              <a:rPr lang="en-US" sz="2400" b="1" i="1" dirty="0">
                <a:latin typeface="Bookman Old Style" pitchFamily="18" charset="0"/>
                <a:cs typeface="+mn-cs"/>
              </a:rPr>
              <a:t> + e</a:t>
            </a:r>
          </a:p>
          <a:p>
            <a:pPr>
              <a:lnSpc>
                <a:spcPct val="115000"/>
              </a:lnSpc>
              <a:defRPr/>
            </a:pPr>
            <a:r>
              <a:rPr lang="en-US" sz="2400" b="1" i="1" dirty="0">
                <a:latin typeface="Bookman Old Style" pitchFamily="18" charset="0"/>
                <a:cs typeface="+mn-cs"/>
              </a:rPr>
              <a:t> r = </a:t>
            </a:r>
            <a:r>
              <a:rPr lang="en-US" sz="2400" b="1" i="1" dirty="0" err="1">
                <a:latin typeface="Bookman Old Style" pitchFamily="18" charset="0"/>
                <a:cs typeface="+mn-cs"/>
              </a:rPr>
              <a:t>sa</a:t>
            </a:r>
            <a:r>
              <a:rPr lang="en-US" sz="2400" b="1" i="1" dirty="0">
                <a:latin typeface="Bookman Old Style" pitchFamily="18" charset="0"/>
                <a:cs typeface="+mn-cs"/>
              </a:rPr>
              <a:t> + f</a:t>
            </a:r>
            <a:endParaRPr lang="ru-RU" sz="2400" b="1" i="1" dirty="0">
              <a:latin typeface="Bookman Old Style" pitchFamily="18" charset="0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6054725" y="5791200"/>
            <a:ext cx="746125" cy="449263"/>
          </a:xfrm>
          <a:prstGeom prst="roundRect">
            <a:avLst>
              <a:gd name="adj" fmla="val 50000"/>
            </a:avLst>
          </a:prstGeom>
          <a:solidFill>
            <a:srgbClr val="FFE5CC">
              <a:alpha val="58039"/>
            </a:srgbClr>
          </a:solidFill>
          <a:ln>
            <a:solidFill>
              <a:srgbClr val="EA7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7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0713" y="4438650"/>
            <a:ext cx="7262812" cy="1865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ru-RU" sz="2400" dirty="0">
                <a:latin typeface="Bookman Old Style" pitchFamily="18" charset="0"/>
                <a:cs typeface="+mn-cs"/>
              </a:rPr>
              <a:t>Коэффициенты частного: 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400" i="1" dirty="0">
                <a:latin typeface="Bookman Old Style" pitchFamily="18" charset="0"/>
                <a:cs typeface="+mn-cs"/>
              </a:rPr>
              <a:t>,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− 3</a:t>
            </a:r>
            <a:r>
              <a:rPr lang="ru-RU" sz="2400" i="1" dirty="0">
                <a:latin typeface="Bookman Old Style" pitchFamily="18" charset="0"/>
                <a:cs typeface="+mn-cs"/>
              </a:rPr>
              <a:t>,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 3</a:t>
            </a:r>
            <a:r>
              <a:rPr lang="ru-RU" sz="2400" i="1" dirty="0">
                <a:latin typeface="Bookman Old Style" pitchFamily="18" charset="0"/>
                <a:cs typeface="+mn-cs"/>
              </a:rPr>
              <a:t>,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− 4</a:t>
            </a:r>
            <a:r>
              <a:rPr lang="ru-RU" sz="2400" i="1" dirty="0">
                <a:latin typeface="Bookman Old Style" pitchFamily="18" charset="0"/>
                <a:cs typeface="+mn-cs"/>
              </a:rPr>
              <a:t>,  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8</a:t>
            </a:r>
            <a:r>
              <a:rPr lang="ru-RU" sz="2400" dirty="0">
                <a:latin typeface="Bookman Old Style" pitchFamily="18" charset="0"/>
                <a:cs typeface="+mn-cs"/>
              </a:rPr>
              <a:t>,  </a:t>
            </a:r>
            <a:endParaRPr lang="en-US" sz="2400" dirty="0">
              <a:latin typeface="Bookman Old Style" pitchFamily="18" charset="0"/>
              <a:cs typeface="+mn-cs"/>
            </a:endParaRPr>
          </a:p>
          <a:p>
            <a:pPr>
              <a:lnSpc>
                <a:spcPct val="120000"/>
              </a:lnSpc>
              <a:defRPr/>
            </a:pPr>
            <a:r>
              <a:rPr lang="ru-RU" sz="2400" dirty="0">
                <a:latin typeface="Bookman Old Style" pitchFamily="18" charset="0"/>
                <a:cs typeface="+mn-cs"/>
              </a:rPr>
              <a:t>а  остаток </a:t>
            </a:r>
            <a:r>
              <a:rPr lang="en-US" sz="2400" dirty="0">
                <a:latin typeface="Bookman Old Style" pitchFamily="18" charset="0"/>
                <a:cs typeface="+mn-cs"/>
              </a:rPr>
              <a:t>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r =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11</a:t>
            </a:r>
            <a:r>
              <a:rPr lang="ru-RU" sz="2400" dirty="0">
                <a:latin typeface="Bookman Old Style" pitchFamily="18" charset="0"/>
                <a:cs typeface="+mn-cs"/>
              </a:rPr>
              <a:t>.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  <a:p>
            <a:pPr>
              <a:lnSpc>
                <a:spcPct val="120000"/>
              </a:lnSpc>
              <a:defRPr/>
            </a:pPr>
            <a:r>
              <a:rPr lang="ru-RU" sz="2400" dirty="0">
                <a:latin typeface="Bookman Old Style" pitchFamily="18" charset="0"/>
                <a:cs typeface="+mn-cs"/>
              </a:rPr>
              <a:t>Значит,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2x</a:t>
            </a:r>
            <a:r>
              <a:rPr lang="en-US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5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x</a:t>
            </a:r>
            <a:r>
              <a:rPr lang="en-US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4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3x</a:t>
            </a:r>
            <a:r>
              <a:rPr lang="en-US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+ 2x</a:t>
            </a:r>
            <a:r>
              <a:rPr lang="en-US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+ 5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endParaRPr lang="ru-RU" sz="24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  <a:p>
            <a:pPr>
              <a:lnSpc>
                <a:spcPct val="120000"/>
              </a:lnSpc>
              <a:defRPr/>
            </a:pP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=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(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+ 2)(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2x</a:t>
            </a:r>
            <a:r>
              <a:rPr lang="ru-RU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4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  3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ru-RU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3x</a:t>
            </a:r>
            <a:r>
              <a:rPr lang="ru-RU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4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 +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8) − 11</a:t>
            </a:r>
            <a:endParaRPr lang="ru-RU" sz="2400" i="1" dirty="0">
              <a:latin typeface="Bookman Old Style" pitchFamily="18" charset="0"/>
              <a:cs typeface="+mn-cs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972425" y="3843338"/>
            <a:ext cx="585788" cy="365125"/>
          </a:xfrm>
          <a:prstGeom prst="roundRect">
            <a:avLst>
              <a:gd name="adj" fmla="val 50000"/>
            </a:avLst>
          </a:prstGeom>
          <a:solidFill>
            <a:srgbClr val="FFE5CC">
              <a:alpha val="50980"/>
            </a:srgbClr>
          </a:solidFill>
          <a:ln>
            <a:solidFill>
              <a:srgbClr val="EA7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7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0525" y="1152525"/>
            <a:ext cx="8478838" cy="16303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latin typeface="Bookman Old Style" pitchFamily="18" charset="0"/>
                <a:cs typeface="+mn-cs"/>
              </a:rPr>
              <a:t>Разделим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(x) = 2x</a:t>
            </a:r>
            <a:r>
              <a:rPr lang="en-US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5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x</a:t>
            </a:r>
            <a:r>
              <a:rPr lang="en-US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4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3x</a:t>
            </a:r>
            <a:r>
              <a:rPr lang="en-US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+ 2x</a:t>
            </a:r>
            <a:r>
              <a:rPr lang="en-US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+ 5</a:t>
            </a:r>
            <a:r>
              <a:rPr lang="en-US" sz="2400" i="1" dirty="0">
                <a:latin typeface="Bookman Old Style" pitchFamily="18" charset="0"/>
                <a:cs typeface="+mn-cs"/>
              </a:rPr>
              <a:t>  </a:t>
            </a:r>
            <a:r>
              <a:rPr lang="ru-RU" sz="2400" dirty="0">
                <a:latin typeface="Bookman Old Style" pitchFamily="18" charset="0"/>
                <a:cs typeface="+mn-cs"/>
              </a:rPr>
              <a:t>на</a:t>
            </a:r>
            <a:r>
              <a:rPr lang="en-US" sz="2400" dirty="0">
                <a:latin typeface="Bookman Old Style" pitchFamily="18" charset="0"/>
                <a:cs typeface="+mn-cs"/>
              </a:rPr>
              <a:t>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+ 2</a:t>
            </a:r>
            <a:r>
              <a:rPr lang="ru-RU" sz="2400" dirty="0">
                <a:latin typeface="Bookman Old Style" pitchFamily="18" charset="0"/>
                <a:cs typeface="+mn-cs"/>
              </a:rPr>
              <a:t>.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</a:p>
          <a:p>
            <a:pPr>
              <a:defRPr/>
            </a:pPr>
            <a:r>
              <a:rPr lang="ru-RU" sz="2400" dirty="0">
                <a:latin typeface="Bookman Old Style" pitchFamily="18" charset="0"/>
                <a:cs typeface="+mn-cs"/>
              </a:rPr>
              <a:t>Здесь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 =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400" dirty="0">
                <a:latin typeface="Bookman Old Style" pitchFamily="18" charset="0"/>
                <a:cs typeface="+mn-cs"/>
              </a:rPr>
              <a:t>; Коэффициенты равны соответственно </a:t>
            </a:r>
          </a:p>
          <a:p>
            <a:pPr algn="ctr">
              <a:defRPr/>
            </a:pP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400" dirty="0">
                <a:latin typeface="Bookman Old Style" pitchFamily="18" charset="0"/>
                <a:cs typeface="+mn-cs"/>
              </a:rPr>
              <a:t>,  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1</a:t>
            </a:r>
            <a:r>
              <a:rPr lang="ru-RU" sz="2400" dirty="0">
                <a:latin typeface="Bookman Old Style" pitchFamily="18" charset="0"/>
                <a:cs typeface="+mn-cs"/>
              </a:rPr>
              <a:t>, 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−3</a:t>
            </a:r>
            <a:r>
              <a:rPr lang="ru-RU" sz="2400" dirty="0">
                <a:latin typeface="Bookman Old Style" pitchFamily="18" charset="0"/>
                <a:cs typeface="+mn-cs"/>
              </a:rPr>
              <a:t>,  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400" dirty="0">
                <a:latin typeface="Bookman Old Style" pitchFamily="18" charset="0"/>
                <a:cs typeface="+mn-cs"/>
              </a:rPr>
              <a:t>,  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0</a:t>
            </a:r>
            <a:r>
              <a:rPr lang="ru-RU" sz="2400" dirty="0">
                <a:latin typeface="Bookman Old Style" pitchFamily="18" charset="0"/>
                <a:cs typeface="+mn-cs"/>
              </a:rPr>
              <a:t>,  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5</a:t>
            </a:r>
            <a:r>
              <a:rPr lang="ru-RU" sz="2400" dirty="0">
                <a:latin typeface="Bookman Old Style" pitchFamily="18" charset="0"/>
                <a:cs typeface="+mn-cs"/>
              </a:rPr>
              <a:t>. </a:t>
            </a:r>
          </a:p>
          <a:p>
            <a:pPr>
              <a:defRPr/>
            </a:pPr>
            <a:r>
              <a:rPr lang="ru-RU" sz="2400" dirty="0">
                <a:latin typeface="Bookman Old Style" pitchFamily="18" charset="0"/>
                <a:cs typeface="+mn-cs"/>
              </a:rPr>
              <a:t>Строим таблицу для применения схемы Горнера:</a:t>
            </a:r>
            <a:endParaRPr lang="ru-RU" sz="2400" dirty="0">
              <a:latin typeface="Bookman Old Style" pitchFamily="18" charset="0"/>
              <a:cs typeface="+mn-cs"/>
            </a:endParaRPr>
          </a:p>
        </p:txBody>
      </p:sp>
      <p:grpSp>
        <p:nvGrpSpPr>
          <p:cNvPr id="9" name="Группа 8"/>
          <p:cNvGrpSpPr>
            <a:grpSpLocks/>
          </p:cNvGrpSpPr>
          <p:nvPr/>
        </p:nvGrpSpPr>
        <p:grpSpPr bwMode="auto">
          <a:xfrm>
            <a:off x="7086600" y="6138863"/>
            <a:ext cx="1887538" cy="523875"/>
            <a:chOff x="6776620" y="5073840"/>
            <a:chExt cx="1887985" cy="523220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6776620" y="5119819"/>
              <a:ext cx="1887985" cy="448701"/>
            </a:xfrm>
            <a:prstGeom prst="roundRect">
              <a:avLst>
                <a:gd name="adj" fmla="val 50000"/>
              </a:avLst>
            </a:prstGeom>
            <a:solidFill>
              <a:srgbClr val="FFE5CC">
                <a:alpha val="58039"/>
              </a:srgbClr>
            </a:solidFill>
            <a:ln>
              <a:solidFill>
                <a:srgbClr val="EA75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srgbClr val="FF7F00"/>
                </a:solidFill>
                <a:latin typeface="Bookman Old Style" pitchFamily="18" charset="0"/>
              </a:endParaRPr>
            </a:p>
          </p:txBody>
        </p:sp>
        <p:sp>
          <p:nvSpPr>
            <p:cNvPr id="25657" name="Прямоугольник 10"/>
            <p:cNvSpPr>
              <a:spLocks noChangeArrowheads="1"/>
            </p:cNvSpPr>
            <p:nvPr/>
          </p:nvSpPr>
          <p:spPr bwMode="auto">
            <a:xfrm>
              <a:off x="6813619" y="5073840"/>
              <a:ext cx="180229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2800" i="1">
                  <a:solidFill>
                    <a:srgbClr val="000000"/>
                  </a:solidFill>
                  <a:latin typeface="Bookman Old Style" pitchFamily="18" charset="0"/>
                </a:rPr>
                <a:t>остаток</a:t>
              </a:r>
              <a:endParaRPr lang="ru-RU" sz="2800" i="1">
                <a:latin typeface="Bookman Old Style" pitchFamily="18" charset="0"/>
              </a:endParaRPr>
            </a:p>
          </p:txBody>
        </p:sp>
      </p:grpSp>
      <p:cxnSp>
        <p:nvCxnSpPr>
          <p:cNvPr id="12" name="Прямая со стрелкой 11"/>
          <p:cNvCxnSpPr>
            <a:endCxn id="25657" idx="0"/>
          </p:cNvCxnSpPr>
          <p:nvPr/>
        </p:nvCxnSpPr>
        <p:spPr>
          <a:xfrm>
            <a:off x="6835775" y="6010275"/>
            <a:ext cx="1189038" cy="128588"/>
          </a:xfrm>
          <a:prstGeom prst="straightConnector1">
            <a:avLst/>
          </a:prstGeom>
          <a:ln w="19050">
            <a:solidFill>
              <a:srgbClr val="FF7F0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7" idx="2"/>
            <a:endCxn id="25657" idx="0"/>
          </p:cNvCxnSpPr>
          <p:nvPr/>
        </p:nvCxnSpPr>
        <p:spPr>
          <a:xfrm rot="5400000">
            <a:off x="7179469" y="5053807"/>
            <a:ext cx="1930400" cy="239712"/>
          </a:xfrm>
          <a:prstGeom prst="straightConnector1">
            <a:avLst/>
          </a:prstGeom>
          <a:ln w="19050">
            <a:solidFill>
              <a:srgbClr val="FF7F0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1322388" y="468313"/>
            <a:ext cx="2066925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Пример 3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133350" y="2943225"/>
          <a:ext cx="8850313" cy="1298575"/>
        </p:xfrm>
        <a:graphic>
          <a:graphicData uri="http://schemas.openxmlformats.org/drawingml/2006/table">
            <a:tbl>
              <a:tblPr/>
              <a:tblGrid>
                <a:gridCol w="549938"/>
                <a:gridCol w="684059"/>
                <a:gridCol w="1376039"/>
                <a:gridCol w="1828800"/>
                <a:gridCol w="1454423"/>
                <a:gridCol w="1478889"/>
                <a:gridCol w="1478889"/>
              </a:tblGrid>
              <a:tr h="4326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2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1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−</a:t>
                      </a: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3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2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0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5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</a:tr>
              <a:tr h="4326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6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200" b="1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141288" y="3346450"/>
            <a:ext cx="53181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−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2</a:t>
            </a: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846138" y="3344863"/>
            <a:ext cx="3778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2</a:t>
            </a:r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838200" y="3784600"/>
            <a:ext cx="376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2</a:t>
            </a:r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381125" y="3336925"/>
            <a:ext cx="13335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(</a:t>
            </a:r>
            <a:r>
              <a:rPr lang="ru-RU" sz="24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−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2)+1</a:t>
            </a:r>
            <a:endParaRPr lang="ru-RU" sz="2200" b="1" i="1">
              <a:solidFill>
                <a:srgbClr val="000000"/>
              </a:solidFill>
              <a:latin typeface="Bookman Old Style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784350" y="3767138"/>
            <a:ext cx="5619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b="1" i="1">
                <a:solidFill>
                  <a:srgbClr val="000000"/>
                </a:solidFill>
                <a:latin typeface="Bookman Old Style" pitchFamily="18" charset="0"/>
              </a:rPr>
              <a:t>−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3</a:t>
            </a:r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2722563" y="3327400"/>
            <a:ext cx="1849437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b="1" i="1">
                <a:solidFill>
                  <a:srgbClr val="000000"/>
                </a:solidFill>
                <a:latin typeface="Bookman Old Style" pitchFamily="18" charset="0"/>
              </a:rPr>
              <a:t>−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(</a:t>
            </a:r>
            <a:r>
              <a:rPr lang="ru-RU" sz="2400" b="1" i="1">
                <a:solidFill>
                  <a:srgbClr val="000000"/>
                </a:solidFill>
                <a:latin typeface="Bookman Old Style" pitchFamily="18" charset="0"/>
              </a:rPr>
              <a:t>−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cs typeface="Calibri" pitchFamily="34" charset="0"/>
                <a:sym typeface="Symbol" pitchFamily="18" charset="2"/>
              </a:rPr>
              <a:t>2)+(</a:t>
            </a:r>
            <a:r>
              <a:rPr lang="ru-RU" sz="2400" b="1" i="1">
                <a:solidFill>
                  <a:srgbClr val="000000"/>
                </a:solidFill>
                <a:latin typeface="Bookman Old Style" pitchFamily="18" charset="0"/>
              </a:rPr>
              <a:t>−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cs typeface="Calibri" pitchFamily="34" charset="0"/>
                <a:sym typeface="Symbol" pitchFamily="18" charset="2"/>
              </a:rPr>
              <a:t>3)</a:t>
            </a:r>
            <a:endParaRPr lang="ru-RU" sz="2200" b="1" i="1">
              <a:solidFill>
                <a:srgbClr val="000000"/>
              </a:solidFill>
              <a:latin typeface="Bookman Old Style" pitchFamily="18" charset="0"/>
              <a:cs typeface="Calibri" pitchFamily="34" charset="0"/>
            </a:endParaRP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3446463" y="3776663"/>
            <a:ext cx="376237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3</a:t>
            </a:r>
          </a:p>
        </p:txBody>
      </p:sp>
      <p:sp>
        <p:nvSpPr>
          <p:cNvPr id="23" name="Прямоугольник 22"/>
          <p:cNvSpPr>
            <a:spLocks noChangeArrowheads="1"/>
          </p:cNvSpPr>
          <p:nvPr/>
        </p:nvSpPr>
        <p:spPr bwMode="auto">
          <a:xfrm>
            <a:off x="4625975" y="3327400"/>
            <a:ext cx="13335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(</a:t>
            </a:r>
            <a:r>
              <a:rPr lang="ru-RU" sz="24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−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2)+2</a:t>
            </a:r>
            <a:endParaRPr lang="ru-RU" sz="2200" b="1" i="1">
              <a:solidFill>
                <a:srgbClr val="000000"/>
              </a:solidFill>
              <a:latin typeface="Bookman Old Style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>
            <a:spLocks noChangeArrowheads="1"/>
          </p:cNvSpPr>
          <p:nvPr/>
        </p:nvSpPr>
        <p:spPr bwMode="auto">
          <a:xfrm>
            <a:off x="5038725" y="3767138"/>
            <a:ext cx="5619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b="1" i="1">
                <a:solidFill>
                  <a:srgbClr val="000000"/>
                </a:solidFill>
                <a:latin typeface="Bookman Old Style" pitchFamily="18" charset="0"/>
              </a:rPr>
              <a:t>−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4</a:t>
            </a:r>
          </a:p>
        </p:txBody>
      </p:sp>
      <p:sp>
        <p:nvSpPr>
          <p:cNvPr id="25" name="Прямоугольник 24"/>
          <p:cNvSpPr>
            <a:spLocks noChangeArrowheads="1"/>
          </p:cNvSpPr>
          <p:nvPr/>
        </p:nvSpPr>
        <p:spPr bwMode="auto">
          <a:xfrm>
            <a:off x="6003925" y="3328988"/>
            <a:ext cx="15176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b="1" i="1">
                <a:solidFill>
                  <a:srgbClr val="000000"/>
                </a:solidFill>
                <a:latin typeface="Bookman Old Style" pitchFamily="18" charset="0"/>
              </a:rPr>
              <a:t>−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4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(</a:t>
            </a:r>
            <a:r>
              <a:rPr lang="ru-RU" sz="2400" b="1" i="1">
                <a:solidFill>
                  <a:srgbClr val="000000"/>
                </a:solidFill>
                <a:latin typeface="Bookman Old Style" pitchFamily="18" charset="0"/>
              </a:rPr>
              <a:t>−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cs typeface="Calibri" pitchFamily="34" charset="0"/>
                <a:sym typeface="Symbol" pitchFamily="18" charset="2"/>
              </a:rPr>
              <a:t>2)+0</a:t>
            </a:r>
            <a:endParaRPr lang="ru-RU" sz="2200" b="1" i="1">
              <a:solidFill>
                <a:srgbClr val="000000"/>
              </a:solidFill>
              <a:latin typeface="Bookman Old Style" pitchFamily="18" charset="0"/>
              <a:cs typeface="Calibri" pitchFamily="34" charset="0"/>
            </a:endParaRPr>
          </a:p>
        </p:txBody>
      </p:sp>
      <p:sp>
        <p:nvSpPr>
          <p:cNvPr id="26" name="Прямоугольник 25"/>
          <p:cNvSpPr>
            <a:spLocks noChangeArrowheads="1"/>
          </p:cNvSpPr>
          <p:nvPr/>
        </p:nvSpPr>
        <p:spPr bwMode="auto">
          <a:xfrm>
            <a:off x="6583363" y="3784600"/>
            <a:ext cx="3778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8</a:t>
            </a:r>
          </a:p>
        </p:txBody>
      </p:sp>
      <p:sp>
        <p:nvSpPr>
          <p:cNvPr id="27" name="Прямоугольник 26"/>
          <p:cNvSpPr>
            <a:spLocks noChangeArrowheads="1"/>
          </p:cNvSpPr>
          <p:nvPr/>
        </p:nvSpPr>
        <p:spPr bwMode="auto">
          <a:xfrm>
            <a:off x="7566025" y="3327400"/>
            <a:ext cx="13335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8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(</a:t>
            </a:r>
            <a:r>
              <a:rPr lang="ru-RU" sz="24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−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2)+5</a:t>
            </a:r>
            <a:endParaRPr lang="ru-RU" sz="2200" b="1" i="1">
              <a:solidFill>
                <a:srgbClr val="000000"/>
              </a:solidFill>
              <a:latin typeface="Bookman Old Style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>
            <a:spLocks noChangeArrowheads="1"/>
          </p:cNvSpPr>
          <p:nvPr/>
        </p:nvSpPr>
        <p:spPr bwMode="auto">
          <a:xfrm>
            <a:off x="7875588" y="3776663"/>
            <a:ext cx="7524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b="1" i="1">
                <a:solidFill>
                  <a:srgbClr val="000000"/>
                </a:solidFill>
                <a:latin typeface="Bookman Old Style" pitchFamily="18" charset="0"/>
              </a:rPr>
              <a:t>−</a:t>
            </a:r>
            <a:r>
              <a:rPr lang="ru-RU" sz="2200" b="1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11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500"/>
                            </p:stCondLst>
                            <p:childTnLst>
                              <p:par>
                                <p:cTn id="1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Группа 42"/>
          <p:cNvGrpSpPr>
            <a:grpSpLocks/>
          </p:cNvGrpSpPr>
          <p:nvPr/>
        </p:nvGrpSpPr>
        <p:grpSpPr bwMode="auto">
          <a:xfrm>
            <a:off x="255588" y="4887913"/>
            <a:ext cx="8524875" cy="949325"/>
            <a:chOff x="255972" y="4887404"/>
            <a:chExt cx="8524043" cy="949325"/>
          </a:xfrm>
        </p:grpSpPr>
        <p:grpSp>
          <p:nvGrpSpPr>
            <p:cNvPr id="26654" name="Group 12"/>
            <p:cNvGrpSpPr>
              <a:grpSpLocks/>
            </p:cNvGrpSpPr>
            <p:nvPr/>
          </p:nvGrpSpPr>
          <p:grpSpPr bwMode="auto">
            <a:xfrm>
              <a:off x="390617" y="4932795"/>
              <a:ext cx="8389398" cy="688975"/>
              <a:chOff x="720" y="1392"/>
              <a:chExt cx="4058" cy="480"/>
            </a:xfrm>
          </p:grpSpPr>
          <p:sp>
            <p:nvSpPr>
              <p:cNvPr id="69645" name="AutoShape 13"/>
              <p:cNvSpPr>
                <a:spLocks noChangeArrowheads="1"/>
              </p:cNvSpPr>
              <p:nvPr/>
            </p:nvSpPr>
            <p:spPr bwMode="lt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chemeClr val="folHlink"/>
                  </a:gs>
                  <a:gs pos="50000">
                    <a:schemeClr val="folHlink">
                      <a:gamma/>
                      <a:shade val="92157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2200" i="1">
                  <a:latin typeface="Bookman Old Style" pitchFamily="18" charset="0"/>
                  <a:cs typeface="+mn-cs"/>
                </a:endParaRPr>
              </a:p>
            </p:txBody>
          </p:sp>
          <p:grpSp>
            <p:nvGrpSpPr>
              <p:cNvPr id="26659" name="Group 14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69647" name="AutoShape 15"/>
                <p:cNvSpPr>
                  <a:spLocks noChangeArrowheads="1"/>
                </p:cNvSpPr>
                <p:nvPr/>
              </p:nvSpPr>
              <p:spPr bwMode="ltGray">
                <a:xfrm>
                  <a:off x="744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folHlink">
                        <a:alpha val="0"/>
                      </a:schemeClr>
                    </a:gs>
                    <a:gs pos="100000">
                      <a:schemeClr val="folHlink">
                        <a:gamma/>
                        <a:tint val="0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2200" i="1">
                    <a:latin typeface="Bookman Old Style" pitchFamily="18" charset="0"/>
                    <a:cs typeface="+mn-cs"/>
                  </a:endParaRPr>
                </a:p>
              </p:txBody>
            </p:sp>
            <p:sp>
              <p:nvSpPr>
                <p:cNvPr id="69648" name="AutoShape 16"/>
                <p:cNvSpPr>
                  <a:spLocks noChangeArrowheads="1"/>
                </p:cNvSpPr>
                <p:nvPr/>
              </p:nvSpPr>
              <p:spPr bwMode="ltGray">
                <a:xfrm>
                  <a:off x="744" y="1408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folHlink">
                        <a:gamma/>
                        <a:tint val="0"/>
                        <a:invGamma/>
                      </a:schemeClr>
                    </a:gs>
                    <a:gs pos="100000">
                      <a:schemeClr val="folHlink"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2200" i="1">
                    <a:latin typeface="Bookman Old Style" pitchFamily="18" charset="0"/>
                    <a:cs typeface="+mn-cs"/>
                  </a:endParaRPr>
                </a:p>
              </p:txBody>
            </p:sp>
          </p:grpSp>
        </p:grpSp>
        <p:sp>
          <p:nvSpPr>
            <p:cNvPr id="69657" name="Text Box 25"/>
            <p:cNvSpPr txBox="1">
              <a:spLocks noChangeArrowheads="1"/>
            </p:cNvSpPr>
            <p:nvPr/>
          </p:nvSpPr>
          <p:spPr bwMode="black">
            <a:xfrm>
              <a:off x="1076242" y="5024870"/>
              <a:ext cx="7694893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>
                <a:spcBef>
                  <a:spcPct val="50000"/>
                </a:spcBef>
                <a:buClr>
                  <a:schemeClr val="tx1"/>
                </a:buClr>
                <a:defRPr/>
              </a:pPr>
              <a:r>
                <a:rPr lang="ru-RU" sz="2200" i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Bookman Old Style" pitchFamily="18" charset="0"/>
                  <a:cs typeface="+mn-cs"/>
                </a:rPr>
                <a:t>Разложение квадратного трехчлена на множители</a:t>
              </a:r>
              <a:endParaRPr lang="en-US" sz="22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  <a:cs typeface="+mn-cs"/>
              </a:endParaRPr>
            </a:p>
          </p:txBody>
        </p:sp>
        <p:pic>
          <p:nvPicPr>
            <p:cNvPr id="26656" name="Picture 27" descr="1"/>
            <p:cNvPicPr>
              <a:picLocks noChangeAspect="1" noChangeArrowheads="1"/>
            </p:cNvPicPr>
            <p:nvPr/>
          </p:nvPicPr>
          <p:blipFill>
            <a:blip r:embed="rId3">
              <a:lum bright="-6000" contrast="24000"/>
            </a:blip>
            <a:srcRect l="42606" t="64474" r="19473"/>
            <a:stretch>
              <a:fillRect/>
            </a:stretch>
          </p:blipFill>
          <p:spPr bwMode="auto">
            <a:xfrm>
              <a:off x="255972" y="4887404"/>
              <a:ext cx="792163" cy="949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657" name="Text Box 31"/>
            <p:cNvSpPr txBox="1">
              <a:spLocks noChangeArrowheads="1"/>
            </p:cNvSpPr>
            <p:nvPr/>
          </p:nvSpPr>
          <p:spPr bwMode="gray">
            <a:xfrm>
              <a:off x="602047" y="5023929"/>
              <a:ext cx="381000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200" b="1" i="1">
                  <a:latin typeface="Bookman Old Style" pitchFamily="18" charset="0"/>
                </a:rPr>
                <a:t>4</a:t>
              </a:r>
            </a:p>
          </p:txBody>
        </p:sp>
      </p:grpSp>
      <p:grpSp>
        <p:nvGrpSpPr>
          <p:cNvPr id="40" name="Группа 39"/>
          <p:cNvGrpSpPr>
            <a:grpSpLocks/>
          </p:cNvGrpSpPr>
          <p:nvPr/>
        </p:nvGrpSpPr>
        <p:grpSpPr bwMode="auto">
          <a:xfrm>
            <a:off x="277813" y="1773238"/>
            <a:ext cx="8520112" cy="949325"/>
            <a:chOff x="278492" y="1773823"/>
            <a:chExt cx="8519280" cy="949325"/>
          </a:xfrm>
        </p:grpSpPr>
        <p:grpSp>
          <p:nvGrpSpPr>
            <p:cNvPr id="26646" name="Group 17"/>
            <p:cNvGrpSpPr>
              <a:grpSpLocks/>
            </p:cNvGrpSpPr>
            <p:nvPr/>
          </p:nvGrpSpPr>
          <p:grpSpPr bwMode="auto">
            <a:xfrm>
              <a:off x="408374" y="1787463"/>
              <a:ext cx="8389398" cy="688975"/>
              <a:chOff x="720" y="1392"/>
              <a:chExt cx="4058" cy="480"/>
            </a:xfrm>
          </p:grpSpPr>
          <p:sp>
            <p:nvSpPr>
              <p:cNvPr id="69650" name="AutoShape 18"/>
              <p:cNvSpPr>
                <a:spLocks noChangeArrowheads="1"/>
              </p:cNvSpPr>
              <p:nvPr/>
            </p:nvSpPr>
            <p:spPr bwMode="lt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chemeClr val="accent1"/>
                  </a:gs>
                  <a:gs pos="50000">
                    <a:schemeClr val="accent1">
                      <a:gamma/>
                      <a:shade val="92157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2400" i="1">
                  <a:latin typeface="Bookman Old Style" pitchFamily="18" charset="0"/>
                  <a:cs typeface="+mn-cs"/>
                </a:endParaRPr>
              </a:p>
            </p:txBody>
          </p:sp>
          <p:grpSp>
            <p:nvGrpSpPr>
              <p:cNvPr id="26651" name="Group 19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69652" name="AutoShape 20"/>
                <p:cNvSpPr>
                  <a:spLocks noChangeArrowheads="1"/>
                </p:cNvSpPr>
                <p:nvPr/>
              </p:nvSpPr>
              <p:spPr bwMode="ltGray">
                <a:xfrm>
                  <a:off x="744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>
                        <a:alpha val="0"/>
                      </a:schemeClr>
                    </a:gs>
                    <a:gs pos="100000">
                      <a:schemeClr val="accent1">
                        <a:gamma/>
                        <a:tint val="0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2400" i="1">
                    <a:latin typeface="Bookman Old Style" pitchFamily="18" charset="0"/>
                    <a:cs typeface="+mn-cs"/>
                  </a:endParaRPr>
                </a:p>
              </p:txBody>
            </p:sp>
            <p:sp>
              <p:nvSpPr>
                <p:cNvPr id="69653" name="AutoShape 21"/>
                <p:cNvSpPr>
                  <a:spLocks noChangeArrowheads="1"/>
                </p:cNvSpPr>
                <p:nvPr/>
              </p:nvSpPr>
              <p:spPr bwMode="ltGray">
                <a:xfrm>
                  <a:off x="744" y="1408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2400" i="1">
                    <a:latin typeface="Bookman Old Style" pitchFamily="18" charset="0"/>
                    <a:cs typeface="+mn-cs"/>
                  </a:endParaRPr>
                </a:p>
              </p:txBody>
            </p:sp>
          </p:grpSp>
        </p:grpSp>
        <p:sp>
          <p:nvSpPr>
            <p:cNvPr id="69654" name="Text Box 22"/>
            <p:cNvSpPr txBox="1">
              <a:spLocks noChangeArrowheads="1"/>
            </p:cNvSpPr>
            <p:nvPr/>
          </p:nvSpPr>
          <p:spPr bwMode="black">
            <a:xfrm>
              <a:off x="1082887" y="1901763"/>
              <a:ext cx="71006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>
                <a:spcBef>
                  <a:spcPct val="50000"/>
                </a:spcBef>
                <a:buClr>
                  <a:schemeClr val="tx1"/>
                </a:buClr>
                <a:defRPr/>
              </a:pPr>
              <a:r>
                <a:rPr lang="ru-RU" sz="2400" i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Bookman Old Style" pitchFamily="18" charset="0"/>
                  <a:cs typeface="+mn-cs"/>
                </a:rPr>
                <a:t>Вынесение общего множителя за скобки</a:t>
              </a:r>
              <a:endParaRPr lang="en-US" sz="24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  <a:cs typeface="+mn-cs"/>
              </a:endParaRPr>
            </a:p>
          </p:txBody>
        </p:sp>
        <p:pic>
          <p:nvPicPr>
            <p:cNvPr id="26648" name="Picture 30" descr="1"/>
            <p:cNvPicPr>
              <a:picLocks noChangeAspect="1" noChangeArrowheads="1"/>
            </p:cNvPicPr>
            <p:nvPr/>
          </p:nvPicPr>
          <p:blipFill>
            <a:blip r:embed="rId3">
              <a:lum bright="-6000" contrast="24000"/>
            </a:blip>
            <a:srcRect l="42606" t="64474" r="19473"/>
            <a:stretch>
              <a:fillRect/>
            </a:stretch>
          </p:blipFill>
          <p:spPr bwMode="auto">
            <a:xfrm>
              <a:off x="278492" y="1773823"/>
              <a:ext cx="792162" cy="949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649" name="Text Box 32"/>
            <p:cNvSpPr txBox="1">
              <a:spLocks noChangeArrowheads="1"/>
            </p:cNvSpPr>
            <p:nvPr/>
          </p:nvSpPr>
          <p:spPr bwMode="gray">
            <a:xfrm>
              <a:off x="599167" y="1870660"/>
              <a:ext cx="3810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 i="1">
                  <a:latin typeface="Bookman Old Style" pitchFamily="18" charset="0"/>
                </a:rPr>
                <a:t>1</a:t>
              </a:r>
            </a:p>
          </p:txBody>
        </p:sp>
      </p:grpSp>
      <p:grpSp>
        <p:nvGrpSpPr>
          <p:cNvPr id="41" name="Группа 40"/>
          <p:cNvGrpSpPr>
            <a:grpSpLocks/>
          </p:cNvGrpSpPr>
          <p:nvPr/>
        </p:nvGrpSpPr>
        <p:grpSpPr bwMode="auto">
          <a:xfrm>
            <a:off x="263525" y="2781300"/>
            <a:ext cx="8507413" cy="949325"/>
            <a:chOff x="262971" y="2781993"/>
            <a:chExt cx="8508168" cy="949325"/>
          </a:xfrm>
        </p:grpSpPr>
        <p:grpSp>
          <p:nvGrpSpPr>
            <p:cNvPr id="26638" name="Group 2"/>
            <p:cNvGrpSpPr>
              <a:grpSpLocks/>
            </p:cNvGrpSpPr>
            <p:nvPr/>
          </p:nvGrpSpPr>
          <p:grpSpPr bwMode="auto">
            <a:xfrm>
              <a:off x="381741" y="2801983"/>
              <a:ext cx="8389398" cy="688975"/>
              <a:chOff x="720" y="1392"/>
              <a:chExt cx="4058" cy="480"/>
            </a:xfrm>
          </p:grpSpPr>
          <p:sp>
            <p:nvSpPr>
              <p:cNvPr id="69635" name="AutoShape 3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chemeClr val="accent2"/>
                  </a:gs>
                  <a:gs pos="50000">
                    <a:schemeClr val="accent2">
                      <a:gamma/>
                      <a:shade val="92157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2400" i="1">
                  <a:latin typeface="Bookman Old Style" pitchFamily="18" charset="0"/>
                  <a:cs typeface="+mn-cs"/>
                </a:endParaRPr>
              </a:p>
            </p:txBody>
          </p:sp>
          <p:grpSp>
            <p:nvGrpSpPr>
              <p:cNvPr id="26643" name="Group 4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69637" name="AutoShape 5"/>
                <p:cNvSpPr>
                  <a:spLocks noChangeArrowheads="1"/>
                </p:cNvSpPr>
                <p:nvPr/>
              </p:nvSpPr>
              <p:spPr bwMode="gray">
                <a:xfrm>
                  <a:off x="744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2">
                        <a:alpha val="0"/>
                      </a:schemeClr>
                    </a:gs>
                    <a:gs pos="100000">
                      <a:schemeClr val="accent2">
                        <a:gamma/>
                        <a:tint val="0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2400" i="1">
                    <a:latin typeface="Bookman Old Style" pitchFamily="18" charset="0"/>
                    <a:cs typeface="+mn-cs"/>
                  </a:endParaRPr>
                </a:p>
              </p:txBody>
            </p:sp>
            <p:sp>
              <p:nvSpPr>
                <p:cNvPr id="69638" name="AutoShape 6"/>
                <p:cNvSpPr>
                  <a:spLocks noChangeArrowheads="1"/>
                </p:cNvSpPr>
                <p:nvPr/>
              </p:nvSpPr>
              <p:spPr bwMode="gray">
                <a:xfrm>
                  <a:off x="744" y="1408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2">
                        <a:gamma/>
                        <a:tint val="0"/>
                        <a:invGamma/>
                      </a:schemeClr>
                    </a:gs>
                    <a:gs pos="100000">
                      <a:schemeClr val="accent2"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2400" i="1">
                    <a:latin typeface="Bookman Old Style" pitchFamily="18" charset="0"/>
                    <a:cs typeface="+mn-cs"/>
                  </a:endParaRPr>
                </a:p>
              </p:txBody>
            </p:sp>
          </p:grpSp>
        </p:grpSp>
        <p:sp>
          <p:nvSpPr>
            <p:cNvPr id="69655" name="Text Box 23"/>
            <p:cNvSpPr txBox="1">
              <a:spLocks noChangeArrowheads="1"/>
            </p:cNvSpPr>
            <p:nvPr/>
          </p:nvSpPr>
          <p:spPr bwMode="black">
            <a:xfrm>
              <a:off x="1067367" y="2909933"/>
              <a:ext cx="71006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>
                <a:spcBef>
                  <a:spcPct val="50000"/>
                </a:spcBef>
                <a:buClr>
                  <a:schemeClr val="tx1"/>
                </a:buClr>
                <a:defRPr/>
              </a:pPr>
              <a:r>
                <a:rPr lang="ru-RU" sz="2400" i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Bookman Old Style" pitchFamily="18" charset="0"/>
                  <a:cs typeface="+mn-cs"/>
                </a:rPr>
                <a:t>Способ группировки</a:t>
              </a:r>
              <a:endParaRPr lang="en-US" sz="24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  <a:cs typeface="+mn-cs"/>
              </a:endParaRPr>
            </a:p>
          </p:txBody>
        </p:sp>
        <p:pic>
          <p:nvPicPr>
            <p:cNvPr id="26640" name="Picture 29" descr="1"/>
            <p:cNvPicPr>
              <a:picLocks noChangeAspect="1" noChangeArrowheads="1"/>
            </p:cNvPicPr>
            <p:nvPr/>
          </p:nvPicPr>
          <p:blipFill>
            <a:blip r:embed="rId3">
              <a:lum bright="-6000" contrast="24000"/>
            </a:blip>
            <a:srcRect l="42606" t="64474" r="19473"/>
            <a:stretch>
              <a:fillRect/>
            </a:stretch>
          </p:blipFill>
          <p:spPr bwMode="auto">
            <a:xfrm>
              <a:off x="262971" y="2781993"/>
              <a:ext cx="792163" cy="949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641" name="Text Box 33"/>
            <p:cNvSpPr txBox="1">
              <a:spLocks noChangeArrowheads="1"/>
            </p:cNvSpPr>
            <p:nvPr/>
          </p:nvSpPr>
          <p:spPr bwMode="gray">
            <a:xfrm>
              <a:off x="585234" y="2880418"/>
              <a:ext cx="3810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 i="1">
                  <a:latin typeface="Bookman Old Style" pitchFamily="18" charset="0"/>
                </a:rPr>
                <a:t>2</a:t>
              </a:r>
            </a:p>
          </p:txBody>
        </p:sp>
      </p:grpSp>
      <p:grpSp>
        <p:nvGrpSpPr>
          <p:cNvPr id="42" name="Группа 41"/>
          <p:cNvGrpSpPr>
            <a:grpSpLocks/>
          </p:cNvGrpSpPr>
          <p:nvPr/>
        </p:nvGrpSpPr>
        <p:grpSpPr bwMode="auto">
          <a:xfrm>
            <a:off x="254000" y="3836988"/>
            <a:ext cx="8534400" cy="949325"/>
            <a:chOff x="254093" y="3837080"/>
            <a:chExt cx="8534800" cy="949325"/>
          </a:xfrm>
        </p:grpSpPr>
        <p:grpSp>
          <p:nvGrpSpPr>
            <p:cNvPr id="26630" name="Group 7"/>
            <p:cNvGrpSpPr>
              <a:grpSpLocks/>
            </p:cNvGrpSpPr>
            <p:nvPr/>
          </p:nvGrpSpPr>
          <p:grpSpPr bwMode="auto">
            <a:xfrm>
              <a:off x="372863" y="3871358"/>
              <a:ext cx="8389398" cy="688975"/>
              <a:chOff x="720" y="1392"/>
              <a:chExt cx="4058" cy="480"/>
            </a:xfrm>
          </p:grpSpPr>
          <p:sp>
            <p:nvSpPr>
              <p:cNvPr id="69640" name="AutoShape 8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chemeClr val="hlink"/>
                  </a:gs>
                  <a:gs pos="50000">
                    <a:schemeClr val="hlink">
                      <a:gamma/>
                      <a:shade val="92157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2200" i="1">
                  <a:latin typeface="Bookman Old Style" pitchFamily="18" charset="0"/>
                  <a:cs typeface="+mn-cs"/>
                </a:endParaRPr>
              </a:p>
            </p:txBody>
          </p:sp>
          <p:grpSp>
            <p:nvGrpSpPr>
              <p:cNvPr id="26635" name="Group 9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69642" name="AutoShape 10"/>
                <p:cNvSpPr>
                  <a:spLocks noChangeArrowheads="1"/>
                </p:cNvSpPr>
                <p:nvPr/>
              </p:nvSpPr>
              <p:spPr bwMode="gray">
                <a:xfrm>
                  <a:off x="744" y="1736"/>
                  <a:ext cx="3987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hlink">
                        <a:alpha val="0"/>
                      </a:schemeClr>
                    </a:gs>
                    <a:gs pos="100000">
                      <a:schemeClr val="hlink">
                        <a:gamma/>
                        <a:tint val="0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2200" i="1">
                    <a:latin typeface="Bookman Old Style" pitchFamily="18" charset="0"/>
                    <a:cs typeface="+mn-cs"/>
                  </a:endParaRPr>
                </a:p>
              </p:txBody>
            </p:sp>
            <p:sp>
              <p:nvSpPr>
                <p:cNvPr id="69643" name="AutoShape 11"/>
                <p:cNvSpPr>
                  <a:spLocks noChangeArrowheads="1"/>
                </p:cNvSpPr>
                <p:nvPr/>
              </p:nvSpPr>
              <p:spPr bwMode="gray">
                <a:xfrm>
                  <a:off x="744" y="1408"/>
                  <a:ext cx="3987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100000">
                      <a:schemeClr val="hlink"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 sz="2200" i="1">
                    <a:latin typeface="Bookman Old Style" pitchFamily="18" charset="0"/>
                    <a:cs typeface="+mn-cs"/>
                  </a:endParaRPr>
                </a:p>
              </p:txBody>
            </p:sp>
          </p:grpSp>
        </p:grpSp>
        <p:sp>
          <p:nvSpPr>
            <p:cNvPr id="69656" name="Text Box 24"/>
            <p:cNvSpPr txBox="1">
              <a:spLocks noChangeArrowheads="1"/>
            </p:cNvSpPr>
            <p:nvPr/>
          </p:nvSpPr>
          <p:spPr bwMode="black">
            <a:xfrm>
              <a:off x="1058489" y="3972958"/>
              <a:ext cx="7730404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>
                <a:spcBef>
                  <a:spcPct val="50000"/>
                </a:spcBef>
                <a:buClr>
                  <a:schemeClr val="tx1"/>
                </a:buClr>
                <a:defRPr/>
              </a:pPr>
              <a:r>
                <a:rPr lang="ru-RU" sz="2200" i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Bookman Old Style" pitchFamily="18" charset="0"/>
                  <a:cs typeface="+mn-cs"/>
                </a:rPr>
                <a:t>Использование формул сокращенного умножения</a:t>
              </a:r>
              <a:endParaRPr lang="en-US" sz="22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  <a:cs typeface="+mn-cs"/>
              </a:endParaRPr>
            </a:p>
          </p:txBody>
        </p:sp>
        <p:pic>
          <p:nvPicPr>
            <p:cNvPr id="26632" name="Picture 28" descr="1"/>
            <p:cNvPicPr>
              <a:picLocks noChangeAspect="1" noChangeArrowheads="1"/>
            </p:cNvPicPr>
            <p:nvPr/>
          </p:nvPicPr>
          <p:blipFill>
            <a:blip r:embed="rId3">
              <a:lum bright="-6000" contrast="24000"/>
            </a:blip>
            <a:srcRect l="42606" t="64474" r="19473"/>
            <a:stretch>
              <a:fillRect/>
            </a:stretch>
          </p:blipFill>
          <p:spPr bwMode="auto">
            <a:xfrm>
              <a:off x="254093" y="3837080"/>
              <a:ext cx="792163" cy="949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633" name="Text Box 34"/>
            <p:cNvSpPr txBox="1">
              <a:spLocks noChangeArrowheads="1"/>
            </p:cNvSpPr>
            <p:nvPr/>
          </p:nvSpPr>
          <p:spPr bwMode="gray">
            <a:xfrm>
              <a:off x="576356" y="3972017"/>
              <a:ext cx="381000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200" b="1" i="1">
                  <a:latin typeface="Bookman Old Style" pitchFamily="18" charset="0"/>
                </a:rPr>
                <a:t>3</a:t>
              </a:r>
            </a:p>
          </p:txBody>
        </p:sp>
      </p:grpSp>
      <p:sp>
        <p:nvSpPr>
          <p:cNvPr id="36" name="Заголовок 1"/>
          <p:cNvSpPr txBox="1">
            <a:spLocks/>
          </p:cNvSpPr>
          <p:nvPr/>
        </p:nvSpPr>
        <p:spPr bwMode="gray">
          <a:xfrm>
            <a:off x="971550" y="434975"/>
            <a:ext cx="7381875" cy="585788"/>
          </a:xfrm>
          <a:prstGeom prst="rect">
            <a:avLst/>
          </a:prstGeom>
          <a:solidFill>
            <a:srgbClr val="FFFFFF">
              <a:alpha val="6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ru-RU" sz="26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Разложение многочлена на множители</a:t>
            </a:r>
            <a:endParaRPr lang="ru-RU" sz="2600" b="1" kern="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2"/>
          <p:cNvSpPr txBox="1">
            <a:spLocks noChangeArrowheads="1"/>
          </p:cNvSpPr>
          <p:nvPr/>
        </p:nvSpPr>
        <p:spPr bwMode="black">
          <a:xfrm>
            <a:off x="966925" y="454703"/>
            <a:ext cx="7688803" cy="492443"/>
          </a:xfrm>
          <a:prstGeom prst="rect">
            <a:avLst/>
          </a:prstGeom>
          <a:solidFill>
            <a:srgbClr val="FFFFFF">
              <a:alpha val="74118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  <a:defRPr/>
            </a:pPr>
            <a:r>
              <a:rPr lang="ru-RU" sz="26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Вынесение</a:t>
            </a:r>
            <a:r>
              <a:rPr lang="ru-RU" sz="2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  <a:cs typeface="+mn-cs"/>
              </a:rPr>
              <a:t> </a:t>
            </a:r>
            <a:r>
              <a:rPr lang="ru-RU" sz="26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общего множителя за скобки</a:t>
            </a:r>
            <a:endParaRPr lang="en-US" sz="2600" b="1" kern="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7225" y="1135063"/>
            <a:ext cx="7829550" cy="2062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latin typeface="Bookman Old Style" pitchFamily="18" charset="0"/>
                <a:cs typeface="+mn-cs"/>
              </a:rPr>
              <a:t>Применяя распределительный закон умножения относительно сложения:</a:t>
            </a:r>
          </a:p>
          <a:p>
            <a:pPr algn="ctr">
              <a:defRPr/>
            </a:pP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 + b)c = ac + </a:t>
            </a:r>
            <a:r>
              <a:rPr lang="en-US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bc</a:t>
            </a:r>
            <a:r>
              <a:rPr lang="en-US" sz="2400" i="1" dirty="0">
                <a:latin typeface="Bookman Old Style" pitchFamily="18" charset="0"/>
                <a:cs typeface="+mn-cs"/>
              </a:rPr>
              <a:t>  </a:t>
            </a:r>
            <a:endParaRPr lang="ru-RU" sz="2400" i="1" dirty="0">
              <a:latin typeface="Bookman Old Style" pitchFamily="18" charset="0"/>
              <a:cs typeface="+mn-cs"/>
            </a:endParaRPr>
          </a:p>
          <a:p>
            <a:pPr algn="ctr">
              <a:defRPr/>
            </a:pPr>
            <a:r>
              <a:rPr lang="ru-RU" sz="2400" dirty="0">
                <a:latin typeface="Bookman Old Style" pitchFamily="18" charset="0"/>
                <a:cs typeface="+mn-cs"/>
              </a:rPr>
              <a:t>В обратном порядке: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  <a:p>
            <a:pPr algn="ctr"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ac + </a:t>
            </a:r>
            <a:r>
              <a:rPr lang="en-US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bc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c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 + b) </a:t>
            </a:r>
            <a:endParaRPr lang="ru-RU" sz="28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44888" y="3398838"/>
            <a:ext cx="2070100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Пример 4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60350" y="4068763"/>
            <a:ext cx="468788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8х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4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+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6х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4х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+ 2х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=</a:t>
            </a:r>
            <a:endParaRPr lang="ru-RU" sz="2800" b="1" i="1" dirty="0">
              <a:solidFill>
                <a:srgbClr val="D6EFF5">
                  <a:lumMod val="50000"/>
                </a:srgb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4572000" y="4092575"/>
            <a:ext cx="4406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2х (4х</a:t>
            </a:r>
            <a:r>
              <a:rPr lang="ru-RU" sz="2800" b="1" i="1" baseline="30000">
                <a:solidFill>
                  <a:srgbClr val="2D9EB9"/>
                </a:solidFill>
                <a:latin typeface="Bookman Old Style" pitchFamily="18" charset="0"/>
              </a:rPr>
              <a:t>3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+ 3х</a:t>
            </a:r>
            <a:r>
              <a:rPr lang="ru-RU" sz="2800" b="1" i="1" baseline="30000">
                <a:solidFill>
                  <a:srgbClr val="2D9EB9"/>
                </a:solidFill>
                <a:latin typeface="Bookman Old Style" pitchFamily="18" charset="0"/>
              </a:rPr>
              <a:t>2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− 2х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+ 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1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) </a:t>
            </a:r>
            <a:endParaRPr lang="ru-RU" i="1"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9875" y="4940300"/>
            <a:ext cx="46799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3х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+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6х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6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27х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4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=</a:t>
            </a:r>
            <a:endParaRPr lang="ru-RU" sz="2800" b="1" i="1" dirty="0">
              <a:solidFill>
                <a:srgbClr val="D6EFF5">
                  <a:lumMod val="50000"/>
                </a:srgb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3719513" y="4935538"/>
            <a:ext cx="52800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3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x</a:t>
            </a:r>
            <a:r>
              <a:rPr lang="en-US" sz="2800" b="1" i="1" baseline="30000">
                <a:solidFill>
                  <a:srgbClr val="2D9EB9"/>
                </a:solidFill>
                <a:latin typeface="Bookman Old Style" pitchFamily="18" charset="0"/>
              </a:rPr>
              <a:t>3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(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1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+ 2х</a:t>
            </a:r>
            <a:r>
              <a:rPr lang="en-US" sz="2800" b="1" i="1" baseline="30000">
                <a:solidFill>
                  <a:srgbClr val="2D9EB9"/>
                </a:solidFill>
                <a:latin typeface="Bookman Old Style" pitchFamily="18" charset="0"/>
              </a:rPr>
              <a:t>3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− 9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x)</a:t>
            </a:r>
            <a:endParaRPr lang="ru-RU" i="1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2"/>
          <p:cNvSpPr txBox="1">
            <a:spLocks noChangeArrowheads="1"/>
          </p:cNvSpPr>
          <p:nvPr/>
        </p:nvSpPr>
        <p:spPr bwMode="black">
          <a:xfrm>
            <a:off x="939800" y="409575"/>
            <a:ext cx="4999038" cy="585788"/>
          </a:xfrm>
          <a:prstGeom prst="rect">
            <a:avLst/>
          </a:prstGeom>
          <a:solidFill>
            <a:srgbClr val="FFFFFF">
              <a:alpha val="74118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>
              <a:spcBef>
                <a:spcPct val="50000"/>
              </a:spcBef>
              <a:buClr>
                <a:schemeClr val="tx1"/>
              </a:buClr>
              <a:defRPr/>
            </a:pPr>
            <a:r>
              <a:rPr lang="ru-RU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Способ группировки</a:t>
            </a:r>
            <a:endParaRPr lang="en-US" sz="3200" b="1" kern="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7225" y="1135063"/>
            <a:ext cx="7829550" cy="2062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400" dirty="0">
                <a:latin typeface="Bookman Old Style" pitchFamily="18" charset="0"/>
                <a:cs typeface="+mn-cs"/>
              </a:rPr>
              <a:t>Применяя переместительный или сочетательный законы сложения, можно группировать члены многочлена любым способом:</a:t>
            </a:r>
          </a:p>
          <a:p>
            <a:pPr algn="ctr"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 + b = b + a</a:t>
            </a:r>
            <a:r>
              <a:rPr lang="en-US" sz="2400" i="1" dirty="0">
                <a:latin typeface="Bookman Old Style" pitchFamily="18" charset="0"/>
                <a:cs typeface="+mn-cs"/>
              </a:rPr>
              <a:t>  </a:t>
            </a:r>
            <a:endParaRPr lang="ru-RU" sz="2400" i="1" dirty="0">
              <a:latin typeface="Bookman Old Style" pitchFamily="18" charset="0"/>
              <a:cs typeface="+mn-cs"/>
            </a:endParaRPr>
          </a:p>
          <a:p>
            <a:pPr algn="ctr">
              <a:defRPr/>
            </a:pP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 + b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 +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c = a +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b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c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 = а +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b + c</a:t>
            </a:r>
            <a:endParaRPr lang="ru-RU" sz="28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36950" y="3513138"/>
            <a:ext cx="20701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Пример 5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31775" y="4186238"/>
            <a:ext cx="4679950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3х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+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6х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27х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− 54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=</a:t>
            </a:r>
            <a:endParaRPr lang="ru-RU" sz="2800" b="1" i="1" dirty="0">
              <a:solidFill>
                <a:srgbClr val="D6EFF5">
                  <a:lumMod val="50000"/>
                </a:srgb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4448175" y="4181475"/>
            <a:ext cx="45132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3(х</a:t>
            </a:r>
            <a:r>
              <a:rPr lang="ru-RU" sz="2800" b="1" i="1" baseline="30000">
                <a:solidFill>
                  <a:srgbClr val="2D9EB9"/>
                </a:solidFill>
                <a:latin typeface="Bookman Old Style" pitchFamily="18" charset="0"/>
              </a:rPr>
              <a:t>3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+ 2х</a:t>
            </a:r>
            <a:r>
              <a:rPr lang="ru-RU" sz="2800" b="1" i="1" baseline="30000">
                <a:solidFill>
                  <a:srgbClr val="2D9EB9"/>
                </a:solidFill>
                <a:latin typeface="Bookman Old Style" pitchFamily="18" charset="0"/>
              </a:rPr>
              <a:t>2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− 9х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−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18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)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=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endParaRPr lang="ru-RU" i="1">
              <a:latin typeface="Bookman Old Style" pitchFamily="18" charset="0"/>
            </a:endParaRP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223838" y="4770438"/>
            <a:ext cx="4800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= 3(х</a:t>
            </a:r>
            <a:r>
              <a:rPr lang="ru-RU" sz="2800" b="1" i="1" baseline="30000">
                <a:solidFill>
                  <a:srgbClr val="2D9EB9"/>
                </a:solidFill>
                <a:latin typeface="Bookman Old Style" pitchFamily="18" charset="0"/>
              </a:rPr>
              <a:t>2 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(х + 2) − 9(х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+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2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)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) = 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endParaRPr lang="ru-RU" i="1">
              <a:latin typeface="Bookman Old Style" pitchFamily="18" charset="0"/>
            </a:endParaRP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4749800" y="4772025"/>
            <a:ext cx="3781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3(х + 2)(х</a:t>
            </a:r>
            <a:r>
              <a:rPr lang="ru-RU" sz="2800" b="1" i="1" baseline="30000">
                <a:solidFill>
                  <a:srgbClr val="2D9EB9"/>
                </a:solidFill>
                <a:latin typeface="Bookman Old Style" pitchFamily="18" charset="0"/>
              </a:rPr>
              <a:t>2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− 9) = 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endParaRPr lang="ru-RU" i="1">
              <a:solidFill>
                <a:srgbClr val="000000"/>
              </a:solidFill>
              <a:latin typeface="Bookman Old Style" pitchFamily="18" charset="0"/>
            </a:endParaRP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2368550" y="5394325"/>
            <a:ext cx="43719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= 3(х + 2)(х − 3)(х + 3) 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endParaRPr lang="ru-RU" i="1">
              <a:solidFill>
                <a:srgbClr val="00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8" grpId="0"/>
      <p:bldP spid="13" grpId="0"/>
      <p:bldP spid="14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2"/>
          <p:cNvSpPr txBox="1">
            <a:spLocks noChangeArrowheads="1"/>
          </p:cNvSpPr>
          <p:nvPr/>
        </p:nvSpPr>
        <p:spPr bwMode="black">
          <a:xfrm>
            <a:off x="939800" y="260350"/>
            <a:ext cx="6951663" cy="954088"/>
          </a:xfrm>
          <a:prstGeom prst="rect">
            <a:avLst/>
          </a:prstGeom>
          <a:solidFill>
            <a:srgbClr val="FFFFFF">
              <a:alpha val="74118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tx1"/>
              </a:buClr>
              <a:defRPr/>
            </a:pPr>
            <a:r>
              <a:rPr lang="ru-RU" sz="28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Использование формул </a:t>
            </a:r>
            <a:endParaRPr lang="en-US" sz="2800" b="1" kern="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+mj-ea"/>
              <a:cs typeface="+mj-cs"/>
            </a:endParaRPr>
          </a:p>
          <a:p>
            <a:pPr algn="r">
              <a:spcBef>
                <a:spcPts val="0"/>
              </a:spcBef>
              <a:buClr>
                <a:schemeClr val="tx1"/>
              </a:buClr>
              <a:defRPr/>
            </a:pPr>
            <a:r>
              <a:rPr lang="ru-RU" sz="28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сокращенного</a:t>
            </a:r>
            <a:r>
              <a:rPr lang="en-US" sz="28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 </a:t>
            </a:r>
            <a:r>
              <a:rPr lang="ru-RU" sz="28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умножения</a:t>
            </a:r>
            <a:endParaRPr lang="en-US" sz="2800" b="1" kern="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4975" y="1268413"/>
            <a:ext cx="8274050" cy="3108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 + b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)(а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b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a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b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i="1" dirty="0">
                <a:latin typeface="Bookman Old Style" pitchFamily="18" charset="0"/>
                <a:cs typeface="+mn-cs"/>
              </a:rPr>
              <a:t> </a:t>
            </a:r>
            <a:r>
              <a:rPr lang="en-US" sz="2400" i="1" dirty="0">
                <a:latin typeface="Bookman Old Style" pitchFamily="18" charset="0"/>
                <a:cs typeface="+mn-cs"/>
              </a:rPr>
              <a:t>–</a:t>
            </a:r>
            <a:r>
              <a:rPr lang="ru-RU" sz="2400" i="1" dirty="0">
                <a:latin typeface="Bookman Old Style" pitchFamily="18" charset="0"/>
                <a:cs typeface="+mn-cs"/>
              </a:rPr>
              <a:t> разность</a:t>
            </a:r>
            <a:r>
              <a:rPr lang="en-US" sz="2400" i="1" dirty="0">
                <a:latin typeface="Bookman Old Style" pitchFamily="18" charset="0"/>
                <a:cs typeface="+mn-cs"/>
              </a:rPr>
              <a:t> </a:t>
            </a:r>
            <a:r>
              <a:rPr lang="ru-RU" sz="2400" i="1" dirty="0">
                <a:latin typeface="Bookman Old Style" pitchFamily="18" charset="0"/>
                <a:cs typeface="+mn-cs"/>
              </a:rPr>
              <a:t>квадратов</a:t>
            </a:r>
          </a:p>
          <a:p>
            <a:pPr>
              <a:defRPr/>
            </a:pP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 + b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a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+ 2ab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b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2400" i="1" dirty="0">
                <a:latin typeface="Bookman Old Style" pitchFamily="18" charset="0"/>
                <a:cs typeface="+mn-cs"/>
              </a:rPr>
              <a:t>–</a:t>
            </a:r>
            <a:r>
              <a:rPr lang="ru-RU" sz="2400" i="1" dirty="0">
                <a:latin typeface="Bookman Old Style" pitchFamily="18" charset="0"/>
                <a:cs typeface="+mn-cs"/>
              </a:rPr>
              <a:t> квадрат суммы</a:t>
            </a:r>
            <a:r>
              <a:rPr lang="en-US" sz="2400" i="1" dirty="0">
                <a:latin typeface="Bookman Old Style" pitchFamily="18" charset="0"/>
                <a:cs typeface="+mn-cs"/>
              </a:rPr>
              <a:t> </a:t>
            </a:r>
            <a:endParaRPr lang="en-US" sz="2400" b="1" i="1" baseline="300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  <a:p>
            <a:pPr>
              <a:defRPr/>
            </a:pP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b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a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2ab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b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2400" i="1" dirty="0">
                <a:latin typeface="Bookman Old Style" pitchFamily="18" charset="0"/>
                <a:cs typeface="+mn-cs"/>
              </a:rPr>
              <a:t>–</a:t>
            </a:r>
            <a:r>
              <a:rPr lang="ru-RU" sz="2400" i="1" dirty="0">
                <a:latin typeface="Bookman Old Style" pitchFamily="18" charset="0"/>
                <a:cs typeface="+mn-cs"/>
              </a:rPr>
              <a:t> квадрат разности</a:t>
            </a:r>
            <a:r>
              <a:rPr lang="en-US" sz="2400" i="1" dirty="0">
                <a:latin typeface="Bookman Old Style" pitchFamily="18" charset="0"/>
                <a:cs typeface="+mn-cs"/>
              </a:rPr>
              <a:t> </a:t>
            </a:r>
            <a:endParaRPr lang="en-US" sz="2400" b="1" i="1" baseline="300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(a + b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(a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2800" b="1" i="1" dirty="0" err="1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ab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+ b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а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b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800" i="1" dirty="0">
                <a:latin typeface="Bookman Old Style" pitchFamily="18" charset="0"/>
                <a:cs typeface="+mn-cs"/>
              </a:rPr>
              <a:t> </a:t>
            </a:r>
            <a:r>
              <a:rPr lang="en-US" sz="2400" i="1" dirty="0">
                <a:latin typeface="Bookman Old Style" pitchFamily="18" charset="0"/>
                <a:cs typeface="+mn-cs"/>
              </a:rPr>
              <a:t>–</a:t>
            </a:r>
            <a:r>
              <a:rPr lang="ru-RU" sz="2400" i="1" dirty="0">
                <a:latin typeface="Bookman Old Style" pitchFamily="18" charset="0"/>
                <a:cs typeface="+mn-cs"/>
              </a:rPr>
              <a:t> сумма кубов</a:t>
            </a:r>
            <a:endParaRPr lang="en-US" sz="24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(a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b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(a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+ </a:t>
            </a:r>
            <a:r>
              <a:rPr lang="en-US" sz="2800" b="1" i="1" dirty="0" err="1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ab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+ b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а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b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800" i="1" dirty="0">
                <a:latin typeface="Bookman Old Style" pitchFamily="18" charset="0"/>
                <a:cs typeface="+mn-cs"/>
              </a:rPr>
              <a:t> </a:t>
            </a:r>
            <a:r>
              <a:rPr lang="en-US" sz="2400" i="1" dirty="0">
                <a:latin typeface="Bookman Old Style" pitchFamily="18" charset="0"/>
                <a:cs typeface="+mn-cs"/>
              </a:rPr>
              <a:t>–</a:t>
            </a:r>
            <a:r>
              <a:rPr lang="ru-RU" sz="2400" i="1" dirty="0">
                <a:latin typeface="Bookman Old Style" pitchFamily="18" charset="0"/>
                <a:cs typeface="+mn-cs"/>
              </a:rPr>
              <a:t> разность кубов</a:t>
            </a:r>
            <a:endParaRPr lang="en-US" sz="24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(a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b)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= a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− 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3ab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+ 3a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b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b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800" i="1" dirty="0">
                <a:latin typeface="Bookman Old Style" pitchFamily="18" charset="0"/>
                <a:cs typeface="+mn-cs"/>
              </a:rPr>
              <a:t> </a:t>
            </a:r>
            <a:r>
              <a:rPr lang="en-US" sz="2400" i="1" dirty="0">
                <a:latin typeface="Bookman Old Style" pitchFamily="18" charset="0"/>
                <a:cs typeface="+mn-cs"/>
              </a:rPr>
              <a:t>–</a:t>
            </a:r>
            <a:r>
              <a:rPr lang="ru-RU" sz="2400" i="1" dirty="0">
                <a:latin typeface="Bookman Old Style" pitchFamily="18" charset="0"/>
                <a:cs typeface="+mn-cs"/>
              </a:rPr>
              <a:t> куб разности</a:t>
            </a:r>
            <a:endParaRPr lang="en-US" sz="2400" b="1" i="1" dirty="0">
              <a:solidFill>
                <a:srgbClr val="D6EFF5">
                  <a:lumMod val="50000"/>
                </a:srgbClr>
              </a:solidFill>
              <a:latin typeface="Bookman Old Style" pitchFamily="18" charset="0"/>
              <a:cs typeface="+mn-cs"/>
            </a:endParaRPr>
          </a:p>
          <a:p>
            <a:pPr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(a +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b)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= a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+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3ab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+ 3a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b + b</a:t>
            </a:r>
            <a:r>
              <a:rPr lang="en-US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800" i="1" dirty="0">
                <a:latin typeface="Bookman Old Style" pitchFamily="18" charset="0"/>
                <a:cs typeface="+mn-cs"/>
              </a:rPr>
              <a:t> </a:t>
            </a:r>
            <a:r>
              <a:rPr lang="en-US" sz="2400" i="1" dirty="0">
                <a:latin typeface="Bookman Old Style" pitchFamily="18" charset="0"/>
                <a:cs typeface="+mn-cs"/>
              </a:rPr>
              <a:t>–</a:t>
            </a:r>
            <a:r>
              <a:rPr lang="ru-RU" sz="2400" i="1" dirty="0">
                <a:latin typeface="Bookman Old Style" pitchFamily="18" charset="0"/>
                <a:cs typeface="+mn-cs"/>
              </a:rPr>
              <a:t> куб суммы</a:t>
            </a:r>
            <a:endParaRPr lang="en-US" sz="2400" b="1" i="1" dirty="0">
              <a:solidFill>
                <a:srgbClr val="D6EFF5">
                  <a:lumMod val="50000"/>
                </a:srgb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36950" y="4464050"/>
            <a:ext cx="207010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Пример 6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4738" y="5108575"/>
            <a:ext cx="176688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6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1 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=</a:t>
            </a:r>
            <a:endParaRPr lang="ru-RU" sz="2800" b="1" i="1" dirty="0">
              <a:solidFill>
                <a:srgbClr val="D6EFF5">
                  <a:lumMod val="50000"/>
                </a:srgb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057275" y="5832475"/>
            <a:ext cx="74469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= (х + 1)(х</a:t>
            </a:r>
            <a:r>
              <a:rPr lang="ru-RU" sz="2800" b="1" i="1" baseline="30000">
                <a:solidFill>
                  <a:srgbClr val="2D9EB9"/>
                </a:solidFill>
                <a:latin typeface="Bookman Old Style" pitchFamily="18" charset="0"/>
              </a:rPr>
              <a:t>2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− х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+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1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)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(х − 1)(х</a:t>
            </a:r>
            <a:r>
              <a:rPr lang="ru-RU" sz="2800" b="1" i="1" baseline="30000">
                <a:solidFill>
                  <a:srgbClr val="2D9EB9"/>
                </a:solidFill>
                <a:latin typeface="Bookman Old Style" pitchFamily="18" charset="0"/>
              </a:rPr>
              <a:t>2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+ х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+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1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) </a:t>
            </a:r>
            <a:endParaRPr lang="ru-RU" i="1">
              <a:latin typeface="Bookman Old Style" pitchFamily="18" charset="0"/>
            </a:endParaRP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2592388" y="5100638"/>
            <a:ext cx="5476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(х</a:t>
            </a:r>
            <a:r>
              <a:rPr lang="ru-RU" sz="2800" b="1" i="1" baseline="30000">
                <a:solidFill>
                  <a:srgbClr val="2D9EB9"/>
                </a:solidFill>
                <a:latin typeface="Bookman Old Style" pitchFamily="18" charset="0"/>
              </a:rPr>
              <a:t>3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)</a:t>
            </a:r>
            <a:r>
              <a:rPr lang="ru-RU" sz="2800" b="1" i="1" baseline="30000">
                <a:solidFill>
                  <a:srgbClr val="2D9EB9"/>
                </a:solidFill>
                <a:latin typeface="Bookman Old Style" pitchFamily="18" charset="0"/>
              </a:rPr>
              <a:t>2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− 1</a:t>
            </a:r>
            <a:r>
              <a:rPr lang="ru-RU" sz="2800" b="1" i="1" baseline="30000">
                <a:solidFill>
                  <a:srgbClr val="2D9EB9"/>
                </a:solidFill>
                <a:latin typeface="Bookman Old Style" pitchFamily="18" charset="0"/>
              </a:rPr>
              <a:t>2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= (х</a:t>
            </a:r>
            <a:r>
              <a:rPr lang="ru-RU" sz="2800" b="1" i="1" baseline="30000">
                <a:solidFill>
                  <a:srgbClr val="2D9EB9"/>
                </a:solidFill>
                <a:latin typeface="Bookman Old Style" pitchFamily="18" charset="0"/>
              </a:rPr>
              <a:t>3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+ 1)(х</a:t>
            </a:r>
            <a:r>
              <a:rPr lang="ru-RU" sz="2800" b="1" i="1" baseline="30000">
                <a:solidFill>
                  <a:srgbClr val="2D9EB9"/>
                </a:solidFill>
                <a:latin typeface="Bookman Old Style" pitchFamily="18" charset="0"/>
              </a:rPr>
              <a:t>3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− 1) = 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endParaRPr lang="ru-RU" i="1">
              <a:solidFill>
                <a:srgbClr val="00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8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кругленный прямоугольник 11"/>
          <p:cNvSpPr/>
          <p:nvPr/>
        </p:nvSpPr>
        <p:spPr>
          <a:xfrm>
            <a:off x="2914650" y="4025900"/>
            <a:ext cx="488950" cy="449263"/>
          </a:xfrm>
          <a:prstGeom prst="roundRect">
            <a:avLst>
              <a:gd name="adj" fmla="val 50000"/>
            </a:avLst>
          </a:prstGeom>
          <a:solidFill>
            <a:srgbClr val="FFE5CC">
              <a:alpha val="50980"/>
            </a:srgbClr>
          </a:solidFill>
          <a:ln>
            <a:solidFill>
              <a:srgbClr val="EA7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7F00"/>
              </a:solidFill>
            </a:endParaRPr>
          </a:p>
        </p:txBody>
      </p:sp>
      <p:sp>
        <p:nvSpPr>
          <p:cNvPr id="5" name="Text Box 22"/>
          <p:cNvSpPr txBox="1">
            <a:spLocks noChangeArrowheads="1"/>
          </p:cNvSpPr>
          <p:nvPr/>
        </p:nvSpPr>
        <p:spPr bwMode="black">
          <a:xfrm>
            <a:off x="957263" y="341313"/>
            <a:ext cx="8053387" cy="830262"/>
          </a:xfrm>
          <a:prstGeom prst="rect">
            <a:avLst/>
          </a:prstGeom>
          <a:solidFill>
            <a:srgbClr val="FFFFFF">
              <a:alpha val="74118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tx1"/>
              </a:buClr>
              <a:defRPr/>
            </a:pPr>
            <a:r>
              <a:rPr lang="ru-RU" sz="24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Разложение квадратного трехчлена </a:t>
            </a:r>
          </a:p>
          <a:p>
            <a:pPr algn="r">
              <a:spcBef>
                <a:spcPts val="0"/>
              </a:spcBef>
              <a:buClr>
                <a:schemeClr val="tx1"/>
              </a:buClr>
              <a:defRPr/>
            </a:pPr>
            <a:r>
              <a:rPr lang="ru-RU" sz="24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на линейные множители</a:t>
            </a:r>
            <a:endParaRPr lang="en-US" sz="2400" b="1" kern="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8925" y="1214438"/>
            <a:ext cx="8566150" cy="1384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i="1" dirty="0">
                <a:latin typeface="Bookman Old Style" pitchFamily="18" charset="0"/>
                <a:cs typeface="+mn-cs"/>
              </a:rPr>
              <a:t>Если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baseline="-25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1</a:t>
            </a:r>
            <a:r>
              <a:rPr lang="ru-RU" sz="2800" i="1" dirty="0">
                <a:latin typeface="Bookman Old Style" pitchFamily="18" charset="0"/>
                <a:cs typeface="+mn-cs"/>
              </a:rPr>
              <a:t> и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baseline="-25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i="1" dirty="0">
                <a:latin typeface="Bookman Old Style" pitchFamily="18" charset="0"/>
                <a:cs typeface="+mn-cs"/>
              </a:rPr>
              <a:t> – корни квадратного трехчлена</a:t>
            </a:r>
          </a:p>
          <a:p>
            <a:pPr algn="ctr"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 b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с</a:t>
            </a:r>
            <a:r>
              <a:rPr lang="ru-RU" sz="2800" i="1" dirty="0">
                <a:latin typeface="Bookman Old Style" pitchFamily="18" charset="0"/>
                <a:cs typeface="+mn-cs"/>
              </a:rPr>
              <a:t>, то </a:t>
            </a:r>
          </a:p>
          <a:p>
            <a:pPr algn="ctr">
              <a:defRPr/>
            </a:pP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a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en-US" sz="28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 b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с = а</a:t>
            </a:r>
            <a:r>
              <a:rPr lang="ru-RU" sz="1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8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− х</a:t>
            </a:r>
            <a:r>
              <a:rPr lang="ru-RU" sz="2800" b="1" i="1" baseline="-25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1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)(</a:t>
            </a:r>
            <a:r>
              <a:rPr lang="ru-RU" sz="2800" b="1" i="1" dirty="0" err="1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− х</a:t>
            </a:r>
            <a:r>
              <a:rPr lang="ru-RU" sz="2800" b="1" i="1" baseline="-25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)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endParaRPr lang="en-US" sz="28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36950" y="2954338"/>
            <a:ext cx="20701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Пример 7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249238" y="3981450"/>
            <a:ext cx="31337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2х</a:t>
            </a:r>
            <a:r>
              <a:rPr lang="ru-RU" sz="2800" b="1" i="1" baseline="30000">
                <a:solidFill>
                  <a:srgbClr val="2D9EB9"/>
                </a:solidFill>
                <a:latin typeface="Bookman Old Style" pitchFamily="18" charset="0"/>
              </a:rPr>
              <a:t>2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− 3х −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5 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=</a:t>
            </a:r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2938463" y="3986213"/>
            <a:ext cx="3692525" cy="53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2 (х + 1)(х − 2,5) =</a:t>
            </a:r>
            <a:endParaRPr lang="ru-RU" i="1">
              <a:latin typeface="Bookman Old Style" pitchFamily="18" charset="0"/>
            </a:endParaRPr>
          </a:p>
        </p:txBody>
      </p:sp>
      <p:sp>
        <p:nvSpPr>
          <p:cNvPr id="11" name="Дуга 10"/>
          <p:cNvSpPr/>
          <p:nvPr/>
        </p:nvSpPr>
        <p:spPr>
          <a:xfrm>
            <a:off x="3151188" y="3613150"/>
            <a:ext cx="1989137" cy="1100138"/>
          </a:xfrm>
          <a:prstGeom prst="arc">
            <a:avLst>
              <a:gd name="adj1" fmla="val 11292444"/>
              <a:gd name="adj2" fmla="val 21337776"/>
            </a:avLst>
          </a:prstGeom>
          <a:noFill/>
          <a:ln w="38100">
            <a:solidFill>
              <a:srgbClr val="EA750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7F00"/>
              </a:solidFill>
            </a:endParaRP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6205538" y="3986213"/>
            <a:ext cx="27781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solidFill>
                  <a:srgbClr val="2D9EB9"/>
                </a:solidFill>
                <a:latin typeface="Bookman Old Style" pitchFamily="18" charset="0"/>
              </a:rPr>
              <a:t> (х + 1)(2х − 5)</a:t>
            </a:r>
            <a:r>
              <a:rPr lang="en-US" sz="2800" b="1" i="1">
                <a:solidFill>
                  <a:srgbClr val="2D9EB9"/>
                </a:solidFill>
                <a:latin typeface="Bookman Old Style" pitchFamily="18" charset="0"/>
              </a:rPr>
              <a:t> </a:t>
            </a:r>
            <a:endParaRPr lang="ru-RU" i="1">
              <a:solidFill>
                <a:srgbClr val="00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0" grpId="0"/>
      <p:bldP spid="7" grpId="0"/>
      <p:bldP spid="8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2"/>
          <p:cNvSpPr txBox="1">
            <a:spLocks noChangeArrowheads="1"/>
          </p:cNvSpPr>
          <p:nvPr/>
        </p:nvSpPr>
        <p:spPr bwMode="black">
          <a:xfrm>
            <a:off x="1182688" y="420688"/>
            <a:ext cx="2538412" cy="585787"/>
          </a:xfrm>
          <a:prstGeom prst="rect">
            <a:avLst/>
          </a:prstGeom>
          <a:solidFill>
            <a:srgbClr val="FFFFFF">
              <a:alpha val="74118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>
              <a:spcBef>
                <a:spcPct val="50000"/>
              </a:spcBef>
              <a:buClr>
                <a:schemeClr val="tx1"/>
              </a:buClr>
              <a:defRPr/>
            </a:pPr>
            <a:r>
              <a:rPr lang="ru-RU" sz="32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Теорема</a:t>
            </a:r>
            <a:endParaRPr lang="en-US" sz="3200" b="1" kern="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3375" y="1074738"/>
            <a:ext cx="8477250" cy="1308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300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Пусть все коэффициенты многочлена </a:t>
            </a:r>
            <a:r>
              <a:rPr lang="ru-RU" sz="23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3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3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3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300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целые числа. Если целое число </a:t>
            </a:r>
            <a:r>
              <a:rPr lang="ru-RU" sz="23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а</a:t>
            </a:r>
            <a:r>
              <a:rPr lang="ru-RU" sz="2300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является корнем многочлена </a:t>
            </a:r>
            <a:r>
              <a:rPr lang="ru-RU" sz="23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3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3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3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300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, то </a:t>
            </a:r>
            <a:r>
              <a:rPr lang="ru-RU" sz="23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а</a:t>
            </a:r>
            <a:r>
              <a:rPr lang="ru-RU" sz="2300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делитель свободного члена многочлена </a:t>
            </a:r>
            <a:r>
              <a:rPr lang="ru-RU" sz="23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3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3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3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300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.</a:t>
            </a:r>
          </a:p>
          <a:p>
            <a:pPr algn="just">
              <a:defRPr/>
            </a:pPr>
            <a:endParaRPr lang="en-US" sz="1000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315913" y="2517775"/>
            <a:ext cx="851217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Д о к а з а т е л ь с т в о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 проведем для случая, когда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р(х)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 – многочлен третьей степени: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р(х) = 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b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х</a:t>
            </a:r>
            <a:r>
              <a:rPr lang="en-US" sz="2000" b="1" i="1" baseline="30000">
                <a:solidFill>
                  <a:srgbClr val="000000"/>
                </a:solidFill>
                <a:latin typeface="Bookman Old Style" pitchFamily="18" charset="0"/>
              </a:rPr>
              <a:t>3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 +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сх</a:t>
            </a:r>
            <a:r>
              <a:rPr lang="en-US" sz="2000" b="1" i="1" baseline="30000">
                <a:solidFill>
                  <a:srgbClr val="000000"/>
                </a:solidFill>
                <a:latin typeface="Bookman Old Style" pitchFamily="18" charset="0"/>
              </a:rPr>
              <a:t>2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+ dx + т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, где все коэффициенты 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b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,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с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,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d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,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т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 – целые числа. По условию, целое число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а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 является корнем многочлена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р(х)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. </a:t>
            </a:r>
            <a:endParaRPr lang="en-US" sz="2000" i="1">
              <a:solidFill>
                <a:srgbClr val="000000"/>
              </a:solidFill>
              <a:latin typeface="Bookman Old Style" pitchFamily="18" charset="0"/>
            </a:endParaRPr>
          </a:p>
          <a:p>
            <a:pPr algn="just"/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Это значит, что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р(а) = 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0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, т. е. 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b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а</a:t>
            </a:r>
            <a:r>
              <a:rPr lang="ru-RU" sz="2000" b="1" i="1" baseline="30000">
                <a:solidFill>
                  <a:srgbClr val="000000"/>
                </a:solidFill>
                <a:latin typeface="Bookman Old Style" pitchFamily="18" charset="0"/>
              </a:rPr>
              <a:t>з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+ ca</a:t>
            </a:r>
            <a:r>
              <a:rPr lang="en-US" sz="2000" b="1" i="1" baseline="30000">
                <a:solidFill>
                  <a:srgbClr val="000000"/>
                </a:solidFill>
                <a:latin typeface="Bookman Old Style" pitchFamily="18" charset="0"/>
              </a:rPr>
              <a:t>2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+ 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da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+ m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=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 0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. </a:t>
            </a:r>
          </a:p>
          <a:p>
            <a:pPr algn="just"/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Преобразуем полученное равенство к виду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т = а(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– b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а</a:t>
            </a:r>
            <a:r>
              <a:rPr lang="en-US" sz="2000" b="1" i="1" baseline="30000">
                <a:solidFill>
                  <a:srgbClr val="000000"/>
                </a:solidFill>
                <a:latin typeface="Bookman Old Style" pitchFamily="18" charset="0"/>
              </a:rPr>
              <a:t>2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 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–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са 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–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 d)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 и обозначим целое число </a:t>
            </a:r>
            <a:r>
              <a:rPr lang="en-US" sz="2000" i="1">
                <a:solidFill>
                  <a:srgbClr val="000000"/>
                </a:solidFill>
                <a:latin typeface="Bookman Old Style" pitchFamily="18" charset="0"/>
              </a:rPr>
              <a:t> 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(– b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а</a:t>
            </a:r>
            <a:r>
              <a:rPr lang="en-US" sz="2000" b="1" i="1" baseline="30000">
                <a:solidFill>
                  <a:srgbClr val="000000"/>
                </a:solidFill>
                <a:latin typeface="Bookman Old Style" pitchFamily="18" charset="0"/>
              </a:rPr>
              <a:t>2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 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–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са 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–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 d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)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 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буквой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k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. </a:t>
            </a:r>
            <a:endParaRPr lang="en-US" sz="2000" i="1">
              <a:solidFill>
                <a:srgbClr val="000000"/>
              </a:solidFill>
              <a:latin typeface="Bookman Old Style" pitchFamily="18" charset="0"/>
            </a:endParaRPr>
          </a:p>
          <a:p>
            <a:pPr algn="just"/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Тогда последнее равенство можно переписать в виде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т = ak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, а это и означает, что число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а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 </a:t>
            </a:r>
            <a:r>
              <a:rPr lang="en-US" sz="2000" i="1">
                <a:solidFill>
                  <a:srgbClr val="000000"/>
                </a:solidFill>
                <a:latin typeface="Bookman Old Style" pitchFamily="18" charset="0"/>
              </a:rPr>
              <a:t>–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 делитель числа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т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, т. е. делитель свободного члена многочлена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р(х)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. </a:t>
            </a:r>
          </a:p>
          <a:p>
            <a:pPr algn="just"/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Аналогично проводится доказательство теоремы для случая, когда </a:t>
            </a:r>
            <a:r>
              <a:rPr lang="ru-RU" sz="2000" b="1" i="1">
                <a:solidFill>
                  <a:srgbClr val="000000"/>
                </a:solidFill>
                <a:latin typeface="Bookman Old Style" pitchFamily="18" charset="0"/>
              </a:rPr>
              <a:t>р(х)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 </a:t>
            </a:r>
            <a:r>
              <a:rPr lang="en-US" sz="2000" i="1">
                <a:solidFill>
                  <a:srgbClr val="000000"/>
                </a:solidFill>
                <a:latin typeface="Bookman Old Style" pitchFamily="18" charset="0"/>
              </a:rPr>
              <a:t>–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 многочлен четвертой, пятой и вообще </a:t>
            </a:r>
            <a:r>
              <a:rPr lang="en-US" sz="2000" b="1" i="1">
                <a:solidFill>
                  <a:srgbClr val="000000"/>
                </a:solidFill>
                <a:latin typeface="Bookman Old Style" pitchFamily="18" charset="0"/>
              </a:rPr>
              <a:t>n</a:t>
            </a:r>
            <a:r>
              <a:rPr lang="ru-RU" sz="2000" i="1">
                <a:solidFill>
                  <a:srgbClr val="000000"/>
                </a:solidFill>
                <a:latin typeface="Bookman Old Style" pitchFamily="18" charset="0"/>
              </a:rPr>
              <a:t>-й степени.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166813" y="493713"/>
            <a:ext cx="20701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Пример 8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82600" y="5302250"/>
            <a:ext cx="4230688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3х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− 10х 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+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24 =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endParaRPr lang="ru-RU" sz="2800" b="1" i="1" dirty="0">
              <a:solidFill>
                <a:srgbClr val="D6EFF5">
                  <a:lumMod val="50000"/>
                </a:srgb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72000" y="5303838"/>
            <a:ext cx="3876675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800" b="1" i="1" dirty="0" err="1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– 2)(х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 err="1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− 12) =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33663" y="5916613"/>
            <a:ext cx="387667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= (</a:t>
            </a:r>
            <a:r>
              <a:rPr lang="ru-RU" sz="2800" b="1" i="1" dirty="0" err="1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– 2)(</a:t>
            </a:r>
            <a:r>
              <a:rPr lang="ru-RU" sz="2800" b="1" i="1" dirty="0" err="1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4)(</a:t>
            </a:r>
            <a:r>
              <a:rPr lang="ru-RU" sz="2800" b="1" i="1" dirty="0" err="1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+ 3)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19088" y="1004888"/>
            <a:ext cx="850582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i="1" dirty="0">
                <a:latin typeface="Bookman Old Style" pitchFamily="18" charset="0"/>
                <a:cs typeface="+mn-cs"/>
              </a:rPr>
              <a:t>Разложить многочлен: 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3х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− 10х 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+</a:t>
            </a:r>
            <a:r>
              <a:rPr lang="ru-RU" sz="28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24</a:t>
            </a:r>
            <a:r>
              <a:rPr lang="en-US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endParaRPr lang="ru-RU" sz="2800" b="1" i="1" dirty="0">
              <a:solidFill>
                <a:srgbClr val="D6EFF5">
                  <a:lumMod val="50000"/>
                </a:srgb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7175" y="1606550"/>
            <a:ext cx="8629650" cy="1939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400" i="1" dirty="0">
                <a:latin typeface="Bookman Old Style" pitchFamily="18" charset="0"/>
                <a:cs typeface="+mn-cs"/>
              </a:rPr>
              <a:t>Будем искать корни среди делителей свободного коэффициента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24</a:t>
            </a:r>
            <a:r>
              <a:rPr lang="ru-RU" sz="2400" dirty="0">
                <a:latin typeface="Bookman Old Style" pitchFamily="18" charset="0"/>
                <a:cs typeface="+mn-cs"/>
              </a:rPr>
              <a:t>: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1; 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2; 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3; 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4; 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6; 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8; 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12; 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24</a:t>
            </a:r>
            <a:r>
              <a:rPr lang="ru-RU" sz="2400" i="1" dirty="0">
                <a:latin typeface="Bookman Old Style" pitchFamily="18" charset="0"/>
                <a:cs typeface="+mn-cs"/>
              </a:rPr>
              <a:t>.</a:t>
            </a:r>
          </a:p>
          <a:p>
            <a:pPr algn="just">
              <a:defRPr/>
            </a:pP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(1) = 12 ≠ 0</a:t>
            </a:r>
            <a:r>
              <a:rPr lang="ru-RU" sz="2400" i="1" dirty="0">
                <a:latin typeface="Bookman Old Style" pitchFamily="18" charset="0"/>
                <a:cs typeface="+mn-cs"/>
              </a:rPr>
              <a:t>,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(−1) = 30 ≠ 0</a:t>
            </a:r>
            <a:r>
              <a:rPr lang="ru-RU" sz="2400" i="1" dirty="0">
                <a:latin typeface="Bookman Old Style" pitchFamily="18" charset="0"/>
                <a:cs typeface="+mn-cs"/>
              </a:rPr>
              <a:t>,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(2) = 0</a:t>
            </a:r>
            <a:r>
              <a:rPr lang="ru-RU" sz="2400" i="1" dirty="0">
                <a:latin typeface="Bookman Old Style" pitchFamily="18" charset="0"/>
                <a:cs typeface="+mn-cs"/>
              </a:rPr>
              <a:t>.</a:t>
            </a:r>
          </a:p>
          <a:p>
            <a:pPr algn="just">
              <a:defRPr/>
            </a:pPr>
            <a:r>
              <a:rPr lang="ru-RU" sz="2400" i="1" dirty="0">
                <a:latin typeface="Bookman Old Style" pitchFamily="18" charset="0"/>
                <a:cs typeface="+mn-cs"/>
              </a:rPr>
              <a:t>Значит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2 </a:t>
            </a:r>
            <a:r>
              <a:rPr lang="ru-RU" sz="2400" i="1" dirty="0">
                <a:latin typeface="Bookman Old Style" pitchFamily="18" charset="0"/>
                <a:cs typeface="+mn-cs"/>
              </a:rPr>
              <a:t>– корень многочлена 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(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400" i="1" dirty="0">
                <a:latin typeface="Bookman Old Style" pitchFamily="18" charset="0"/>
                <a:cs typeface="+mn-cs"/>
              </a:rPr>
              <a:t>. С помощью схемы Горнера найдем частное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q(x)</a:t>
            </a:r>
            <a:r>
              <a:rPr lang="ru-RU" sz="2400" i="1" dirty="0">
                <a:latin typeface="Bookman Old Style" pitchFamily="18" charset="0"/>
                <a:cs typeface="+mn-cs"/>
              </a:rPr>
              <a:t>: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687388" y="3776663"/>
          <a:ext cx="7769225" cy="1301750"/>
        </p:xfrm>
        <a:graphic>
          <a:graphicData uri="http://schemas.openxmlformats.org/drawingml/2006/table">
            <a:tbl>
              <a:tblPr/>
              <a:tblGrid>
                <a:gridCol w="998738"/>
                <a:gridCol w="1047565"/>
                <a:gridCol w="1846556"/>
                <a:gridCol w="1819372"/>
                <a:gridCol w="2055731"/>
              </a:tblGrid>
              <a:tr h="4401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1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−</a:t>
                      </a: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3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−10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24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</a:tr>
              <a:tr h="4401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kern="1200" dirty="0">
                        <a:solidFill>
                          <a:schemeClr val="tx1"/>
                        </a:solidFill>
                        <a:latin typeface="Bookman Old Style" pitchFamily="18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kern="1200" dirty="0">
                        <a:solidFill>
                          <a:schemeClr val="tx1"/>
                        </a:solidFill>
                        <a:latin typeface="Bookman Old Style" pitchFamily="18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008063" y="4170363"/>
            <a:ext cx="37623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2</a:t>
            </a: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2049463" y="4187825"/>
            <a:ext cx="3746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1</a:t>
            </a: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2057400" y="4610100"/>
            <a:ext cx="376238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1</a:t>
            </a: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2982913" y="4179888"/>
            <a:ext cx="1376362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latin typeface="Bookman Old Style" pitchFamily="18" charset="0"/>
              </a:rPr>
              <a:t>2</a:t>
            </a:r>
            <a:r>
              <a:rPr lang="ru-RU" sz="2400" i="1"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1+(</a:t>
            </a:r>
            <a:r>
              <a:rPr lang="ru-RU" sz="2400" i="1">
                <a:latin typeface="Bookman Old Style" pitchFamily="18" charset="0"/>
              </a:rPr>
              <a:t>−</a:t>
            </a:r>
            <a:r>
              <a:rPr lang="ru-RU" sz="2400" i="1">
                <a:latin typeface="Bookman Old Style" pitchFamily="18" charset="0"/>
                <a:cs typeface="Calibri" pitchFamily="34" charset="0"/>
                <a:sym typeface="Symbol" pitchFamily="18" charset="2"/>
              </a:rPr>
              <a:t>3)</a:t>
            </a:r>
            <a:endParaRPr lang="ru-RU" sz="2400" i="1">
              <a:latin typeface="Bookman Old Style" pitchFamily="18" charset="0"/>
              <a:cs typeface="Calibri" pitchFamily="34" charset="0"/>
            </a:endParaRPr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3352800" y="4610100"/>
            <a:ext cx="57943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</a:rPr>
              <a:t>−1</a:t>
            </a:r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4697413" y="4179888"/>
            <a:ext cx="1566862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(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−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1)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</a:rPr>
              <a:t>−10</a:t>
            </a:r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5087938" y="4610100"/>
            <a:ext cx="750887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</a:rPr>
              <a:t>−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12</a:t>
            </a:r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6556375" y="4179888"/>
            <a:ext cx="1757363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</a:rPr>
              <a:t>2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(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</a:rPr>
              <a:t>−1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cs typeface="Calibri" pitchFamily="34" charset="0"/>
                <a:sym typeface="Symbol" pitchFamily="18" charset="2"/>
              </a:rPr>
              <a:t>2)+24</a:t>
            </a:r>
            <a:endParaRPr lang="ru-RU" sz="2400" i="1">
              <a:solidFill>
                <a:srgbClr val="000000"/>
              </a:solidFill>
              <a:latin typeface="Bookman Old Style" pitchFamily="18" charset="0"/>
              <a:cs typeface="Calibri" pitchFamily="34" charset="0"/>
            </a:endParaRP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7239000" y="4629150"/>
            <a:ext cx="374650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3" grpId="0"/>
      <p:bldP spid="15" grpId="0"/>
      <p:bldP spid="16" grpId="0"/>
      <p:bldP spid="9" grpId="0"/>
      <p:bldP spid="11" grpId="0"/>
      <p:bldP spid="12" grpId="0"/>
      <p:bldP spid="14" grpId="0"/>
      <p:bldP spid="18" grpId="0"/>
      <p:bldP spid="19" grpId="0"/>
      <p:bldP spid="20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50" y="969963"/>
            <a:ext cx="8801100" cy="526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у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(</a:t>
            </a: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у)(</a:t>
            </a: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</a:t>
            </a: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у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 </a:t>
            </a:r>
          </a:p>
          <a:p>
            <a:pPr algn="ctr" eaLnBrk="0" hangingPunct="0">
              <a:lnSpc>
                <a:spcPct val="150000"/>
              </a:lnSpc>
              <a:defRPr/>
            </a:pP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у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(</a:t>
            </a: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у)(х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</a:t>
            </a: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ху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у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endParaRPr lang="en-US" sz="32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  <a:p>
            <a:pPr algn="ctr" eaLnBrk="0" hangingPunct="0">
              <a:lnSpc>
                <a:spcPct val="150000"/>
              </a:lnSpc>
              <a:defRPr/>
            </a:pP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4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у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4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(x – y)(x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x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у + xy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</a:t>
            </a: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у</a:t>
            </a:r>
            <a:r>
              <a:rPr lang="ru-RU" sz="3200" b="1" i="1" baseline="30000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З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 </a:t>
            </a:r>
            <a:endParaRPr lang="en-US" sz="32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  <a:p>
            <a:pPr algn="ctr" eaLnBrk="0" hangingPunct="0">
              <a:lnSpc>
                <a:spcPct val="150000"/>
              </a:lnSpc>
              <a:defRPr/>
            </a:pP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5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у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5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(x – y)(х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4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</a:t>
            </a: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3200" b="1" i="1" baseline="30000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з</a:t>
            </a: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y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х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y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хy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y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4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</a:p>
          <a:p>
            <a:pPr algn="ctr" eaLnBrk="0" hangingPunct="0">
              <a:lnSpc>
                <a:spcPct val="150000"/>
              </a:lnSpc>
              <a:defRPr/>
            </a:pP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…</a:t>
            </a:r>
          </a:p>
          <a:p>
            <a:pPr algn="ctr" eaLnBrk="0" hangingPunct="0">
              <a:lnSpc>
                <a:spcPct val="150000"/>
              </a:lnSpc>
              <a:defRPr/>
            </a:pP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en-US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у</a:t>
            </a:r>
            <a:r>
              <a:rPr lang="en-US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(x – y)(</a:t>
            </a: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en-US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n−1</a:t>
            </a: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 </a:t>
            </a: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en-US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n−2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y + </a:t>
            </a: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en-US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n−3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y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</a:t>
            </a: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… +</a:t>
            </a:r>
          </a:p>
          <a:p>
            <a:pPr algn="ctr" eaLnBrk="0" hangingPunct="0">
              <a:lnSpc>
                <a:spcPct val="150000"/>
              </a:lnSpc>
              <a:defRPr/>
            </a:pP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 </a:t>
            </a:r>
            <a:r>
              <a:rPr lang="ru-RU" sz="32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en-US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y</a:t>
            </a:r>
            <a:r>
              <a:rPr lang="en-US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n−</a:t>
            </a:r>
            <a:r>
              <a:rPr lang="ru-RU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</a:t>
            </a: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y</a:t>
            </a:r>
            <a:r>
              <a:rPr lang="en-US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n−2</a:t>
            </a:r>
            <a:r>
              <a:rPr lang="en-US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y</a:t>
            </a:r>
            <a:r>
              <a:rPr lang="en-US" sz="32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n−1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1016000" y="476250"/>
            <a:ext cx="7204075" cy="576263"/>
          </a:xfrm>
          <a:solidFill>
            <a:srgbClr val="FFFFFF">
              <a:alpha val="69804"/>
            </a:srgbClr>
          </a:solidFill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Многочлены от нескольких переменных</a:t>
            </a:r>
            <a:endParaRPr lang="ru-RU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476250"/>
            <a:ext cx="7204075" cy="576263"/>
          </a:xfrm>
          <a:solidFill>
            <a:srgbClr val="FFFFFF">
              <a:alpha val="69804"/>
            </a:srgbClr>
          </a:solidFill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Многочлены от нескольких переменных</a:t>
            </a:r>
            <a:endParaRPr lang="ru-RU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5575" y="1246188"/>
            <a:ext cx="883285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lnSpc>
                <a:spcPct val="125000"/>
              </a:lnSpc>
              <a:defRPr/>
            </a:pP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у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(</a:t>
            </a:r>
            <a:r>
              <a:rPr lang="ru-RU" sz="30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у)(х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</a:t>
            </a:r>
            <a:r>
              <a:rPr lang="ru-RU" sz="30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ху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у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endParaRPr lang="en-US" sz="30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  <a:p>
            <a:pPr algn="ctr" eaLnBrk="0" hangingPunct="0">
              <a:lnSpc>
                <a:spcPct val="125000"/>
              </a:lnSpc>
              <a:defRPr/>
            </a:pP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5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у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5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(x 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y)(х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4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х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y + х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y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хy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y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4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</a:p>
          <a:p>
            <a:pPr algn="ctr" eaLnBrk="0" hangingPunct="0">
              <a:lnSpc>
                <a:spcPct val="125000"/>
              </a:lnSpc>
              <a:defRPr/>
            </a:pP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…</a:t>
            </a:r>
          </a:p>
          <a:p>
            <a:pPr algn="ctr" eaLnBrk="0" hangingPunct="0">
              <a:lnSpc>
                <a:spcPct val="125000"/>
              </a:lnSpc>
              <a:defRPr/>
            </a:pP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en-US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2n+1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у</a:t>
            </a:r>
            <a:r>
              <a:rPr lang="en-US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2n+1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(x 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y)(</a:t>
            </a:r>
            <a:r>
              <a:rPr lang="ru-RU" sz="30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en-US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2n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– </a:t>
            </a:r>
            <a:r>
              <a:rPr lang="ru-RU" sz="30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en-US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2n−1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y + </a:t>
            </a:r>
            <a:r>
              <a:rPr lang="ru-RU" sz="30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en-US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2n−2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y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</a:p>
          <a:p>
            <a:pPr algn="ctr" eaLnBrk="0" hangingPunct="0">
              <a:lnSpc>
                <a:spcPct val="125000"/>
              </a:lnSpc>
              <a:defRPr/>
            </a:pP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–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30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en-US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2n−3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y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 …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x</a:t>
            </a:r>
            <a:r>
              <a:rPr lang="en-US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y</a:t>
            </a:r>
            <a:r>
              <a:rPr lang="en-US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2n−2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–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xy</a:t>
            </a:r>
            <a:r>
              <a:rPr lang="en-US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2n−1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+ y</a:t>
            </a:r>
            <a:r>
              <a:rPr lang="en-US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2n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1138" y="4329113"/>
            <a:ext cx="8721725" cy="21685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4000"/>
              </a:lnSpc>
              <a:defRPr/>
            </a:pPr>
            <a:r>
              <a:rPr lang="ru-RU" sz="2400" i="1" dirty="0">
                <a:latin typeface="Bookman Old Style" pitchFamily="18" charset="0"/>
                <a:cs typeface="+mn-cs"/>
              </a:rPr>
              <a:t>Многочлен 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Р(</a:t>
            </a:r>
            <a:r>
              <a:rPr lang="ru-RU" sz="2400" b="1" i="1" dirty="0" err="1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4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; у) </a:t>
            </a:r>
            <a:r>
              <a:rPr lang="ru-RU" sz="2400" i="1" dirty="0">
                <a:latin typeface="Bookman Old Style" pitchFamily="18" charset="0"/>
                <a:cs typeface="+mn-cs"/>
              </a:rPr>
              <a:t>называют однородным многочленом 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</a:t>
            </a:r>
            <a:r>
              <a:rPr lang="ru-RU" sz="2400" i="1" dirty="0" err="1">
                <a:latin typeface="Bookman Old Style" pitchFamily="18" charset="0"/>
                <a:cs typeface="+mn-cs"/>
              </a:rPr>
              <a:t>-ой</a:t>
            </a:r>
            <a:r>
              <a:rPr lang="ru-RU" sz="2400" i="1" dirty="0">
                <a:latin typeface="Bookman Old Style" pitchFamily="18" charset="0"/>
                <a:cs typeface="+mn-cs"/>
              </a:rPr>
              <a:t> степени, если сумма показателей степеней переменных в каждом члене многочлена равна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</a:t>
            </a:r>
            <a:r>
              <a:rPr lang="ru-RU" sz="2400" i="1" dirty="0">
                <a:latin typeface="Bookman Old Style" pitchFamily="18" charset="0"/>
                <a:cs typeface="+mn-cs"/>
              </a:rPr>
              <a:t>.</a:t>
            </a:r>
          </a:p>
          <a:p>
            <a:pPr algn="just">
              <a:lnSpc>
                <a:spcPct val="114000"/>
              </a:lnSpc>
              <a:defRPr/>
            </a:pPr>
            <a:r>
              <a:rPr lang="ru-RU" sz="2400" i="1" dirty="0">
                <a:latin typeface="Bookman Old Style" pitchFamily="18" charset="0"/>
                <a:cs typeface="+mn-cs"/>
              </a:rPr>
              <a:t>Если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Р(</a:t>
            </a:r>
            <a:r>
              <a:rPr lang="ru-RU" sz="2400" b="1" i="1" dirty="0" err="1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4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; у) </a:t>
            </a:r>
            <a:r>
              <a:rPr lang="ru-RU" sz="2400" i="1" dirty="0">
                <a:latin typeface="Bookman Old Style" pitchFamily="18" charset="0"/>
                <a:cs typeface="+mn-cs"/>
              </a:rPr>
              <a:t>однородный многочлен, то уравнение  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Р(</a:t>
            </a:r>
            <a:r>
              <a:rPr lang="ru-RU" sz="2400" b="1" i="1" dirty="0" err="1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4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; у) = 0 </a:t>
            </a:r>
            <a:r>
              <a:rPr lang="ru-RU" sz="2400" i="1" dirty="0">
                <a:latin typeface="Bookman Old Style" pitchFamily="18" charset="0"/>
                <a:cs typeface="+mn-cs"/>
              </a:rPr>
              <a:t>называют однородным уравнением.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476250"/>
            <a:ext cx="5249863" cy="576263"/>
          </a:xfrm>
          <a:solidFill>
            <a:srgbClr val="FFFFFF">
              <a:alpha val="69804"/>
            </a:srgbClr>
          </a:solidFill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Уравнения высших степеней</a:t>
            </a:r>
            <a:endParaRPr lang="ru-RU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3988" y="2921000"/>
            <a:ext cx="88328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lnSpc>
                <a:spcPct val="125000"/>
              </a:lnSpc>
              <a:defRPr/>
            </a:pP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2х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7х – 12 = 0</a:t>
            </a:r>
            <a:endParaRPr lang="en-US" sz="30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9550" y="3559175"/>
            <a:ext cx="8721725" cy="30384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4000"/>
              </a:lnSpc>
              <a:defRPr/>
            </a:pPr>
            <a:r>
              <a:rPr lang="ru-RU" sz="2400" i="1" dirty="0">
                <a:latin typeface="Bookman Old Style" pitchFamily="18" charset="0"/>
                <a:cs typeface="+mn-cs"/>
              </a:rPr>
              <a:t>Делители числа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12</a:t>
            </a:r>
            <a:r>
              <a:rPr lang="ru-RU" sz="2400" i="1" dirty="0">
                <a:latin typeface="Bookman Old Style" pitchFamily="18" charset="0"/>
                <a:cs typeface="+mn-cs"/>
              </a:rPr>
              <a:t>: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1; 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2; 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3; 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4; 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6; 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8; ±</a:t>
            </a:r>
            <a:r>
              <a:rPr lang="en-US" sz="1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12</a:t>
            </a:r>
            <a:r>
              <a:rPr lang="ru-RU" sz="2400" i="1" dirty="0">
                <a:latin typeface="Bookman Old Style" pitchFamily="18" charset="0"/>
                <a:cs typeface="+mn-cs"/>
              </a:rPr>
              <a:t>. Пусть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Р(</a:t>
            </a:r>
            <a:r>
              <a:rPr lang="ru-RU" sz="2400" b="1" i="1" dirty="0" err="1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 = х</a:t>
            </a:r>
            <a:r>
              <a:rPr lang="ru-RU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2х</a:t>
            </a:r>
            <a:r>
              <a:rPr lang="ru-RU" sz="24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7х – 12</a:t>
            </a:r>
            <a:r>
              <a:rPr lang="ru-RU" sz="2400" i="1" dirty="0">
                <a:latin typeface="Bookman Old Style" pitchFamily="18" charset="0"/>
                <a:cs typeface="+mn-cs"/>
              </a:rPr>
              <a:t>, тогда </a:t>
            </a:r>
          </a:p>
          <a:p>
            <a:pPr algn="just">
              <a:lnSpc>
                <a:spcPct val="114000"/>
              </a:lnSpc>
              <a:defRPr/>
            </a:pP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Р(1) = −16</a:t>
            </a:r>
            <a:r>
              <a:rPr lang="ru-RU" sz="2400" i="1" dirty="0">
                <a:latin typeface="Bookman Old Style" pitchFamily="18" charset="0"/>
                <a:cs typeface="+mn-cs"/>
              </a:rPr>
              <a:t>,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Р(−1) = −4</a:t>
            </a:r>
            <a:r>
              <a:rPr lang="ru-RU" sz="2400" i="1" dirty="0">
                <a:latin typeface="Bookman Old Style" pitchFamily="18" charset="0"/>
                <a:cs typeface="+mn-cs"/>
              </a:rPr>
              <a:t>,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Р(2) = −10</a:t>
            </a:r>
            <a:r>
              <a:rPr lang="ru-RU" sz="2400" i="1" dirty="0">
                <a:latin typeface="Bookman Old Style" pitchFamily="18" charset="0"/>
                <a:cs typeface="+mn-cs"/>
              </a:rPr>
              <a:t>,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Р(−2) = 2</a:t>
            </a:r>
            <a:r>
              <a:rPr lang="ru-RU" sz="2400" i="1" dirty="0">
                <a:latin typeface="Bookman Old Style" pitchFamily="18" charset="0"/>
                <a:cs typeface="+mn-cs"/>
              </a:rPr>
              <a:t>,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Р(3) = 12</a:t>
            </a:r>
            <a:r>
              <a:rPr lang="ru-RU" sz="2400" i="1" dirty="0">
                <a:latin typeface="Bookman Old Style" pitchFamily="18" charset="0"/>
                <a:cs typeface="+mn-cs"/>
              </a:rPr>
              <a:t>,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Р(−3) = 0</a:t>
            </a:r>
            <a:r>
              <a:rPr lang="ru-RU" sz="2400" i="1" dirty="0">
                <a:latin typeface="Bookman Old Style" pitchFamily="18" charset="0"/>
                <a:cs typeface="+mn-cs"/>
              </a:rPr>
              <a:t>.</a:t>
            </a:r>
          </a:p>
          <a:p>
            <a:pPr algn="ctr">
              <a:lnSpc>
                <a:spcPct val="114000"/>
              </a:lnSpc>
              <a:defRPr/>
            </a:pPr>
            <a:r>
              <a:rPr lang="ru-RU" sz="2400" i="1" dirty="0">
                <a:latin typeface="Bookman Old Style" pitchFamily="18" charset="0"/>
                <a:cs typeface="+mn-cs"/>
              </a:rPr>
              <a:t>Значит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х</a:t>
            </a:r>
            <a:r>
              <a:rPr lang="ru-RU" sz="2400" b="1" i="1" baseline="-25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1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−3 </a:t>
            </a:r>
            <a:r>
              <a:rPr lang="ru-RU" sz="2400" i="1" dirty="0">
                <a:latin typeface="Bookman Old Style" pitchFamily="18" charset="0"/>
                <a:cs typeface="+mn-cs"/>
              </a:rPr>
              <a:t>– корень многочлена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Р(х)</a:t>
            </a:r>
            <a:r>
              <a:rPr lang="ru-RU" sz="2400" i="1" dirty="0">
                <a:latin typeface="Bookman Old Style" pitchFamily="18" charset="0"/>
                <a:cs typeface="+mn-cs"/>
              </a:rPr>
              <a:t>, и соответственно, данного уравнения.</a:t>
            </a:r>
          </a:p>
          <a:p>
            <a:pPr algn="ctr">
              <a:lnSpc>
                <a:spcPct val="114000"/>
              </a:lnSpc>
              <a:defRPr/>
            </a:pPr>
            <a:r>
              <a:rPr lang="ru-RU" sz="2400" i="1" dirty="0">
                <a:latin typeface="Bookman Old Style" pitchFamily="18" charset="0"/>
                <a:cs typeface="+mn-cs"/>
              </a:rPr>
              <a:t>Найдем другие корни этого уравнения (если они есть).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3375" y="1074738"/>
            <a:ext cx="8477250" cy="1322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Теорема.</a:t>
            </a:r>
            <a:r>
              <a:rPr lang="ru-RU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+mn-cs"/>
              </a:rPr>
              <a:t> </a:t>
            </a:r>
            <a:r>
              <a:rPr lang="ru-RU" sz="2300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Если приведенное уравнение с целыми коэффициентами имеет рациональный корень, то этот корень обязательно является целым числом.</a:t>
            </a:r>
          </a:p>
          <a:p>
            <a:pPr algn="just">
              <a:defRPr/>
            </a:pPr>
            <a:endParaRPr lang="en-US" sz="1000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22663" y="2287588"/>
            <a:ext cx="2095500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Пример 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45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"/>
                            </p:stCondLst>
                            <p:childTnLst>
                              <p:par>
                                <p:cTn id="24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900"/>
                            </p:stCondLst>
                            <p:childTnLst>
                              <p:par>
                                <p:cTn id="30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476250"/>
            <a:ext cx="5249863" cy="576263"/>
          </a:xfrm>
          <a:solidFill>
            <a:srgbClr val="FFFFFF">
              <a:alpha val="69804"/>
            </a:srgbClr>
          </a:solidFill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Уравнения высших степеней</a:t>
            </a:r>
            <a:endParaRPr lang="ru-RU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3988" y="1685925"/>
            <a:ext cx="88328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lnSpc>
                <a:spcPct val="125000"/>
              </a:lnSpc>
              <a:defRPr/>
            </a:pP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2х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7х – 12 = 0</a:t>
            </a:r>
            <a:endParaRPr lang="en-US" sz="30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3988" y="2271713"/>
            <a:ext cx="8990012" cy="13541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4000"/>
              </a:lnSpc>
              <a:defRPr/>
            </a:pPr>
            <a:r>
              <a:rPr lang="ru-RU" sz="2400" i="1" dirty="0">
                <a:latin typeface="Bookman Old Style" pitchFamily="18" charset="0"/>
                <a:cs typeface="+mn-cs"/>
              </a:rPr>
              <a:t>Т.к.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х</a:t>
            </a:r>
            <a:r>
              <a:rPr lang="ru-RU" sz="2400" b="1" i="1" baseline="-25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1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= −3 </a:t>
            </a:r>
            <a:r>
              <a:rPr lang="ru-RU" sz="2400" i="1" dirty="0">
                <a:latin typeface="Bookman Old Style" pitchFamily="18" charset="0"/>
                <a:cs typeface="+mn-cs"/>
              </a:rPr>
              <a:t>– корень многочлена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Р(х)</a:t>
            </a:r>
            <a:r>
              <a:rPr lang="ru-RU" sz="2400" i="1" dirty="0">
                <a:latin typeface="Bookman Old Style" pitchFamily="18" charset="0"/>
                <a:cs typeface="+mn-cs"/>
              </a:rPr>
              <a:t>, </a:t>
            </a:r>
            <a:r>
              <a:rPr lang="ru-RU" sz="2400" i="1" dirty="0">
                <a:latin typeface="Bookman Old Style" pitchFamily="18" charset="0"/>
                <a:cs typeface="+mn-cs"/>
              </a:rPr>
              <a:t>то с </a:t>
            </a:r>
            <a:r>
              <a:rPr lang="ru-RU" sz="2400" i="1" dirty="0">
                <a:latin typeface="Bookman Old Style" pitchFamily="18" charset="0"/>
                <a:cs typeface="+mn-cs"/>
              </a:rPr>
              <a:t>помощью схемы Горнера найдем </a:t>
            </a:r>
            <a:r>
              <a:rPr lang="ru-RU" sz="2400" i="1" dirty="0">
                <a:latin typeface="Bookman Old Style" pitchFamily="18" charset="0"/>
                <a:cs typeface="+mn-cs"/>
              </a:rPr>
              <a:t>частное от деления </a:t>
            </a:r>
          </a:p>
          <a:p>
            <a:pPr algn="ctr">
              <a:lnSpc>
                <a:spcPct val="114000"/>
              </a:lnSpc>
              <a:defRPr/>
            </a:pP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Р(х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)</a:t>
            </a:r>
            <a:r>
              <a:rPr lang="ru-RU" sz="2400" i="1" dirty="0">
                <a:latin typeface="Bookman Old Style" pitchFamily="18" charset="0"/>
                <a:cs typeface="+mn-cs"/>
              </a:rPr>
              <a:t> на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 + 3: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22663" y="1052513"/>
            <a:ext cx="20955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Пример 9</a:t>
            </a:r>
          </a:p>
        </p:txBody>
      </p:sp>
      <p:grpSp>
        <p:nvGrpSpPr>
          <p:cNvPr id="8" name="Группа 7"/>
          <p:cNvGrpSpPr>
            <a:grpSpLocks/>
          </p:cNvGrpSpPr>
          <p:nvPr/>
        </p:nvGrpSpPr>
        <p:grpSpPr bwMode="auto">
          <a:xfrm>
            <a:off x="1012825" y="5338763"/>
            <a:ext cx="6999288" cy="523875"/>
            <a:chOff x="1012363" y="5338063"/>
            <a:chExt cx="6999954" cy="524700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012363" y="5338063"/>
              <a:ext cx="3931024" cy="52310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2800" b="1" i="1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х</a:t>
              </a:r>
              <a:r>
                <a:rPr lang="ru-RU" sz="2800" b="1" i="1" baseline="30000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3</a:t>
              </a:r>
              <a:r>
                <a:rPr lang="ru-RU" sz="2800" b="1" i="1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 </a:t>
              </a:r>
              <a:r>
                <a:rPr lang="en-US" sz="2800" b="1" i="1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+</a:t>
              </a:r>
              <a:r>
                <a:rPr lang="ru-RU" sz="2800" b="1" i="1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 2х</a:t>
              </a:r>
              <a:r>
                <a:rPr lang="ru-RU" sz="2800" b="1" i="1" baseline="30000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2</a:t>
              </a:r>
              <a:r>
                <a:rPr lang="ru-RU" sz="2800" b="1" i="1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 – 7х – 12 </a:t>
              </a:r>
              <a:r>
                <a:rPr lang="ru-RU" sz="2800" b="1" i="1" dirty="0">
                  <a:solidFill>
                    <a:srgbClr val="D6EFF5">
                      <a:lumMod val="50000"/>
                    </a:srgbClr>
                  </a:solidFill>
                  <a:latin typeface="Bookman Old Style" pitchFamily="18" charset="0"/>
                  <a:cs typeface="+mn-cs"/>
                </a:rPr>
                <a:t>=</a:t>
              </a:r>
              <a:r>
                <a:rPr lang="en-US" sz="2800" b="1" i="1" dirty="0">
                  <a:solidFill>
                    <a:srgbClr val="D6EFF5">
                      <a:lumMod val="50000"/>
                    </a:srgbClr>
                  </a:solidFill>
                  <a:latin typeface="Bookman Old Style" pitchFamily="18" charset="0"/>
                  <a:cs typeface="+mn-cs"/>
                </a:rPr>
                <a:t> </a:t>
              </a:r>
              <a:endPara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4708415" y="5339652"/>
              <a:ext cx="3303902" cy="52311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2800" b="1" i="1" dirty="0">
                  <a:solidFill>
                    <a:srgbClr val="D6EFF5">
                      <a:lumMod val="50000"/>
                    </a:srgbClr>
                  </a:solidFill>
                  <a:latin typeface="Bookman Old Style" pitchFamily="18" charset="0"/>
                  <a:cs typeface="+mn-cs"/>
                </a:rPr>
                <a:t>(х + 3)(х</a:t>
              </a:r>
              <a:r>
                <a:rPr lang="ru-RU" sz="2800" b="1" i="1" baseline="30000" dirty="0">
                  <a:solidFill>
                    <a:srgbClr val="D6EFF5">
                      <a:lumMod val="50000"/>
                    </a:srgbClr>
                  </a:solidFill>
                  <a:latin typeface="Bookman Old Style" pitchFamily="18" charset="0"/>
                  <a:cs typeface="+mn-cs"/>
                </a:rPr>
                <a:t>2</a:t>
              </a:r>
              <a:r>
                <a:rPr lang="en-US" sz="2800" b="1" i="1" dirty="0">
                  <a:solidFill>
                    <a:srgbClr val="D6EFF5">
                      <a:lumMod val="50000"/>
                    </a:srgbClr>
                  </a:solidFill>
                  <a:latin typeface="Bookman Old Style" pitchFamily="18" charset="0"/>
                  <a:cs typeface="+mn-cs"/>
                </a:rPr>
                <a:t> </a:t>
              </a:r>
              <a:r>
                <a:rPr lang="ru-RU" sz="2800" b="1" i="1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−</a:t>
              </a:r>
              <a:r>
                <a:rPr lang="en-US" sz="2800" b="1" i="1" dirty="0">
                  <a:solidFill>
                    <a:srgbClr val="D6EFF5">
                      <a:lumMod val="50000"/>
                    </a:srgbClr>
                  </a:solidFill>
                  <a:latin typeface="Bookman Old Style" pitchFamily="18" charset="0"/>
                  <a:cs typeface="+mn-cs"/>
                </a:rPr>
                <a:t> </a:t>
              </a:r>
              <a:r>
                <a:rPr lang="ru-RU" sz="2800" b="1" i="1" dirty="0">
                  <a:solidFill>
                    <a:srgbClr val="D6EFF5">
                      <a:lumMod val="50000"/>
                    </a:srgbClr>
                  </a:solidFill>
                  <a:latin typeface="Bookman Old Style" pitchFamily="18" charset="0"/>
                  <a:cs typeface="+mn-cs"/>
                </a:rPr>
                <a:t>х − 4)</a:t>
              </a:r>
            </a:p>
          </p:txBody>
        </p:sp>
      </p:grp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679450" y="3822700"/>
          <a:ext cx="7769225" cy="1300163"/>
        </p:xfrm>
        <a:graphic>
          <a:graphicData uri="http://schemas.openxmlformats.org/drawingml/2006/table">
            <a:tbl>
              <a:tblPr/>
              <a:tblGrid>
                <a:gridCol w="998738"/>
                <a:gridCol w="1047565"/>
                <a:gridCol w="1846556"/>
                <a:gridCol w="1819372"/>
                <a:gridCol w="2055731"/>
              </a:tblGrid>
              <a:tr h="4401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1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2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−7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-12</a:t>
                      </a:r>
                      <a:endParaRPr lang="ru-RU" sz="2400" b="1" i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</a:tr>
              <a:tr h="4401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kern="1200" dirty="0">
                        <a:solidFill>
                          <a:schemeClr val="tx1"/>
                        </a:solidFill>
                        <a:latin typeface="Bookman Old Style" pitchFamily="18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kern="1200" dirty="0">
                        <a:solidFill>
                          <a:schemeClr val="tx1"/>
                        </a:solidFill>
                        <a:latin typeface="Bookman Old Style" pitchFamily="18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0" i="1" baseline="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184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966788" y="4235450"/>
            <a:ext cx="4730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-3</a:t>
            </a: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2055813" y="4254500"/>
            <a:ext cx="376237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1</a:t>
            </a: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2065338" y="4675188"/>
            <a:ext cx="3746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1</a:t>
            </a: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2890838" y="4244975"/>
            <a:ext cx="149066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</a:rPr>
              <a:t>−</a:t>
            </a:r>
            <a:r>
              <a:rPr lang="ru-RU" sz="2400" i="1">
                <a:latin typeface="Bookman Old Style" pitchFamily="18" charset="0"/>
              </a:rPr>
              <a:t>3</a:t>
            </a:r>
            <a:r>
              <a:rPr lang="ru-RU" sz="2400" i="1"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1+2</a:t>
            </a:r>
            <a:endParaRPr lang="ru-RU" sz="2400" i="1">
              <a:latin typeface="Bookman Old Style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3260725" y="4675188"/>
            <a:ext cx="57943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</a:rPr>
              <a:t>−1</a:t>
            </a:r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4708525" y="4246563"/>
            <a:ext cx="1558925" cy="51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</a:rPr>
              <a:t>−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(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</a:rPr>
              <a:t>−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cs typeface="Calibri" pitchFamily="34" charset="0"/>
                <a:sym typeface="Symbol" pitchFamily="18" charset="2"/>
              </a:rPr>
              <a:t>1)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</a:rPr>
              <a:t>−7</a:t>
            </a:r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5191125" y="4675188"/>
            <a:ext cx="560388" cy="51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</a:rPr>
              <a:t>−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cs typeface="Times New Roman" pitchFamily="18" charset="0"/>
              </a:rPr>
              <a:t>4</a:t>
            </a:r>
            <a:endParaRPr lang="ru-RU" sz="2400" i="1">
              <a:solidFill>
                <a:srgbClr val="000000"/>
              </a:solidFill>
              <a:latin typeface="Bookman Old Style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6351588" y="4244975"/>
            <a:ext cx="2108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</a:rPr>
              <a:t>−3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(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</a:rPr>
              <a:t>−4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cs typeface="Calibri" pitchFamily="34" charset="0"/>
                <a:sym typeface="Symbol" pitchFamily="18" charset="2"/>
              </a:rPr>
              <a:t>)+(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</a:rPr>
              <a:t>−12</a:t>
            </a: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cs typeface="Calibri" pitchFamily="34" charset="0"/>
                <a:sym typeface="Symbol" pitchFamily="18" charset="2"/>
              </a:rPr>
              <a:t>)</a:t>
            </a:r>
            <a:endParaRPr lang="ru-RU" sz="2400" i="1">
              <a:solidFill>
                <a:srgbClr val="000000"/>
              </a:solidFill>
              <a:latin typeface="Bookman Old Style" pitchFamily="18" charset="0"/>
              <a:cs typeface="Calibri" pitchFamily="34" charset="0"/>
            </a:endParaRPr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7246938" y="4694238"/>
            <a:ext cx="374650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400" i="1">
                <a:solidFill>
                  <a:srgbClr val="0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476250"/>
            <a:ext cx="5249863" cy="576263"/>
          </a:xfrm>
          <a:solidFill>
            <a:srgbClr val="FFFFFF">
              <a:alpha val="69804"/>
            </a:srgbClr>
          </a:solidFill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Уравнения высших степеней</a:t>
            </a:r>
            <a:endParaRPr lang="ru-RU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3988" y="1685925"/>
            <a:ext cx="88328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lnSpc>
                <a:spcPct val="125000"/>
              </a:lnSpc>
              <a:defRPr/>
            </a:pP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х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3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</a:t>
            </a:r>
            <a:r>
              <a:rPr lang="en-US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+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2х</a:t>
            </a:r>
            <a:r>
              <a:rPr lang="ru-RU" sz="3000" b="1" i="1" baseline="300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2</a:t>
            </a:r>
            <a:r>
              <a:rPr lang="ru-RU" sz="30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 – 7х – 12 = 0</a:t>
            </a:r>
            <a:endParaRPr lang="en-US" sz="3000" b="1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22663" y="1052513"/>
            <a:ext cx="20955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Пример 9</a:t>
            </a:r>
          </a:p>
        </p:txBody>
      </p:sp>
      <p:grpSp>
        <p:nvGrpSpPr>
          <p:cNvPr id="1039" name="Группа 7"/>
          <p:cNvGrpSpPr>
            <a:grpSpLocks/>
          </p:cNvGrpSpPr>
          <p:nvPr/>
        </p:nvGrpSpPr>
        <p:grpSpPr bwMode="auto">
          <a:xfrm>
            <a:off x="950913" y="2301875"/>
            <a:ext cx="7239000" cy="525463"/>
            <a:chOff x="854098" y="2305143"/>
            <a:chExt cx="7239700" cy="524700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854098" y="2305143"/>
              <a:ext cx="4231096" cy="52311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2800" b="1" i="1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х</a:t>
              </a:r>
              <a:r>
                <a:rPr lang="ru-RU" sz="2800" b="1" i="1" baseline="30000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3</a:t>
              </a:r>
              <a:r>
                <a:rPr lang="ru-RU" sz="2800" b="1" i="1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 </a:t>
              </a:r>
              <a:r>
                <a:rPr lang="en-US" sz="2800" b="1" i="1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+</a:t>
              </a:r>
              <a:r>
                <a:rPr lang="ru-RU" sz="2800" b="1" i="1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 2х</a:t>
              </a:r>
              <a:r>
                <a:rPr lang="ru-RU" sz="2800" b="1" i="1" baseline="30000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2</a:t>
              </a:r>
              <a:r>
                <a:rPr lang="ru-RU" sz="2800" b="1" i="1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 – 7х – 12 </a:t>
              </a:r>
              <a:r>
                <a:rPr lang="ru-RU" sz="2800" b="1" i="1" dirty="0">
                  <a:solidFill>
                    <a:srgbClr val="D6EFF5">
                      <a:lumMod val="50000"/>
                    </a:srgbClr>
                  </a:solidFill>
                  <a:latin typeface="Bookman Old Style" pitchFamily="18" charset="0"/>
                  <a:cs typeface="+mn-cs"/>
                </a:rPr>
                <a:t>=</a:t>
              </a:r>
              <a:r>
                <a:rPr lang="en-US" sz="2800" b="1" i="1" dirty="0">
                  <a:solidFill>
                    <a:srgbClr val="D6EFF5">
                      <a:lumMod val="50000"/>
                    </a:srgbClr>
                  </a:solidFill>
                  <a:latin typeface="Bookman Old Style" pitchFamily="18" charset="0"/>
                  <a:cs typeface="+mn-cs"/>
                </a:rPr>
                <a:t> </a:t>
              </a:r>
              <a:endParaRPr lang="ru-RU" sz="28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4816881" y="2306729"/>
              <a:ext cx="3276917" cy="52311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2800" b="1" i="1" dirty="0">
                  <a:solidFill>
                    <a:srgbClr val="D6EFF5">
                      <a:lumMod val="50000"/>
                    </a:srgbClr>
                  </a:solidFill>
                  <a:latin typeface="Bookman Old Style" pitchFamily="18" charset="0"/>
                  <a:cs typeface="+mn-cs"/>
                </a:rPr>
                <a:t>(х + 3)(х</a:t>
              </a:r>
              <a:r>
                <a:rPr lang="ru-RU" sz="2800" b="1" i="1" baseline="30000" dirty="0">
                  <a:solidFill>
                    <a:srgbClr val="D6EFF5">
                      <a:lumMod val="50000"/>
                    </a:srgbClr>
                  </a:solidFill>
                  <a:latin typeface="Bookman Old Style" pitchFamily="18" charset="0"/>
                  <a:cs typeface="+mn-cs"/>
                </a:rPr>
                <a:t>2</a:t>
              </a:r>
              <a:r>
                <a:rPr lang="en-US" sz="2800" b="1" i="1" dirty="0">
                  <a:solidFill>
                    <a:srgbClr val="D6EFF5">
                      <a:lumMod val="50000"/>
                    </a:srgbClr>
                  </a:solidFill>
                  <a:latin typeface="Bookman Old Style" pitchFamily="18" charset="0"/>
                  <a:cs typeface="+mn-cs"/>
                </a:rPr>
                <a:t> </a:t>
              </a:r>
              <a:r>
                <a:rPr lang="ru-RU" sz="2800" b="1" i="1" dirty="0">
                  <a:solidFill>
                    <a:schemeClr val="accent3">
                      <a:lumMod val="50000"/>
                    </a:schemeClr>
                  </a:solidFill>
                  <a:latin typeface="Bookman Old Style" pitchFamily="18" charset="0"/>
                  <a:cs typeface="+mn-cs"/>
                </a:rPr>
                <a:t>−</a:t>
              </a:r>
              <a:r>
                <a:rPr lang="en-US" sz="2800" b="1" i="1" dirty="0">
                  <a:solidFill>
                    <a:srgbClr val="D6EFF5">
                      <a:lumMod val="50000"/>
                    </a:srgbClr>
                  </a:solidFill>
                  <a:latin typeface="Bookman Old Style" pitchFamily="18" charset="0"/>
                  <a:cs typeface="+mn-cs"/>
                </a:rPr>
                <a:t> </a:t>
              </a:r>
              <a:r>
                <a:rPr lang="ru-RU" sz="2800" b="1" i="1" dirty="0">
                  <a:solidFill>
                    <a:srgbClr val="D6EFF5">
                      <a:lumMod val="50000"/>
                    </a:srgbClr>
                  </a:solidFill>
                  <a:latin typeface="Bookman Old Style" pitchFamily="18" charset="0"/>
                  <a:cs typeface="+mn-cs"/>
                </a:rPr>
                <a:t>х − 4)</a:t>
              </a: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219075" y="2936875"/>
            <a:ext cx="8990013" cy="484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4000"/>
              </a:lnSpc>
              <a:defRPr/>
            </a:pPr>
            <a:r>
              <a:rPr lang="ru-RU" sz="2400" i="1" dirty="0">
                <a:latin typeface="Bookman Old Style" pitchFamily="18" charset="0"/>
                <a:cs typeface="+mn-cs"/>
              </a:rPr>
              <a:t>Уравнение</a:t>
            </a:r>
            <a:r>
              <a:rPr lang="ru-RU" sz="24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 х</a:t>
            </a:r>
            <a:r>
              <a:rPr lang="ru-RU" sz="2400" b="1" i="1" baseline="30000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2</a:t>
            </a:r>
            <a:r>
              <a:rPr lang="en-US" sz="24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  <a:cs typeface="+mn-cs"/>
              </a:rPr>
              <a:t>−</a:t>
            </a:r>
            <a:r>
              <a:rPr lang="en-US" sz="24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 </a:t>
            </a:r>
            <a:r>
              <a:rPr lang="ru-RU" sz="2400" b="1" i="1" dirty="0">
                <a:solidFill>
                  <a:srgbClr val="D6EFF5">
                    <a:lumMod val="50000"/>
                  </a:srgbClr>
                </a:solidFill>
                <a:latin typeface="Bookman Old Style" pitchFamily="18" charset="0"/>
                <a:cs typeface="+mn-cs"/>
              </a:rPr>
              <a:t>х − 4 = 0  </a:t>
            </a:r>
            <a:r>
              <a:rPr lang="ru-RU" sz="2400" i="1" dirty="0">
                <a:latin typeface="Bookman Old Style" pitchFamily="18" charset="0"/>
                <a:cs typeface="+mn-cs"/>
              </a:rPr>
              <a:t>имеет </a:t>
            </a:r>
            <a:r>
              <a:rPr lang="ru-RU" sz="2400" i="1" dirty="0">
                <a:latin typeface="Bookman Old Style" pitchFamily="18" charset="0"/>
                <a:cs typeface="+mn-cs"/>
              </a:rPr>
              <a:t>еще два корня:</a:t>
            </a:r>
          </a:p>
        </p:txBody>
      </p:sp>
      <p:graphicFrame>
        <p:nvGraphicFramePr>
          <p:cNvPr id="3" name="Object 10"/>
          <p:cNvGraphicFramePr>
            <a:graphicFrameLocks noChangeAspect="1"/>
          </p:cNvGraphicFramePr>
          <p:nvPr/>
        </p:nvGraphicFramePr>
        <p:xfrm>
          <a:off x="2449513" y="3724275"/>
          <a:ext cx="4241800" cy="890588"/>
        </p:xfrm>
        <a:graphic>
          <a:graphicData uri="http://schemas.openxmlformats.org/presentationml/2006/ole">
            <p:oleObj spid="_x0000_s1034" name="Уравнение" r:id="rId3" imgW="2057400" imgH="431640" progId="Equation.3">
              <p:embed/>
            </p:oleObj>
          </a:graphicData>
        </a:graphic>
      </p:graphicFrame>
      <p:grpSp>
        <p:nvGrpSpPr>
          <p:cNvPr id="7" name="Группа 6"/>
          <p:cNvGrpSpPr>
            <a:grpSpLocks/>
          </p:cNvGrpSpPr>
          <p:nvPr/>
        </p:nvGrpSpPr>
        <p:grpSpPr bwMode="auto">
          <a:xfrm>
            <a:off x="2955925" y="5287963"/>
            <a:ext cx="3228975" cy="858837"/>
            <a:chOff x="2187193" y="5232902"/>
            <a:chExt cx="3228173" cy="859728"/>
          </a:xfrm>
        </p:grpSpPr>
        <p:sp>
          <p:nvSpPr>
            <p:cNvPr id="1042" name="Прямоугольник 4"/>
            <p:cNvSpPr>
              <a:spLocks noChangeArrowheads="1"/>
            </p:cNvSpPr>
            <p:nvPr/>
          </p:nvSpPr>
          <p:spPr bwMode="auto">
            <a:xfrm>
              <a:off x="2187193" y="5400159"/>
              <a:ext cx="203934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 b="1" i="1">
                  <a:solidFill>
                    <a:srgbClr val="2D9EB9"/>
                  </a:solidFill>
                  <a:latin typeface="Bookman Old Style" pitchFamily="18" charset="0"/>
                </a:rPr>
                <a:t>Ответ: </a:t>
              </a:r>
              <a:r>
                <a:rPr lang="ru-RU" sz="2400" i="1">
                  <a:solidFill>
                    <a:srgbClr val="000000"/>
                  </a:solidFill>
                  <a:latin typeface="Bookman Old Style" pitchFamily="18" charset="0"/>
                </a:rPr>
                <a:t>−</a:t>
              </a:r>
              <a:r>
                <a:rPr lang="ru-RU" sz="2400" i="1">
                  <a:latin typeface="Bookman Old Style" pitchFamily="18" charset="0"/>
                </a:rPr>
                <a:t>3;</a:t>
              </a:r>
            </a:p>
          </p:txBody>
        </p:sp>
        <p:graphicFrame>
          <p:nvGraphicFramePr>
            <p:cNvPr id="1035" name="Object 11"/>
            <p:cNvGraphicFramePr>
              <a:graphicFrameLocks noChangeAspect="1"/>
            </p:cNvGraphicFramePr>
            <p:nvPr/>
          </p:nvGraphicFramePr>
          <p:xfrm>
            <a:off x="4226534" y="5232902"/>
            <a:ext cx="1188832" cy="859728"/>
          </p:xfrm>
          <a:graphic>
            <a:graphicData uri="http://schemas.openxmlformats.org/presentationml/2006/ole">
              <p:oleObj spid="_x0000_s1035" name="Уравнение" r:id="rId4" imgW="596880" imgH="431640" progId="Equation.3">
                <p:embed/>
              </p:oleObj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5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5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476250"/>
            <a:ext cx="5249863" cy="576263"/>
          </a:xfrm>
          <a:solidFill>
            <a:srgbClr val="FFFFFF">
              <a:alpha val="69804"/>
            </a:srgbClr>
          </a:solidFill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Использованы ресурсы</a:t>
            </a:r>
            <a:endParaRPr lang="ru-RU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1986" name="Прямоугольник 21"/>
          <p:cNvSpPr>
            <a:spLocks noChangeArrowheads="1"/>
          </p:cNvSpPr>
          <p:nvPr/>
        </p:nvSpPr>
        <p:spPr bwMode="auto">
          <a:xfrm>
            <a:off x="188913" y="1116013"/>
            <a:ext cx="8763000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lnSpc>
                <a:spcPct val="114000"/>
              </a:lnSpc>
              <a:buFont typeface="Arial" charset="0"/>
              <a:buChar char="•"/>
            </a:pPr>
            <a:r>
              <a:rPr lang="ru-RU" i="1">
                <a:latin typeface="Bookman Old Style" pitchFamily="18" charset="0"/>
              </a:rPr>
              <a:t>Алгебра и начала математического анализа. 11 класс. В 2 ч. Ч. 1. Учебник для учащихся общеобразовательных учреждений (профильный уровень) / А.Г. Мордкович, П.В. Семенов. – 2-е изд., стер. – М.: Мнемозина, 2008.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76TGp_report_light">
  <a:themeElements>
    <a:clrScheme name="Default Design 1">
      <a:dk1>
        <a:srgbClr val="000000"/>
      </a:dk1>
      <a:lt1>
        <a:srgbClr val="B4E3EE"/>
      </a:lt1>
      <a:dk2>
        <a:srgbClr val="189180"/>
      </a:dk2>
      <a:lt2>
        <a:srgbClr val="808080"/>
      </a:lt2>
      <a:accent1>
        <a:srgbClr val="FF7F00"/>
      </a:accent1>
      <a:accent2>
        <a:srgbClr val="B3DC27"/>
      </a:accent2>
      <a:accent3>
        <a:srgbClr val="D6EFF5"/>
      </a:accent3>
      <a:accent4>
        <a:srgbClr val="000000"/>
      </a:accent4>
      <a:accent5>
        <a:srgbClr val="FFC0AA"/>
      </a:accent5>
      <a:accent6>
        <a:srgbClr val="A2C722"/>
      </a:accent6>
      <a:hlink>
        <a:srgbClr val="6FB9D7"/>
      </a:hlink>
      <a:folHlink>
        <a:srgbClr val="F93D17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B4E3EE"/>
        </a:lt1>
        <a:dk2>
          <a:srgbClr val="189180"/>
        </a:dk2>
        <a:lt2>
          <a:srgbClr val="808080"/>
        </a:lt2>
        <a:accent1>
          <a:srgbClr val="FF7F00"/>
        </a:accent1>
        <a:accent2>
          <a:srgbClr val="B3DC27"/>
        </a:accent2>
        <a:accent3>
          <a:srgbClr val="D6EFF5"/>
        </a:accent3>
        <a:accent4>
          <a:srgbClr val="000000"/>
        </a:accent4>
        <a:accent5>
          <a:srgbClr val="FFC0AA"/>
        </a:accent5>
        <a:accent6>
          <a:srgbClr val="A2C722"/>
        </a:accent6>
        <a:hlink>
          <a:srgbClr val="6FB9D7"/>
        </a:hlink>
        <a:folHlink>
          <a:srgbClr val="F93D1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EE384"/>
        </a:lt1>
        <a:dk2>
          <a:srgbClr val="FD8334"/>
        </a:dk2>
        <a:lt2>
          <a:srgbClr val="808080"/>
        </a:lt2>
        <a:accent1>
          <a:srgbClr val="F98EB2"/>
        </a:accent1>
        <a:accent2>
          <a:srgbClr val="FCB43E"/>
        </a:accent2>
        <a:accent3>
          <a:srgbClr val="FEEFC2"/>
        </a:accent3>
        <a:accent4>
          <a:srgbClr val="000000"/>
        </a:accent4>
        <a:accent5>
          <a:srgbClr val="FBC6D5"/>
        </a:accent5>
        <a:accent6>
          <a:srgbClr val="E4A337"/>
        </a:accent6>
        <a:hlink>
          <a:srgbClr val="FA6D73"/>
        </a:hlink>
        <a:folHlink>
          <a:srgbClr val="D264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D4E1EE"/>
        </a:lt1>
        <a:dk2>
          <a:srgbClr val="2F84AF"/>
        </a:dk2>
        <a:lt2>
          <a:srgbClr val="808080"/>
        </a:lt2>
        <a:accent1>
          <a:srgbClr val="9899C1"/>
        </a:accent1>
        <a:accent2>
          <a:srgbClr val="4BBAC3"/>
        </a:accent2>
        <a:accent3>
          <a:srgbClr val="E6EEF5"/>
        </a:accent3>
        <a:accent4>
          <a:srgbClr val="000000"/>
        </a:accent4>
        <a:accent5>
          <a:srgbClr val="CACADD"/>
        </a:accent5>
        <a:accent6>
          <a:srgbClr val="43A8B0"/>
        </a:accent6>
        <a:hlink>
          <a:srgbClr val="7AC5B9"/>
        </a:hlink>
        <a:folHlink>
          <a:srgbClr val="719FC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576TGp_report_light</Template>
  <TotalTime>906</TotalTime>
  <Words>1323</Words>
  <Application>Microsoft Office PowerPoint</Application>
  <PresentationFormat>Экран (4:3)</PresentationFormat>
  <Paragraphs>264</Paragraphs>
  <Slides>24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4" baseType="lpstr">
      <vt:lpstr>Arial</vt:lpstr>
      <vt:lpstr>Arial Black</vt:lpstr>
      <vt:lpstr>Times New Roman</vt:lpstr>
      <vt:lpstr>Bookman Old Style</vt:lpstr>
      <vt:lpstr>Symbol</vt:lpstr>
      <vt:lpstr>Monotype Corsiva</vt:lpstr>
      <vt:lpstr>Calibri</vt:lpstr>
      <vt:lpstr>576TGp_report_light</vt:lpstr>
      <vt:lpstr>576TGp_report_light</vt:lpstr>
      <vt:lpstr>Уравнение</vt:lpstr>
      <vt:lpstr>Многочлены</vt:lpstr>
      <vt:lpstr>Многочлены от одной переменной</vt:lpstr>
      <vt:lpstr>Деление многочленов</vt:lpstr>
      <vt:lpstr>Деление многочленов</vt:lpstr>
      <vt:lpstr>Деление многочленов с остатком</vt:lpstr>
      <vt:lpstr>Слайд 6</vt:lpstr>
      <vt:lpstr>Теорема Безу</vt:lpstr>
      <vt:lpstr>Слайд 8</vt:lpstr>
      <vt:lpstr>Следствие теоремы Безу</vt:lpstr>
      <vt:lpstr>Схема Горнера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Многочлены от нескольких переменных</vt:lpstr>
      <vt:lpstr>Многочлены от нескольких переменных</vt:lpstr>
      <vt:lpstr>Уравнения высших степеней</vt:lpstr>
      <vt:lpstr>Уравнения высших степеней</vt:lpstr>
      <vt:lpstr>Уравнения высших степеней</vt:lpstr>
      <vt:lpstr>Использованы ресурсы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Многочлены</dc:title>
  <dc:creator>Администратор1</dc:creator>
  <cp:lastModifiedBy>Admin</cp:lastModifiedBy>
  <cp:revision>102</cp:revision>
  <dcterms:created xsi:type="dcterms:W3CDTF">2011-09-10T10:49:55Z</dcterms:created>
  <dcterms:modified xsi:type="dcterms:W3CDTF">2020-02-29T17:13:38Z</dcterms:modified>
</cp:coreProperties>
</file>