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8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83" r:id="rId14"/>
    <p:sldId id="286" r:id="rId15"/>
    <p:sldId id="287" r:id="rId16"/>
    <p:sldId id="270" r:id="rId17"/>
    <p:sldId id="271" r:id="rId18"/>
    <p:sldId id="272" r:id="rId19"/>
    <p:sldId id="273" r:id="rId20"/>
    <p:sldId id="274" r:id="rId21"/>
    <p:sldId id="275" r:id="rId22"/>
    <p:sldId id="285" r:id="rId23"/>
    <p:sldId id="277" r:id="rId24"/>
    <p:sldId id="278" r:id="rId25"/>
    <p:sldId id="279" r:id="rId26"/>
    <p:sldId id="304" r:id="rId27"/>
    <p:sldId id="280" r:id="rId28"/>
    <p:sldId id="281" r:id="rId29"/>
    <p:sldId id="282" r:id="rId30"/>
    <p:sldId id="297" r:id="rId31"/>
    <p:sldId id="299" r:id="rId32"/>
    <p:sldId id="292" r:id="rId33"/>
    <p:sldId id="298" r:id="rId34"/>
    <p:sldId id="295" r:id="rId35"/>
    <p:sldId id="291" r:id="rId36"/>
    <p:sldId id="301" r:id="rId37"/>
    <p:sldId id="300" r:id="rId38"/>
    <p:sldId id="302" r:id="rId39"/>
    <p:sldId id="294" r:id="rId40"/>
    <p:sldId id="296" r:id="rId41"/>
    <p:sldId id="303" r:id="rId42"/>
    <p:sldId id="290" r:id="rId43"/>
    <p:sldId id="288" r:id="rId44"/>
    <p:sldId id="284" r:id="rId45"/>
    <p:sldId id="293" r:id="rId4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E4E69"/>
    <a:srgbClr val="FF00FF"/>
    <a:srgbClr val="FFFFFF"/>
    <a:srgbClr val="C7D5ED"/>
    <a:srgbClr val="C9C9FF"/>
    <a:srgbClr val="F5A91F"/>
    <a:srgbClr val="FFCC99"/>
    <a:srgbClr val="5B9B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 snapToGrid="0">
      <p:cViewPr varScale="1">
        <p:scale>
          <a:sx n="78" d="100"/>
          <a:sy n="78" d="100"/>
        </p:scale>
        <p:origin x="-996" y="-96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4" Type="http://schemas.openxmlformats.org/officeDocument/2006/relationships/image" Target="../media/image5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D2E2D-3B4F-4A67-BEA9-B56B82772791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44385-DAD7-4A60-B6C9-53C3DF224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89F2C-8B17-49B5-A2B7-399D4869F17B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C67D7-CADD-47EF-8203-0E706DEE4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7933A-47CC-4D26-B314-95B66E841D98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B936B-F2E5-4C9A-A8BD-348423BFC2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E2BCB-C913-4F65-8841-8F2B287C8AA6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2E831-8061-4D3B-AA66-38C77B3BC7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04AFE-1910-4CDD-82D8-31A6A7283D35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B9E1D-7A98-4152-97B8-805FB08E6D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51B4F-29FC-4349-806B-931F0059724D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9A7C-00A8-4B42-9E5D-FAF8CA68D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97DA-4025-4743-A0A8-F536B0DB4001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6FD8-15EF-446C-9327-708B780B37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B0E61-2C2E-42AE-8D2C-A69EE12641F1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E4063-AD12-4246-AAB6-204FC388D5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A3AE4-5620-488D-8F67-87280E205998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F9DFD-0233-4EE0-B2DF-315BDDDEC1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93798-6DC5-4481-9610-9BE70D65EF38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4F7F8-1799-41D7-8ACE-82A194728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A2806-B5F1-4DBB-9B7F-491A0648EF14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E55A2-285D-4616-911D-11F4F856DB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52731-3B1D-470A-87B7-7688990EF4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37B2B-8E46-4B55-9FC2-965E021669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EBED9B-11E9-42F5-9D2B-D923CFB353A4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8CCBAC-2377-4112-BEDC-C325864C48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23559" name="Рисунок 6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62" r:id="rId12"/>
    <p:sldLayoutId id="2147483663" r:id="rId13"/>
  </p:sldLayoutIdLst>
  <p:timing>
    <p:tnLst>
      <p:par>
        <p:cTn id="1" dur="indefinite" restart="never" nodeType="tmRoot"/>
      </p:par>
    </p:tnLst>
  </p:timing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slide" Target="slide2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slide" Target="slide19.xml"/><Relationship Id="rId4" Type="http://schemas.openxmlformats.org/officeDocument/2006/relationships/slide" Target="slide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8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9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0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slide" Target="slide37.xml"/><Relationship Id="rId4" Type="http://schemas.openxmlformats.org/officeDocument/2006/relationships/slide" Target="slide3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6.bin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80.jpe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ipartkid.com/funny-snowman-with-hat-cliparts/" TargetMode="External"/><Relationship Id="rId13" Type="http://schemas.openxmlformats.org/officeDocument/2006/relationships/hyperlink" Target="http://www.prodalit.ru/tov/683703.html" TargetMode="External"/><Relationship Id="rId3" Type="http://schemas.openxmlformats.org/officeDocument/2006/relationships/hyperlink" Target="http://studopedia.ru/18_65170_peresechenie-poverhnosti-ploskostyu.html" TargetMode="External"/><Relationship Id="rId7" Type="http://schemas.openxmlformats.org/officeDocument/2006/relationships/hyperlink" Target="http://www.clipartkid.com/icicles-cliparts/" TargetMode="External"/><Relationship Id="rId12" Type="http://schemas.openxmlformats.org/officeDocument/2006/relationships/hyperlink" Target="http://prostoreklama.com.ua/services/suvenir/tableware/kruzhki-s-logotipom/" TargetMode="External"/><Relationship Id="rId2" Type="http://schemas.openxmlformats.org/officeDocument/2006/relationships/hyperlink" Target="https://clipartion.com/free-clipart-11509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stolicadetstva.com/encyclopedia/text/morkovka/" TargetMode="External"/><Relationship Id="rId11" Type="http://schemas.openxmlformats.org/officeDocument/2006/relationships/hyperlink" Target="http://mywishlist.ru/wish/1921663" TargetMode="External"/><Relationship Id="rId5" Type="http://schemas.openxmlformats.org/officeDocument/2006/relationships/hyperlink" Target="http://4vector.com/free-vector/layered-cone-133330" TargetMode="External"/><Relationship Id="rId15" Type="http://schemas.openxmlformats.org/officeDocument/2006/relationships/hyperlink" Target="http://foodandhealth.ru/vitaminy/vitamin-k2/" TargetMode="External"/><Relationship Id="rId10" Type="http://schemas.openxmlformats.org/officeDocument/2006/relationships/hyperlink" Target="http://kartinkivernisazh.ru/search/?q=%D1%81%D1%8B%D1%80;t=0;p=1;md=photo|site|gb" TargetMode="External"/><Relationship Id="rId4" Type="http://schemas.openxmlformats.org/officeDocument/2006/relationships/hyperlink" Target="http://www.animalsglobe.ru/konusyi/" TargetMode="External"/><Relationship Id="rId9" Type="http://schemas.openxmlformats.org/officeDocument/2006/relationships/hyperlink" Target="http://ru.freeimages.com/premium/brown-pine-cone-attached-to-split-branch-2040512" TargetMode="External"/><Relationship Id="rId14" Type="http://schemas.openxmlformats.org/officeDocument/2006/relationships/hyperlink" Target="http://worldartsme.com/vase/?order=downloads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pobedpix.com/myach-kartinka" TargetMode="External"/><Relationship Id="rId13" Type="http://schemas.openxmlformats.org/officeDocument/2006/relationships/hyperlink" Target="http://igrushkapoisk.ru/igrushkapediya/myilnyie-puzyiri" TargetMode="External"/><Relationship Id="rId18" Type="http://schemas.openxmlformats.org/officeDocument/2006/relationships/hyperlink" Target="http://cliparts.co/free-vector-library" TargetMode="External"/><Relationship Id="rId3" Type="http://schemas.openxmlformats.org/officeDocument/2006/relationships/hyperlink" Target="http://productcenter.ru/products/38236/bubliki-i-baranki" TargetMode="External"/><Relationship Id="rId7" Type="http://schemas.openxmlformats.org/officeDocument/2006/relationships/hyperlink" Target="http://www.stihi.su/2016/06/25/3504" TargetMode="External"/><Relationship Id="rId12" Type="http://schemas.openxmlformats.org/officeDocument/2006/relationships/hyperlink" Target="http://crosti.ru/patterns/view/780246" TargetMode="External"/><Relationship Id="rId17" Type="http://schemas.openxmlformats.org/officeDocument/2006/relationships/hyperlink" Target="http://577099.ru/catalog/762/25284/" TargetMode="External"/><Relationship Id="rId2" Type="http://schemas.openxmlformats.org/officeDocument/2006/relationships/hyperlink" Target="http://www.pd4pic.com/pencil/" TargetMode="External"/><Relationship Id="rId16" Type="http://schemas.openxmlformats.org/officeDocument/2006/relationships/hyperlink" Target="http://hdpix.org/aladdin+fez+hat" TargetMode="External"/><Relationship Id="rId20" Type="http://schemas.openxmlformats.org/officeDocument/2006/relationships/hyperlink" Target="http://mix.byu.edu/2009/06/funnel.html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avatanplus.com/detail/resource-349870" TargetMode="External"/><Relationship Id="rId11" Type="http://schemas.openxmlformats.org/officeDocument/2006/relationships/hyperlink" Target="http://pobedpix.com/risunok-apelsina" TargetMode="External"/><Relationship Id="rId5" Type="http://schemas.openxmlformats.org/officeDocument/2006/relationships/hyperlink" Target="http://cattewilds.blogspot.ru/2013/09/hohloma.html" TargetMode="External"/><Relationship Id="rId15" Type="http://schemas.openxmlformats.org/officeDocument/2006/relationships/hyperlink" Target="http://e4.md/ru/product/254" TargetMode="External"/><Relationship Id="rId10" Type="http://schemas.openxmlformats.org/officeDocument/2006/relationships/hyperlink" Target="https://avatanplus.com/files/resources/original/57286345f14a415475c3c964.png" TargetMode="External"/><Relationship Id="rId19" Type="http://schemas.openxmlformats.org/officeDocument/2006/relationships/hyperlink" Target="http://worldartsme.com/ice-cream-cup-clipart.html#gal_post_35011_ice-cream-cup-clipart-1.jpg" TargetMode="External"/><Relationship Id="rId4" Type="http://schemas.openxmlformats.org/officeDocument/2006/relationships/hyperlink" Target="http://kapashop.blogspot.ru/2011/03/russian-dolls-vector.html" TargetMode="External"/><Relationship Id="rId9" Type="http://schemas.openxmlformats.org/officeDocument/2006/relationships/hyperlink" Target="http://pobedpix.com/zelenyy-arbuz" TargetMode="External"/><Relationship Id="rId14" Type="http://schemas.openxmlformats.org/officeDocument/2006/relationships/hyperlink" Target="https://www.calc.ru/Geometricheskiye-Tela-Tor-Toroid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5362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2097088" y="923925"/>
            <a:ext cx="4949825" cy="4818063"/>
          </a:xfrm>
          <a:prstGeom prst="ellipse">
            <a:avLst/>
          </a:prstGeom>
          <a:solidFill>
            <a:srgbClr val="FAFAFA">
              <a:alpha val="91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0848" y="3186081"/>
            <a:ext cx="5002302" cy="900829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 panose="020B0502020202020204" pitchFamily="34" charset="0"/>
              </a:rPr>
              <a:t>вращения</a:t>
            </a:r>
            <a:endParaRPr lang="ru-RU" sz="7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5365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50963" y="4119563"/>
            <a:ext cx="6442075" cy="6810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grpSp>
        <p:nvGrpSpPr>
          <p:cNvPr id="15366" name="Группа 30"/>
          <p:cNvGrpSpPr>
            <a:grpSpLocks/>
          </p:cNvGrpSpPr>
          <p:nvPr/>
        </p:nvGrpSpPr>
        <p:grpSpPr bwMode="auto">
          <a:xfrm>
            <a:off x="2405063" y="1812925"/>
            <a:ext cx="4351337" cy="1276350"/>
            <a:chOff x="2413275" y="1812545"/>
            <a:chExt cx="4350841" cy="1276020"/>
          </a:xfrm>
        </p:grpSpPr>
        <p:grpSp>
          <p:nvGrpSpPr>
            <p:cNvPr id="15368" name="Group 4"/>
            <p:cNvGrpSpPr>
              <a:grpSpLocks/>
            </p:cNvGrpSpPr>
            <p:nvPr/>
          </p:nvGrpSpPr>
          <p:grpSpPr bwMode="auto">
            <a:xfrm>
              <a:off x="3608596" y="1967363"/>
              <a:ext cx="783697" cy="946150"/>
              <a:chOff x="1888" y="1848"/>
              <a:chExt cx="2382" cy="2806"/>
            </a:xfrm>
          </p:grpSpPr>
          <p:grpSp>
            <p:nvGrpSpPr>
              <p:cNvPr id="15385" name="Group 5"/>
              <p:cNvGrpSpPr>
                <a:grpSpLocks/>
              </p:cNvGrpSpPr>
              <p:nvPr/>
            </p:nvGrpSpPr>
            <p:grpSpPr bwMode="auto">
              <a:xfrm>
                <a:off x="1888" y="1848"/>
                <a:ext cx="2382" cy="2806"/>
                <a:chOff x="2993" y="913"/>
                <a:chExt cx="2382" cy="2806"/>
              </a:xfrm>
            </p:grpSpPr>
            <p:sp>
              <p:nvSpPr>
                <p:cNvPr id="12" name="Arc 6"/>
                <p:cNvSpPr>
                  <a:spLocks/>
                </p:cNvSpPr>
                <p:nvPr/>
              </p:nvSpPr>
              <p:spPr bwMode="auto">
                <a:xfrm rot="16200000">
                  <a:off x="4036" y="2084"/>
                  <a:ext cx="306" cy="2354"/>
                </a:xfrm>
                <a:custGeom>
                  <a:avLst/>
                  <a:gdLst>
                    <a:gd name="G0" fmla="+- 0 0 0"/>
                    <a:gd name="G1" fmla="+- 21455 0 0"/>
                    <a:gd name="G2" fmla="+- 21600 0 0"/>
                    <a:gd name="T0" fmla="*/ 2500 w 21600"/>
                    <a:gd name="T1" fmla="*/ 0 h 42685"/>
                    <a:gd name="T2" fmla="*/ 3983 w 21600"/>
                    <a:gd name="T3" fmla="*/ 42685 h 42685"/>
                    <a:gd name="T4" fmla="*/ 0 w 21600"/>
                    <a:gd name="T5" fmla="*/ 21455 h 426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2685" fill="none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</a:path>
                    <a:path w="21600" h="42685" stroke="0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  <a:lnTo>
                        <a:pt x="0" y="21455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cs typeface="+mn-cs"/>
                  </a:endParaRPr>
                </a:p>
              </p:txBody>
            </p:sp>
            <p:sp>
              <p:nvSpPr>
                <p:cNvPr id="13" name="AutoShape 7"/>
                <p:cNvSpPr>
                  <a:spLocks noChangeArrowheads="1"/>
                </p:cNvSpPr>
                <p:nvPr/>
              </p:nvSpPr>
              <p:spPr bwMode="auto">
                <a:xfrm>
                  <a:off x="2993" y="915"/>
                  <a:ext cx="2383" cy="2805"/>
                </a:xfrm>
                <a:prstGeom prst="can">
                  <a:avLst>
                    <a:gd name="adj" fmla="val 26363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19050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cs typeface="+mn-cs"/>
                  </a:endParaRPr>
                </a:p>
              </p:txBody>
            </p:sp>
          </p:grpSp>
          <p:sp>
            <p:nvSpPr>
              <p:cNvPr id="10" name="Oval 8"/>
              <p:cNvSpPr>
                <a:spLocks noChangeArrowheads="1"/>
              </p:cNvSpPr>
              <p:nvPr/>
            </p:nvSpPr>
            <p:spPr bwMode="auto">
              <a:xfrm>
                <a:off x="1888" y="1850"/>
                <a:ext cx="2383" cy="7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5686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905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</p:grpSp>
        <p:grpSp>
          <p:nvGrpSpPr>
            <p:cNvPr id="15369" name="Group 9"/>
            <p:cNvGrpSpPr>
              <a:grpSpLocks/>
            </p:cNvGrpSpPr>
            <p:nvPr/>
          </p:nvGrpSpPr>
          <p:grpSpPr bwMode="auto">
            <a:xfrm rot="10800000">
              <a:off x="2413275" y="1974391"/>
              <a:ext cx="968375" cy="1036637"/>
              <a:chOff x="1091" y="147"/>
              <a:chExt cx="2552" cy="3539"/>
            </a:xfrm>
          </p:grpSpPr>
          <p:sp>
            <p:nvSpPr>
              <p:cNvPr id="15" name="AutoShape 10"/>
              <p:cNvSpPr>
                <a:spLocks noChangeArrowheads="1"/>
              </p:cNvSpPr>
              <p:nvPr/>
            </p:nvSpPr>
            <p:spPr bwMode="auto">
              <a:xfrm>
                <a:off x="1095" y="148"/>
                <a:ext cx="2552" cy="3061"/>
              </a:xfrm>
              <a:prstGeom prst="triangle">
                <a:avLst>
                  <a:gd name="adj" fmla="val 50000"/>
                </a:avLst>
              </a:prstGeom>
              <a:gradFill rotWithShape="1">
                <a:gsLst>
                  <a:gs pos="0">
                    <a:srgbClr val="4C4C66"/>
                  </a:gs>
                  <a:gs pos="50000">
                    <a:srgbClr val="BDBDFF"/>
                  </a:gs>
                  <a:gs pos="100000">
                    <a:srgbClr val="4C4C66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ru-RU" altLang="ru-RU" sz="180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16" name="Oval 11"/>
              <p:cNvSpPr>
                <a:spLocks noChangeArrowheads="1"/>
              </p:cNvSpPr>
              <p:nvPr/>
            </p:nvSpPr>
            <p:spPr bwMode="auto">
              <a:xfrm>
                <a:off x="1095" y="2835"/>
                <a:ext cx="2552" cy="845"/>
              </a:xfrm>
              <a:prstGeom prst="ellipse">
                <a:avLst/>
              </a:prstGeom>
              <a:gradFill rotWithShape="1">
                <a:gsLst>
                  <a:gs pos="0">
                    <a:srgbClr val="4C4C66"/>
                  </a:gs>
                  <a:gs pos="50000">
                    <a:srgbClr val="BDBDFF"/>
                  </a:gs>
                  <a:gs pos="100000">
                    <a:srgbClr val="4C4C66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ru-RU" altLang="ru-RU" sz="180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</p:grpSp>
        <p:sp>
          <p:nvSpPr>
            <p:cNvPr id="17" name="Oval 13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4603775" y="1931577"/>
              <a:ext cx="1034932" cy="988756"/>
            </a:xfrm>
            <a:prstGeom prst="ellipse">
              <a:avLst/>
            </a:prstGeom>
            <a:gradFill rotWithShape="1">
              <a:gsLst>
                <a:gs pos="0">
                  <a:srgbClr val="EFEFFF"/>
                </a:gs>
                <a:gs pos="100000">
                  <a:srgbClr val="B9B9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algn="ctr" fontAlgn="auto">
                <a:spcAft>
                  <a:spcPts val="0"/>
                </a:spcAft>
                <a:defRPr/>
              </a:pPr>
              <a:endParaRPr lang="ru-RU" altLang="ru-RU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endParaRPr>
            </a:p>
          </p:txBody>
        </p:sp>
        <p:grpSp>
          <p:nvGrpSpPr>
            <p:cNvPr id="15371" name="Group 71"/>
            <p:cNvGrpSpPr>
              <a:grpSpLocks/>
            </p:cNvGrpSpPr>
            <p:nvPr/>
          </p:nvGrpSpPr>
          <p:grpSpPr bwMode="auto">
            <a:xfrm>
              <a:off x="5797328" y="1945138"/>
              <a:ext cx="966788" cy="990600"/>
              <a:chOff x="3475" y="2557"/>
              <a:chExt cx="766" cy="539"/>
            </a:xfrm>
          </p:grpSpPr>
          <p:sp>
            <p:nvSpPr>
              <p:cNvPr id="20" name="Arc 19"/>
              <p:cNvSpPr>
                <a:spLocks/>
              </p:cNvSpPr>
              <p:nvPr/>
            </p:nvSpPr>
            <p:spPr bwMode="auto">
              <a:xfrm rot="5400000">
                <a:off x="3808" y="2663"/>
                <a:ext cx="101" cy="766"/>
              </a:xfrm>
              <a:custGeom>
                <a:avLst/>
                <a:gdLst>
                  <a:gd name="T0" fmla="*/ 0 w 22524"/>
                  <a:gd name="T1" fmla="*/ 0 h 43200"/>
                  <a:gd name="T2" fmla="*/ 0 w 22524"/>
                  <a:gd name="T3" fmla="*/ 0 h 43200"/>
                  <a:gd name="T4" fmla="*/ 0 w 22524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2524"/>
                  <a:gd name="T10" fmla="*/ 0 h 43200"/>
                  <a:gd name="T11" fmla="*/ 22524 w 22524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524" h="43200" fill="none" extrusionOk="0">
                    <a:moveTo>
                      <a:pt x="923" y="0"/>
                    </a:moveTo>
                    <a:cubicBezTo>
                      <a:pt x="12853" y="0"/>
                      <a:pt x="22524" y="9670"/>
                      <a:pt x="22524" y="21600"/>
                    </a:cubicBezTo>
                    <a:cubicBezTo>
                      <a:pt x="22524" y="33529"/>
                      <a:pt x="12853" y="43200"/>
                      <a:pt x="924" y="43200"/>
                    </a:cubicBezTo>
                    <a:cubicBezTo>
                      <a:pt x="615" y="43200"/>
                      <a:pt x="307" y="43193"/>
                      <a:pt x="-1" y="43180"/>
                    </a:cubicBezTo>
                  </a:path>
                  <a:path w="22524" h="43200" stroke="0" extrusionOk="0">
                    <a:moveTo>
                      <a:pt x="923" y="0"/>
                    </a:moveTo>
                    <a:cubicBezTo>
                      <a:pt x="12853" y="0"/>
                      <a:pt x="22524" y="9670"/>
                      <a:pt x="22524" y="21600"/>
                    </a:cubicBezTo>
                    <a:cubicBezTo>
                      <a:pt x="22524" y="33529"/>
                      <a:pt x="12853" y="43200"/>
                      <a:pt x="924" y="43200"/>
                    </a:cubicBezTo>
                    <a:cubicBezTo>
                      <a:pt x="615" y="43200"/>
                      <a:pt x="307" y="43193"/>
                      <a:pt x="-1" y="43180"/>
                    </a:cubicBezTo>
                    <a:lnTo>
                      <a:pt x="924" y="21600"/>
                    </a:lnTo>
                    <a:lnTo>
                      <a:pt x="923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7DFF"/>
                  </a:gs>
                  <a:gs pos="100000">
                    <a:srgbClr val="763A76"/>
                  </a:gs>
                </a:gsLst>
                <a:path path="rect">
                  <a:fillToRect l="100000" b="100000"/>
                </a:path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1" name="AutoShape 20"/>
              <p:cNvSpPr>
                <a:spLocks noChangeArrowheads="1"/>
              </p:cNvSpPr>
              <p:nvPr/>
            </p:nvSpPr>
            <p:spPr bwMode="auto">
              <a:xfrm rot="10800000">
                <a:off x="3475" y="2638"/>
                <a:ext cx="766" cy="36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3384 w 21600"/>
                  <a:gd name="T13" fmla="*/ 3392 h 21600"/>
                  <a:gd name="T14" fmla="*/ 18216 w 21600"/>
                  <a:gd name="T15" fmla="*/ 1820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3181" y="21600"/>
                    </a:lnTo>
                    <a:lnTo>
                      <a:pt x="18419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3A76"/>
                  </a:gs>
                  <a:gs pos="50000">
                    <a:srgbClr val="FF7DFF"/>
                  </a:gs>
                  <a:gs pos="100000">
                    <a:srgbClr val="763A76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2" name="Oval 21"/>
              <p:cNvSpPr>
                <a:spLocks noChangeArrowheads="1"/>
              </p:cNvSpPr>
              <p:nvPr/>
            </p:nvSpPr>
            <p:spPr bwMode="auto">
              <a:xfrm>
                <a:off x="3595" y="2557"/>
                <a:ext cx="531" cy="147"/>
              </a:xfrm>
              <a:prstGeom prst="ellipse">
                <a:avLst/>
              </a:prstGeom>
              <a:gradFill rotWithShape="1">
                <a:gsLst>
                  <a:gs pos="0">
                    <a:srgbClr val="FF7DFF"/>
                  </a:gs>
                  <a:gs pos="100000">
                    <a:srgbClr val="763A76"/>
                  </a:gs>
                </a:gsLst>
                <a:path path="rect">
                  <a:fillToRect l="100000" b="100000"/>
                </a:path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ru-RU" altLang="ru-RU" sz="180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3" name="Oval 22"/>
              <p:cNvSpPr>
                <a:spLocks noChangeArrowheads="1"/>
              </p:cNvSpPr>
              <p:nvPr/>
            </p:nvSpPr>
            <p:spPr bwMode="auto">
              <a:xfrm>
                <a:off x="3591" y="2557"/>
                <a:ext cx="535" cy="148"/>
              </a:xfrm>
              <a:prstGeom prst="ellipse">
                <a:avLst/>
              </a:prstGeom>
              <a:gradFill rotWithShape="1">
                <a:gsLst>
                  <a:gs pos="0">
                    <a:srgbClr val="FF7DFF"/>
                  </a:gs>
                  <a:gs pos="100000">
                    <a:srgbClr val="C15FC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ru-RU" altLang="ru-RU" sz="180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4" name="Arc 23"/>
              <p:cNvSpPr>
                <a:spLocks/>
              </p:cNvSpPr>
              <p:nvPr/>
            </p:nvSpPr>
            <p:spPr bwMode="auto">
              <a:xfrm rot="-5400000">
                <a:off x="3801" y="2659"/>
                <a:ext cx="112" cy="762"/>
              </a:xfrm>
              <a:custGeom>
                <a:avLst/>
                <a:gdLst>
                  <a:gd name="T0" fmla="*/ 0 w 24802"/>
                  <a:gd name="T1" fmla="*/ 0 h 43200"/>
                  <a:gd name="T2" fmla="*/ 0 w 24802"/>
                  <a:gd name="T3" fmla="*/ 0 h 43200"/>
                  <a:gd name="T4" fmla="*/ 0 w 2480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4802"/>
                  <a:gd name="T10" fmla="*/ 0 h 43200"/>
                  <a:gd name="T11" fmla="*/ 24802 w 2480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4802" h="43200" fill="none" extrusionOk="0">
                    <a:moveTo>
                      <a:pt x="23901" y="43076"/>
                    </a:moveTo>
                    <a:cubicBezTo>
                      <a:pt x="23137" y="43158"/>
                      <a:pt x="2236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71" y="-1"/>
                      <a:pt x="23742" y="79"/>
                      <a:pt x="24802" y="238"/>
                    </a:cubicBezTo>
                  </a:path>
                  <a:path w="24802" h="43200" stroke="0" extrusionOk="0">
                    <a:moveTo>
                      <a:pt x="23901" y="43076"/>
                    </a:moveTo>
                    <a:cubicBezTo>
                      <a:pt x="23137" y="43158"/>
                      <a:pt x="2236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671" y="-1"/>
                      <a:pt x="23742" y="79"/>
                      <a:pt x="24802" y="238"/>
                    </a:cubicBezTo>
                    <a:lnTo>
                      <a:pt x="21600" y="21600"/>
                    </a:lnTo>
                    <a:lnTo>
                      <a:pt x="23901" y="4307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3A76"/>
                  </a:gs>
                  <a:gs pos="50000">
                    <a:srgbClr val="FF7DFF"/>
                  </a:gs>
                  <a:gs pos="100000">
                    <a:srgbClr val="763A76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5" name="Line 24"/>
              <p:cNvSpPr>
                <a:spLocks noChangeShapeType="1"/>
              </p:cNvSpPr>
              <p:nvPr/>
            </p:nvSpPr>
            <p:spPr bwMode="auto">
              <a:xfrm>
                <a:off x="4125" y="2626"/>
                <a:ext cx="111" cy="362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26" name="Line 25"/>
              <p:cNvSpPr>
                <a:spLocks noChangeShapeType="1"/>
              </p:cNvSpPr>
              <p:nvPr/>
            </p:nvSpPr>
            <p:spPr bwMode="auto">
              <a:xfrm flipH="1">
                <a:off x="3475" y="2626"/>
                <a:ext cx="116" cy="367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endParaRPr>
              </a:p>
            </p:txBody>
          </p:sp>
        </p:grpSp>
        <p:sp>
          <p:nvSpPr>
            <p:cNvPr id="6" name="Прямоугольник 5"/>
            <p:cNvSpPr/>
            <p:nvPr/>
          </p:nvSpPr>
          <p:spPr>
            <a:xfrm>
              <a:off x="2614489" y="1949535"/>
              <a:ext cx="572593" cy="1089529"/>
            </a:xfrm>
            <a:prstGeom prst="rect">
              <a:avLst/>
            </a:prstGeom>
          </p:spPr>
          <p:txBody>
            <a:bodyPr anchor="b"/>
            <a:lstStyle/>
            <a:p>
              <a:pPr algn="ctr" defTabSz="685800" fontAlgn="auto">
                <a:lnSpc>
                  <a:spcPct val="90000"/>
                </a:lnSpc>
                <a:spcAft>
                  <a:spcPts val="0"/>
                </a:spcAft>
                <a:defRPr/>
              </a:pPr>
              <a:r>
                <a:rPr lang="ru-RU" sz="72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Century Gothic" panose="020B0502020202020204" pitchFamily="34" charset="0"/>
                  <a:ea typeface="+mj-ea"/>
                  <a:cs typeface="+mj-cs"/>
                </a:rPr>
                <a:t>Т</a:t>
              </a: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3686811" y="1980569"/>
              <a:ext cx="625492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6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rPr>
                <a:t>Е</a:t>
              </a:r>
              <a:endParaRPr lang="ru-RU" sz="6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745358" y="1812545"/>
              <a:ext cx="771365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6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rPr>
                <a:t>Л</a:t>
              </a:r>
              <a:endParaRPr lang="ru-RU" sz="6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5893139" y="1964920"/>
              <a:ext cx="811441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6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+mn-cs"/>
                </a:rPr>
                <a:t>А</a:t>
              </a:r>
              <a:endParaRPr lang="ru-RU" sz="6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endParaRPr>
            </a:p>
          </p:txBody>
        </p:sp>
      </p:grpSp>
      <p:pic>
        <p:nvPicPr>
          <p:cNvPr id="15367" name="Picture 2" descr="http://zvonoknaurok.ru/97/5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7738" y="4545013"/>
            <a:ext cx="2286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838" y="1090613"/>
            <a:ext cx="7680325" cy="5264150"/>
          </a:xfrm>
        </p:spPr>
        <p:txBody>
          <a:bodyPr>
            <a:noAutofit/>
          </a:bodyPr>
          <a:lstStyle/>
          <a:p>
            <a:pPr marL="1792288" lvl="4" indent="-447675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tabLst>
                <a:tab pos="1700213" algn="l"/>
              </a:tabLst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2" action="ppaction://hlinksldjump"/>
              </a:rPr>
              <a:t>Понятие цилиндра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792288" lvl="4" indent="-447675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tabLst>
                <a:tab pos="1700213" algn="l"/>
              </a:tabLst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3" action="ppaction://hlinksldjump"/>
              </a:rPr>
              <a:t>Определение цилиндра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447675" indent="-447675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4" action="ppaction://hlinksldjump"/>
              </a:rPr>
              <a:t>Поверхность цилиндра</a:t>
            </a:r>
            <a:endParaRPr lang="ru-RU" altLang="ru-RU" sz="3200" dirty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447675" indent="-447675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5" action="ppaction://hlinksldjump"/>
              </a:rPr>
              <a:t>Развертка цилиндра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804863" lvl="1" indent="-461963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6" action="ppaction://hlinksldjump"/>
              </a:rPr>
              <a:t>Площадь поверхности и объем цилиндра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619250" lvl="4" indent="-4572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7" action="ppaction://hlinksldjump"/>
              </a:rPr>
              <a:t>Сечения цилиндра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619250" lvl="4" indent="-4572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¥"/>
              <a:defRPr/>
            </a:pPr>
            <a:r>
              <a:rPr lang="ru-RU" altLang="ru-RU" sz="32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8" action="ppaction://hlinksldjump"/>
              </a:rPr>
              <a:t>Решение задач</a:t>
            </a:r>
            <a:endParaRPr lang="ru-RU" altLang="ru-RU" sz="32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</p:txBody>
      </p:sp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457200" y="0"/>
            <a:ext cx="82296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Цилиндр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55675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Понятие цилиндра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635500" y="1946275"/>
            <a:ext cx="3779838" cy="3600450"/>
            <a:chOff x="2143" y="1253"/>
            <a:chExt cx="2381" cy="2268"/>
          </a:xfrm>
        </p:grpSpPr>
        <p:sp>
          <p:nvSpPr>
            <p:cNvPr id="162821" name="Rectangle 5"/>
            <p:cNvSpPr>
              <a:spLocks noChangeArrowheads="1"/>
            </p:cNvSpPr>
            <p:nvPr/>
          </p:nvSpPr>
          <p:spPr bwMode="auto">
            <a:xfrm>
              <a:off x="3334" y="1253"/>
              <a:ext cx="1190" cy="2268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000">
                <a:cs typeface="+mn-cs"/>
              </a:endParaRPr>
            </a:p>
          </p:txBody>
        </p:sp>
        <p:sp>
          <p:nvSpPr>
            <p:cNvPr id="17438" name="Rectangle 6"/>
            <p:cNvSpPr>
              <a:spLocks noChangeArrowheads="1"/>
            </p:cNvSpPr>
            <p:nvPr/>
          </p:nvSpPr>
          <p:spPr bwMode="auto">
            <a:xfrm>
              <a:off x="2143" y="1253"/>
              <a:ext cx="1190" cy="226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6000"/>
            </a:p>
          </p:txBody>
        </p:sp>
      </p:grpSp>
      <p:sp>
        <p:nvSpPr>
          <p:cNvPr id="162839" name="Text Box 23"/>
          <p:cNvSpPr txBox="1">
            <a:spLocks noChangeArrowheads="1"/>
          </p:cNvSpPr>
          <p:nvPr/>
        </p:nvSpPr>
        <p:spPr bwMode="auto">
          <a:xfrm>
            <a:off x="106363" y="2249488"/>
            <a:ext cx="4021137" cy="1076325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ОО</a:t>
            </a:r>
            <a:r>
              <a:rPr lang="ru-RU" altLang="ru-RU" i="1" baseline="-25000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1</a:t>
            </a:r>
            <a:r>
              <a:rPr lang="ru-RU" altLang="ru-RU" i="1" dirty="0"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высота,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ось симметрии</a:t>
            </a:r>
          </a:p>
        </p:txBody>
      </p:sp>
      <p:sp>
        <p:nvSpPr>
          <p:cNvPr id="162849" name="Text Box 33"/>
          <p:cNvSpPr txBox="1">
            <a:spLocks noChangeArrowheads="1"/>
          </p:cNvSpPr>
          <p:nvPr/>
        </p:nvSpPr>
        <p:spPr bwMode="auto">
          <a:xfrm>
            <a:off x="106363" y="3463925"/>
            <a:ext cx="4572000" cy="58420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ОА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и</a:t>
            </a:r>
            <a:r>
              <a:rPr lang="ru-RU" altLang="ru-RU" i="1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 О</a:t>
            </a:r>
            <a:r>
              <a:rPr lang="ru-RU" altLang="ru-RU" i="1" baseline="-25000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1</a:t>
            </a:r>
            <a:r>
              <a:rPr lang="ru-RU" altLang="ru-RU" i="1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А</a:t>
            </a:r>
            <a:r>
              <a:rPr lang="ru-RU" altLang="ru-RU" i="1" baseline="-25000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1 </a:t>
            </a:r>
            <a:r>
              <a:rPr lang="ru-RU" altLang="ru-RU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радиусы</a:t>
            </a:r>
            <a:endParaRPr lang="ru-RU" altLang="ru-RU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62850" name="Text Box 34"/>
          <p:cNvSpPr txBox="1">
            <a:spLocks noChangeArrowheads="1"/>
          </p:cNvSpPr>
          <p:nvPr/>
        </p:nvSpPr>
        <p:spPr bwMode="auto">
          <a:xfrm>
            <a:off x="106363" y="4297363"/>
            <a:ext cx="4192587" cy="58420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АА</a:t>
            </a:r>
            <a:r>
              <a:rPr lang="ru-RU" altLang="ru-RU" i="1" baseline="-25000" dirty="0">
                <a:solidFill>
                  <a:srgbClr val="F200F2"/>
                </a:solidFill>
                <a:latin typeface="Century Gothic" panose="020B0502020202020204" pitchFamily="34" charset="0"/>
                <a:cs typeface="+mn-cs"/>
              </a:rPr>
              <a:t>1 </a:t>
            </a:r>
            <a:r>
              <a:rPr lang="ru-RU" altLang="ru-RU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образующая</a:t>
            </a:r>
            <a:endParaRPr lang="ru-RU" altLang="ru-RU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62858" name="AutoShape 42"/>
          <p:cNvSpPr>
            <a:spLocks noChangeArrowheads="1"/>
          </p:cNvSpPr>
          <p:nvPr/>
        </p:nvSpPr>
        <p:spPr bwMode="auto">
          <a:xfrm>
            <a:off x="4635500" y="1497013"/>
            <a:ext cx="3781425" cy="4454525"/>
          </a:xfrm>
          <a:prstGeom prst="can">
            <a:avLst>
              <a:gd name="adj" fmla="val 21411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>
              <a:cs typeface="+mn-cs"/>
            </a:endParaRP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4635500" y="1497013"/>
            <a:ext cx="3798888" cy="4433887"/>
            <a:chOff x="3220" y="1083"/>
            <a:chExt cx="2393" cy="2793"/>
          </a:xfrm>
        </p:grpSpPr>
        <p:sp>
          <p:nvSpPr>
            <p:cNvPr id="17432" name="Oval 9"/>
            <p:cNvSpPr>
              <a:spLocks noChangeArrowheads="1"/>
            </p:cNvSpPr>
            <p:nvPr/>
          </p:nvSpPr>
          <p:spPr bwMode="auto">
            <a:xfrm>
              <a:off x="3220" y="1083"/>
              <a:ext cx="2381" cy="51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6000"/>
            </a:p>
          </p:txBody>
        </p:sp>
        <p:sp>
          <p:nvSpPr>
            <p:cNvPr id="17433" name="Arc 10"/>
            <p:cNvSpPr>
              <a:spLocks/>
            </p:cNvSpPr>
            <p:nvPr/>
          </p:nvSpPr>
          <p:spPr bwMode="auto">
            <a:xfrm rot="-5400000">
              <a:off x="4301" y="2309"/>
              <a:ext cx="255" cy="2368"/>
            </a:xfrm>
            <a:custGeom>
              <a:avLst/>
              <a:gdLst>
                <a:gd name="T0" fmla="*/ 0 w 21600"/>
                <a:gd name="T1" fmla="*/ 0 h 42956"/>
                <a:gd name="T2" fmla="*/ 0 w 21600"/>
                <a:gd name="T3" fmla="*/ 0 h 42956"/>
                <a:gd name="T4" fmla="*/ 0 w 21600"/>
                <a:gd name="T5" fmla="*/ 0 h 429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42956"/>
                <a:gd name="T11" fmla="*/ 21600 w 21600"/>
                <a:gd name="T12" fmla="*/ 42956 h 429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2956" fill="none" extrusionOk="0">
                  <a:moveTo>
                    <a:pt x="3065" y="-1"/>
                  </a:moveTo>
                  <a:cubicBezTo>
                    <a:pt x="13701" y="1524"/>
                    <a:pt x="21600" y="10635"/>
                    <a:pt x="21600" y="21381"/>
                  </a:cubicBezTo>
                  <a:cubicBezTo>
                    <a:pt x="21600" y="32907"/>
                    <a:pt x="12549" y="42402"/>
                    <a:pt x="1037" y="42956"/>
                  </a:cubicBezTo>
                </a:path>
                <a:path w="21600" h="42956" stroke="0" extrusionOk="0">
                  <a:moveTo>
                    <a:pt x="3065" y="-1"/>
                  </a:moveTo>
                  <a:cubicBezTo>
                    <a:pt x="13701" y="1524"/>
                    <a:pt x="21600" y="10635"/>
                    <a:pt x="21600" y="21381"/>
                  </a:cubicBezTo>
                  <a:cubicBezTo>
                    <a:pt x="21600" y="32907"/>
                    <a:pt x="12549" y="42402"/>
                    <a:pt x="1037" y="42956"/>
                  </a:cubicBezTo>
                  <a:lnTo>
                    <a:pt x="0" y="21381"/>
                  </a:lnTo>
                  <a:lnTo>
                    <a:pt x="3065" y="-1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34" name="Arc 11"/>
            <p:cNvSpPr>
              <a:spLocks/>
            </p:cNvSpPr>
            <p:nvPr/>
          </p:nvSpPr>
          <p:spPr bwMode="auto">
            <a:xfrm rot="5400000">
              <a:off x="4248" y="2521"/>
              <a:ext cx="328" cy="2382"/>
            </a:xfrm>
            <a:custGeom>
              <a:avLst/>
              <a:gdLst>
                <a:gd name="T0" fmla="*/ 0 w 27744"/>
                <a:gd name="T1" fmla="*/ 0 h 43200"/>
                <a:gd name="T2" fmla="*/ 0 w 27744"/>
                <a:gd name="T3" fmla="*/ 0 h 43200"/>
                <a:gd name="T4" fmla="*/ 0 w 27744"/>
                <a:gd name="T5" fmla="*/ 0 h 43200"/>
                <a:gd name="T6" fmla="*/ 0 60000 65536"/>
                <a:gd name="T7" fmla="*/ 0 60000 65536"/>
                <a:gd name="T8" fmla="*/ 0 60000 65536"/>
                <a:gd name="T9" fmla="*/ 0 w 27744"/>
                <a:gd name="T10" fmla="*/ 0 h 43200"/>
                <a:gd name="T11" fmla="*/ 27744 w 27744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744" h="43200" fill="none" extrusionOk="0">
                  <a:moveTo>
                    <a:pt x="0" y="892"/>
                  </a:moveTo>
                  <a:cubicBezTo>
                    <a:pt x="1994" y="300"/>
                    <a:pt x="4063" y="-1"/>
                    <a:pt x="6144" y="0"/>
                  </a:cubicBezTo>
                  <a:cubicBezTo>
                    <a:pt x="18073" y="0"/>
                    <a:pt x="27744" y="9670"/>
                    <a:pt x="27744" y="21600"/>
                  </a:cubicBezTo>
                  <a:cubicBezTo>
                    <a:pt x="27744" y="33529"/>
                    <a:pt x="18073" y="43200"/>
                    <a:pt x="6144" y="43200"/>
                  </a:cubicBezTo>
                  <a:cubicBezTo>
                    <a:pt x="4291" y="43200"/>
                    <a:pt x="2446" y="42961"/>
                    <a:pt x="655" y="42490"/>
                  </a:cubicBezTo>
                </a:path>
                <a:path w="27744" h="43200" stroke="0" extrusionOk="0">
                  <a:moveTo>
                    <a:pt x="0" y="892"/>
                  </a:moveTo>
                  <a:cubicBezTo>
                    <a:pt x="1994" y="300"/>
                    <a:pt x="4063" y="-1"/>
                    <a:pt x="6144" y="0"/>
                  </a:cubicBezTo>
                  <a:cubicBezTo>
                    <a:pt x="18073" y="0"/>
                    <a:pt x="27744" y="9670"/>
                    <a:pt x="27744" y="21600"/>
                  </a:cubicBezTo>
                  <a:cubicBezTo>
                    <a:pt x="27744" y="33529"/>
                    <a:pt x="18073" y="43200"/>
                    <a:pt x="6144" y="43200"/>
                  </a:cubicBezTo>
                  <a:cubicBezTo>
                    <a:pt x="4291" y="43200"/>
                    <a:pt x="2446" y="42961"/>
                    <a:pt x="655" y="42490"/>
                  </a:cubicBezTo>
                  <a:lnTo>
                    <a:pt x="6144" y="21600"/>
                  </a:lnTo>
                  <a:lnTo>
                    <a:pt x="0" y="892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35" name="Line 12"/>
            <p:cNvSpPr>
              <a:spLocks noChangeShapeType="1"/>
            </p:cNvSpPr>
            <p:nvPr/>
          </p:nvSpPr>
          <p:spPr bwMode="auto">
            <a:xfrm>
              <a:off x="3220" y="1366"/>
              <a:ext cx="0" cy="226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6" name="Line 13"/>
            <p:cNvSpPr>
              <a:spLocks noChangeShapeType="1"/>
            </p:cNvSpPr>
            <p:nvPr/>
          </p:nvSpPr>
          <p:spPr bwMode="auto">
            <a:xfrm>
              <a:off x="5601" y="1338"/>
              <a:ext cx="0" cy="226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6526213" y="1022350"/>
            <a:ext cx="2565400" cy="990600"/>
            <a:chOff x="3844" y="784"/>
            <a:chExt cx="1616" cy="624"/>
          </a:xfrm>
        </p:grpSpPr>
        <p:sp>
          <p:nvSpPr>
            <p:cNvPr id="17429" name="Text Box 24"/>
            <p:cNvSpPr txBox="1">
              <a:spLocks noChangeArrowheads="1"/>
            </p:cNvSpPr>
            <p:nvPr/>
          </p:nvSpPr>
          <p:spPr bwMode="auto">
            <a:xfrm>
              <a:off x="5021" y="784"/>
              <a:ext cx="439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А</a:t>
              </a:r>
            </a:p>
          </p:txBody>
        </p:sp>
        <p:sp>
          <p:nvSpPr>
            <p:cNvPr id="17430" name="Line 26"/>
            <p:cNvSpPr>
              <a:spLocks noChangeShapeType="1"/>
            </p:cNvSpPr>
            <p:nvPr/>
          </p:nvSpPr>
          <p:spPr bwMode="auto">
            <a:xfrm>
              <a:off x="3844" y="1366"/>
              <a:ext cx="1191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1" name="Oval 27"/>
            <p:cNvSpPr>
              <a:spLocks noChangeArrowheads="1"/>
            </p:cNvSpPr>
            <p:nvPr/>
          </p:nvSpPr>
          <p:spPr bwMode="auto">
            <a:xfrm>
              <a:off x="4988" y="1323"/>
              <a:ext cx="85" cy="85"/>
            </a:xfrm>
            <a:prstGeom prst="ellipse">
              <a:avLst/>
            </a:prstGeom>
            <a:solidFill>
              <a:srgbClr val="F200F2"/>
            </a:solidFill>
            <a:ln w="9525">
              <a:solidFill>
                <a:srgbClr val="F200F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5400"/>
            </a:p>
          </p:txBody>
        </p:sp>
      </p:grp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6526213" y="5426075"/>
            <a:ext cx="2522537" cy="931863"/>
            <a:chOff x="3844" y="3558"/>
            <a:chExt cx="1589" cy="587"/>
          </a:xfrm>
        </p:grpSpPr>
        <p:sp>
          <p:nvSpPr>
            <p:cNvPr id="17426" name="Text Box 25"/>
            <p:cNvSpPr txBox="1">
              <a:spLocks noChangeArrowheads="1"/>
            </p:cNvSpPr>
            <p:nvPr/>
          </p:nvSpPr>
          <p:spPr bwMode="auto">
            <a:xfrm>
              <a:off x="4832" y="3563"/>
              <a:ext cx="601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А</a:t>
              </a:r>
              <a:r>
                <a:rPr lang="ru-RU" altLang="ru-RU" sz="5400" i="1" baseline="-25000">
                  <a:solidFill>
                    <a:srgbClr val="F200F2"/>
                  </a:solidFill>
                  <a:latin typeface="Century Gothic" pitchFamily="34" charset="0"/>
                </a:rPr>
                <a:t>1</a:t>
              </a:r>
              <a:endParaRPr lang="ru-RU" altLang="ru-RU" sz="5400" i="1">
                <a:solidFill>
                  <a:srgbClr val="F200F2"/>
                </a:solidFill>
                <a:latin typeface="Century Gothic" pitchFamily="34" charset="0"/>
              </a:endParaRPr>
            </a:p>
          </p:txBody>
        </p:sp>
        <p:sp>
          <p:nvSpPr>
            <p:cNvPr id="17427" name="Line 30"/>
            <p:cNvSpPr>
              <a:spLocks noChangeShapeType="1"/>
            </p:cNvSpPr>
            <p:nvPr/>
          </p:nvSpPr>
          <p:spPr bwMode="auto">
            <a:xfrm>
              <a:off x="3844" y="3606"/>
              <a:ext cx="119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8" name="Oval 29"/>
            <p:cNvSpPr>
              <a:spLocks noChangeArrowheads="1"/>
            </p:cNvSpPr>
            <p:nvPr/>
          </p:nvSpPr>
          <p:spPr bwMode="auto">
            <a:xfrm>
              <a:off x="4991" y="3558"/>
              <a:ext cx="85" cy="85"/>
            </a:xfrm>
            <a:prstGeom prst="ellipse">
              <a:avLst/>
            </a:prstGeom>
            <a:solidFill>
              <a:srgbClr val="F200F2"/>
            </a:solidFill>
            <a:ln w="9525">
              <a:solidFill>
                <a:srgbClr val="F200F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5400"/>
            </a:p>
          </p:txBody>
        </p:sp>
      </p:grpSp>
      <p:sp>
        <p:nvSpPr>
          <p:cNvPr id="162844" name="Line 28"/>
          <p:cNvSpPr>
            <a:spLocks noChangeShapeType="1"/>
          </p:cNvSpPr>
          <p:nvPr/>
        </p:nvSpPr>
        <p:spPr bwMode="auto">
          <a:xfrm flipH="1">
            <a:off x="8421688" y="1987550"/>
            <a:ext cx="3175" cy="3533775"/>
          </a:xfrm>
          <a:prstGeom prst="line">
            <a:avLst/>
          </a:prstGeom>
          <a:noFill/>
          <a:ln w="38100">
            <a:solidFill>
              <a:srgbClr val="F200F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6129338" y="1008063"/>
            <a:ext cx="1076325" cy="5399087"/>
            <a:chOff x="4161" y="769"/>
            <a:chExt cx="678" cy="3401"/>
          </a:xfrm>
        </p:grpSpPr>
        <p:grpSp>
          <p:nvGrpSpPr>
            <p:cNvPr id="17420" name="Group 19"/>
            <p:cNvGrpSpPr>
              <a:grpSpLocks/>
            </p:cNvGrpSpPr>
            <p:nvPr/>
          </p:nvGrpSpPr>
          <p:grpSpPr bwMode="auto">
            <a:xfrm>
              <a:off x="4383" y="1338"/>
              <a:ext cx="57" cy="2296"/>
              <a:chOff x="414" y="1395"/>
              <a:chExt cx="57" cy="2296"/>
            </a:xfrm>
          </p:grpSpPr>
          <p:sp>
            <p:nvSpPr>
              <p:cNvPr id="17423" name="Line 14"/>
              <p:cNvSpPr>
                <a:spLocks noChangeShapeType="1"/>
              </p:cNvSpPr>
              <p:nvPr/>
            </p:nvSpPr>
            <p:spPr bwMode="auto">
              <a:xfrm>
                <a:off x="441" y="1411"/>
                <a:ext cx="1" cy="2251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4" name="Oval 15"/>
              <p:cNvSpPr>
                <a:spLocks noChangeArrowheads="1"/>
              </p:cNvSpPr>
              <p:nvPr/>
            </p:nvSpPr>
            <p:spPr bwMode="auto">
              <a:xfrm>
                <a:off x="414" y="3634"/>
                <a:ext cx="57" cy="57"/>
              </a:xfrm>
              <a:prstGeom prst="ellipse">
                <a:avLst/>
              </a:prstGeom>
              <a:solidFill>
                <a:srgbClr val="FFFFFF"/>
              </a:solidFill>
              <a:ln w="571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 sz="5400"/>
              </a:p>
            </p:txBody>
          </p:sp>
          <p:sp>
            <p:nvSpPr>
              <p:cNvPr id="17425" name="Oval 16"/>
              <p:cNvSpPr>
                <a:spLocks noChangeArrowheads="1"/>
              </p:cNvSpPr>
              <p:nvPr/>
            </p:nvSpPr>
            <p:spPr bwMode="auto">
              <a:xfrm>
                <a:off x="414" y="1395"/>
                <a:ext cx="57" cy="57"/>
              </a:xfrm>
              <a:prstGeom prst="ellipse">
                <a:avLst/>
              </a:prstGeom>
              <a:solidFill>
                <a:srgbClr val="FFFFFF"/>
              </a:solidFill>
              <a:ln w="571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 sz="5400"/>
              </a:p>
            </p:txBody>
          </p:sp>
        </p:grpSp>
        <p:sp>
          <p:nvSpPr>
            <p:cNvPr id="17421" name="Text Box 20"/>
            <p:cNvSpPr txBox="1">
              <a:spLocks noChangeArrowheads="1"/>
            </p:cNvSpPr>
            <p:nvPr/>
          </p:nvSpPr>
          <p:spPr bwMode="auto">
            <a:xfrm>
              <a:off x="4161" y="769"/>
              <a:ext cx="495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О</a:t>
              </a:r>
            </a:p>
          </p:txBody>
        </p:sp>
        <p:sp>
          <p:nvSpPr>
            <p:cNvPr id="17422" name="Text Box 21"/>
            <p:cNvSpPr txBox="1">
              <a:spLocks noChangeArrowheads="1"/>
            </p:cNvSpPr>
            <p:nvPr/>
          </p:nvSpPr>
          <p:spPr bwMode="auto">
            <a:xfrm>
              <a:off x="4182" y="3588"/>
              <a:ext cx="657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О</a:t>
              </a:r>
              <a:r>
                <a:rPr lang="ru-RU" altLang="ru-RU" sz="5400" i="1" baseline="-25000">
                  <a:solidFill>
                    <a:srgbClr val="F200F2"/>
                  </a:solidFill>
                  <a:latin typeface="Century Gothic" pitchFamily="34" charset="0"/>
                </a:rPr>
                <a:t>1</a:t>
              </a:r>
              <a:endParaRPr lang="ru-RU" altLang="ru-RU" sz="5400" i="1">
                <a:solidFill>
                  <a:srgbClr val="F200F2"/>
                </a:solidFill>
                <a:latin typeface="Century Gothic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162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62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2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2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2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2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39" grpId="0" animBg="1"/>
      <p:bldP spid="162849" grpId="0" animBg="1"/>
      <p:bldP spid="162850" grpId="0" animBg="1"/>
      <p:bldP spid="162858" grpId="0" animBg="1"/>
      <p:bldP spid="1628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9882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s.gofreedownload.net/cheese-clip-art-17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8950" y="958850"/>
            <a:ext cx="31115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mywishlist.ru/pic/i/wish/orig/001/921/663.g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688" t="9946" r="21828" b="11021"/>
          <a:stretch>
            <a:fillRect/>
          </a:stretch>
        </p:blipFill>
        <p:spPr bwMode="auto">
          <a:xfrm>
            <a:off x="6992938" y="620713"/>
            <a:ext cx="1465262" cy="20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B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12" t="2046" b="1732"/>
          <a:stretch>
            <a:fillRect/>
          </a:stretch>
        </p:blipFill>
        <p:spPr bwMode="auto">
          <a:xfrm>
            <a:off x="646113" y="627063"/>
            <a:ext cx="204152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http://foodandhealth.ru/wp-content/uploads/2016/04/preparaty-vitamina-k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7850" y="3695700"/>
            <a:ext cx="2297113" cy="237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Группа 11"/>
          <p:cNvGrpSpPr>
            <a:grpSpLocks/>
          </p:cNvGrpSpPr>
          <p:nvPr/>
        </p:nvGrpSpPr>
        <p:grpSpPr bwMode="auto">
          <a:xfrm>
            <a:off x="5534025" y="4595813"/>
            <a:ext cx="3725863" cy="579437"/>
            <a:chOff x="5688488" y="4678466"/>
            <a:chExt cx="3725963" cy="579538"/>
          </a:xfrm>
        </p:grpSpPr>
        <p:sp>
          <p:nvSpPr>
            <p:cNvPr id="8" name="Цилиндр 7"/>
            <p:cNvSpPr/>
            <p:nvPr/>
          </p:nvSpPr>
          <p:spPr>
            <a:xfrm rot="13527414">
              <a:off x="7314940" y="3158493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7" name="Цилиндр 16"/>
            <p:cNvSpPr/>
            <p:nvPr/>
          </p:nvSpPr>
          <p:spPr>
            <a:xfrm rot="13527414">
              <a:off x="7467340" y="3310893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8" name="Цилиндр 17"/>
            <p:cNvSpPr/>
            <p:nvPr/>
          </p:nvSpPr>
          <p:spPr>
            <a:xfrm rot="13527414">
              <a:off x="7619740" y="3463293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9" name="Цилиндр 18"/>
            <p:cNvSpPr/>
            <p:nvPr/>
          </p:nvSpPr>
          <p:spPr>
            <a:xfrm rot="13527414">
              <a:off x="7467341" y="3105254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Цилиндр 19"/>
            <p:cNvSpPr/>
            <p:nvPr/>
          </p:nvSpPr>
          <p:spPr>
            <a:xfrm rot="13527414">
              <a:off x="7619739" y="3257656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Цилиндр 20"/>
            <p:cNvSpPr/>
            <p:nvPr/>
          </p:nvSpPr>
          <p:spPr>
            <a:xfrm rot="13527414">
              <a:off x="7619739" y="3052014"/>
              <a:ext cx="168259" cy="3421163"/>
            </a:xfrm>
            <a:prstGeom prst="can">
              <a:avLst>
                <a:gd name="adj" fmla="val 5787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 prstMaterial="plastic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3827463" y="3167063"/>
            <a:ext cx="1489075" cy="2908300"/>
            <a:chOff x="3826931" y="3087493"/>
            <a:chExt cx="1490135" cy="2907915"/>
          </a:xfrm>
        </p:grpSpPr>
        <p:sp>
          <p:nvSpPr>
            <p:cNvPr id="10" name="Блок-схема: сохраненные данные 9"/>
            <p:cNvSpPr/>
            <p:nvPr/>
          </p:nvSpPr>
          <p:spPr>
            <a:xfrm rot="5400000">
              <a:off x="3803751" y="4099554"/>
              <a:ext cx="1536497" cy="1490135"/>
            </a:xfrm>
            <a:prstGeom prst="flowChartOnlineStorag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67000">
                  <a:schemeClr val="accent1">
                    <a:lumMod val="60000"/>
                    <a:lumOff val="40000"/>
                    <a:shade val="67500"/>
                    <a:satMod val="115000"/>
                    <a:alpha val="80000"/>
                  </a:schemeClr>
                </a:gs>
              </a:gsLst>
              <a:lin ang="16200000" scaled="1"/>
              <a:tileRect/>
            </a:gradFill>
            <a:ln w="95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000">
                <a:cs typeface="+mn-cs"/>
              </a:endParaRPr>
            </a:p>
          </p:txBody>
        </p:sp>
        <p:pic>
          <p:nvPicPr>
            <p:cNvPr id="5134" name="Picture 14" descr="http://www.pd4pic.com/images/pencil-education-office-tool-writing-eraser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 t="39920" b="40358"/>
            <a:stretch/>
          </p:blipFill>
          <p:spPr bwMode="auto">
            <a:xfrm rot="4603619" flipV="1">
              <a:off x="2800586" y="4483963"/>
              <a:ext cx="2617019" cy="258067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pic>
          <p:nvPicPr>
            <p:cNvPr id="23" name="Picture 14" descr="http://www.pd4pic.com/images/pencil-education-office-tool-writing-eraser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 t="39920" b="40358"/>
            <a:stretch/>
          </p:blipFill>
          <p:spPr bwMode="auto">
            <a:xfrm rot="16895749" flipH="1" flipV="1">
              <a:off x="3746615" y="4477865"/>
              <a:ext cx="2617019" cy="258067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pic>
          <p:nvPicPr>
            <p:cNvPr id="18443" name="Picture 14" descr="http://www.pd4pic.com/images/pencil-education-office-tool-writing-eraser.png"/>
            <p:cNvPicPr>
              <a:picLocks noChangeAspect="1" noChangeArrowheads="1"/>
            </p:cNvPicPr>
            <p:nvPr/>
          </p:nvPicPr>
          <p:blipFill>
            <a:blip r:embed="rId6"/>
            <a:srcRect t="39920" b="40358"/>
            <a:stretch>
              <a:fillRect/>
            </a:stretch>
          </p:blipFill>
          <p:spPr bwMode="auto">
            <a:xfrm rot="5400000" flipV="1">
              <a:off x="3279254" y="4266969"/>
              <a:ext cx="2617019" cy="2580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Picture 14" descr="http://www.pd4pic.com/images/pencil-education-office-tool-writing-eraser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 t="39920" b="40358"/>
            <a:stretch/>
          </p:blipFill>
          <p:spPr bwMode="auto">
            <a:xfrm rot="5915996" flipV="1">
              <a:off x="3479995" y="4436013"/>
              <a:ext cx="2617019" cy="258067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pic>
          <p:nvPicPr>
            <p:cNvPr id="26" name="Picture 14" descr="http://www.pd4pic.com/images/pencil-education-office-tool-writing-eraser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/>
              </a:extLst>
            </a:blip>
            <a:srcRect t="39920" b="40358"/>
            <a:stretch/>
          </p:blipFill>
          <p:spPr bwMode="auto">
            <a:xfrm rot="5157848" flipV="1">
              <a:off x="3032198" y="4484471"/>
              <a:ext cx="2617019" cy="258067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sp>
          <p:nvSpPr>
            <p:cNvPr id="9" name="Блок-схема: сохраненные данные 8"/>
            <p:cNvSpPr/>
            <p:nvPr/>
          </p:nvSpPr>
          <p:spPr>
            <a:xfrm rot="16200000">
              <a:off x="3737085" y="4415426"/>
              <a:ext cx="1669829" cy="1490135"/>
            </a:xfrm>
            <a:prstGeom prst="flowChartOnlineStorage">
              <a:avLst/>
            </a:prstGeom>
            <a:gradFill flip="none"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  <a:alpha val="41000"/>
                  </a:schemeClr>
                </a:gs>
              </a:gsLst>
              <a:lin ang="16200000" scaled="1"/>
              <a:tileRect/>
            </a:gradFill>
            <a:ln w="95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000"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7" name="AutoShape 5"/>
          <p:cNvSpPr>
            <a:spLocks noChangeArrowheads="1"/>
          </p:cNvSpPr>
          <p:nvPr/>
        </p:nvSpPr>
        <p:spPr bwMode="auto">
          <a:xfrm>
            <a:off x="1770063" y="4419600"/>
            <a:ext cx="5546725" cy="1530350"/>
          </a:xfrm>
          <a:prstGeom prst="parallelogram">
            <a:avLst>
              <a:gd name="adj" fmla="val 61364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18900000" scaled="1"/>
          </a:gradFill>
          <a:ln w="381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+mn-cs"/>
            </a:endParaRPr>
          </a:p>
        </p:txBody>
      </p:sp>
      <p:grpSp>
        <p:nvGrpSpPr>
          <p:cNvPr id="2" name="Group 80"/>
          <p:cNvGrpSpPr>
            <a:grpSpLocks/>
          </p:cNvGrpSpPr>
          <p:nvPr/>
        </p:nvGrpSpPr>
        <p:grpSpPr bwMode="auto">
          <a:xfrm>
            <a:off x="2984500" y="4689475"/>
            <a:ext cx="3117850" cy="901700"/>
            <a:chOff x="1887" y="2954"/>
            <a:chExt cx="1957" cy="568"/>
          </a:xfrm>
        </p:grpSpPr>
        <p:sp>
          <p:nvSpPr>
            <p:cNvPr id="19506" name="Oval 6"/>
            <p:cNvSpPr>
              <a:spLocks noChangeArrowheads="1"/>
            </p:cNvSpPr>
            <p:nvPr/>
          </p:nvSpPr>
          <p:spPr bwMode="auto">
            <a:xfrm>
              <a:off x="1888" y="2954"/>
              <a:ext cx="1949" cy="567"/>
            </a:xfrm>
            <a:prstGeom prst="ellipse">
              <a:avLst/>
            </a:prstGeom>
            <a:gradFill rotWithShape="1">
              <a:gsLst>
                <a:gs pos="0">
                  <a:srgbClr val="761F76"/>
                </a:gs>
                <a:gs pos="50000">
                  <a:srgbClr val="FF43FF"/>
                </a:gs>
                <a:gs pos="100000">
                  <a:srgbClr val="761F76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19507" name="Arc 29"/>
            <p:cNvSpPr>
              <a:spLocks/>
            </p:cNvSpPr>
            <p:nvPr/>
          </p:nvSpPr>
          <p:spPr bwMode="auto">
            <a:xfrm>
              <a:off x="1887" y="2956"/>
              <a:ext cx="1957" cy="309"/>
            </a:xfrm>
            <a:custGeom>
              <a:avLst/>
              <a:gdLst>
                <a:gd name="T0" fmla="*/ 0 w 43100"/>
                <a:gd name="T1" fmla="*/ 0 h 21600"/>
                <a:gd name="T2" fmla="*/ 0 w 43100"/>
                <a:gd name="T3" fmla="*/ 0 h 21600"/>
                <a:gd name="T4" fmla="*/ 0 w 43100"/>
                <a:gd name="T5" fmla="*/ 0 h 21600"/>
                <a:gd name="T6" fmla="*/ 0 60000 65536"/>
                <a:gd name="T7" fmla="*/ 0 60000 65536"/>
                <a:gd name="T8" fmla="*/ 0 60000 65536"/>
                <a:gd name="T9" fmla="*/ 0 w 43100"/>
                <a:gd name="T10" fmla="*/ 0 h 21600"/>
                <a:gd name="T11" fmla="*/ 43100 w 431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00" h="21600" fill="none" extrusionOk="0">
                  <a:moveTo>
                    <a:pt x="0" y="19519"/>
                  </a:moveTo>
                  <a:cubicBezTo>
                    <a:pt x="1072" y="8447"/>
                    <a:pt x="10376" y="-1"/>
                    <a:pt x="21500" y="0"/>
                  </a:cubicBezTo>
                  <a:cubicBezTo>
                    <a:pt x="33429" y="0"/>
                    <a:pt x="43100" y="9670"/>
                    <a:pt x="43100" y="21600"/>
                  </a:cubicBezTo>
                </a:path>
                <a:path w="43100" h="21600" stroke="0" extrusionOk="0">
                  <a:moveTo>
                    <a:pt x="0" y="19519"/>
                  </a:moveTo>
                  <a:cubicBezTo>
                    <a:pt x="1072" y="8447"/>
                    <a:pt x="10376" y="-1"/>
                    <a:pt x="21500" y="0"/>
                  </a:cubicBezTo>
                  <a:cubicBezTo>
                    <a:pt x="33429" y="0"/>
                    <a:pt x="43100" y="9670"/>
                    <a:pt x="43100" y="21600"/>
                  </a:cubicBezTo>
                  <a:lnTo>
                    <a:pt x="21500" y="21600"/>
                  </a:lnTo>
                  <a:lnTo>
                    <a:pt x="0" y="19519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508" name="Arc 30"/>
            <p:cNvSpPr>
              <a:spLocks/>
            </p:cNvSpPr>
            <p:nvPr/>
          </p:nvSpPr>
          <p:spPr bwMode="auto">
            <a:xfrm rot="10800000">
              <a:off x="1887" y="3144"/>
              <a:ext cx="1957" cy="378"/>
            </a:xfrm>
            <a:custGeom>
              <a:avLst/>
              <a:gdLst>
                <a:gd name="T0" fmla="*/ 0 w 43200"/>
                <a:gd name="T1" fmla="*/ 0 h 29702"/>
                <a:gd name="T2" fmla="*/ 0 w 43200"/>
                <a:gd name="T3" fmla="*/ 0 h 29702"/>
                <a:gd name="T4" fmla="*/ 0 w 43200"/>
                <a:gd name="T5" fmla="*/ 0 h 29702"/>
                <a:gd name="T6" fmla="*/ 0 60000 65536"/>
                <a:gd name="T7" fmla="*/ 0 60000 65536"/>
                <a:gd name="T8" fmla="*/ 0 60000 65536"/>
                <a:gd name="T9" fmla="*/ 0 w 43200"/>
                <a:gd name="T10" fmla="*/ 0 h 29702"/>
                <a:gd name="T11" fmla="*/ 43200 w 43200"/>
                <a:gd name="T12" fmla="*/ 29702 h 2970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9702" fill="none" extrusionOk="0">
                  <a:moveTo>
                    <a:pt x="452" y="26000"/>
                  </a:moveTo>
                  <a:cubicBezTo>
                    <a:pt x="151" y="24552"/>
                    <a:pt x="0" y="23078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4376"/>
                    <a:pt x="42664" y="27127"/>
                    <a:pt x="41622" y="29701"/>
                  </a:cubicBezTo>
                </a:path>
                <a:path w="43200" h="29702" stroke="0" extrusionOk="0">
                  <a:moveTo>
                    <a:pt x="452" y="26000"/>
                  </a:moveTo>
                  <a:cubicBezTo>
                    <a:pt x="151" y="24552"/>
                    <a:pt x="0" y="23078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24376"/>
                    <a:pt x="42664" y="27127"/>
                    <a:pt x="41622" y="29701"/>
                  </a:cubicBezTo>
                  <a:lnTo>
                    <a:pt x="21600" y="21600"/>
                  </a:lnTo>
                  <a:lnTo>
                    <a:pt x="452" y="260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509" name="Oval 76"/>
            <p:cNvSpPr>
              <a:spLocks noChangeArrowheads="1"/>
            </p:cNvSpPr>
            <p:nvPr/>
          </p:nvSpPr>
          <p:spPr bwMode="auto">
            <a:xfrm>
              <a:off x="2850" y="3222"/>
              <a:ext cx="62" cy="6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sp>
        <p:nvSpPr>
          <p:cNvPr id="197636" name="AutoShape 4"/>
          <p:cNvSpPr>
            <a:spLocks noChangeArrowheads="1"/>
          </p:cNvSpPr>
          <p:nvPr/>
        </p:nvSpPr>
        <p:spPr bwMode="auto">
          <a:xfrm>
            <a:off x="1814513" y="1493838"/>
            <a:ext cx="5502275" cy="1574800"/>
          </a:xfrm>
          <a:prstGeom prst="parallelogram">
            <a:avLst>
              <a:gd name="adj" fmla="val 58863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18900000" scaled="1"/>
          </a:gradFill>
          <a:ln w="381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+mn-cs"/>
            </a:endParaRPr>
          </a:p>
        </p:txBody>
      </p:sp>
      <p:sp>
        <p:nvSpPr>
          <p:cNvPr id="7173" name="Rectangle 37"/>
          <p:cNvSpPr>
            <a:spLocks noGrp="1" noChangeArrowheads="1"/>
          </p:cNvSpPr>
          <p:nvPr>
            <p:ph type="title"/>
          </p:nvPr>
        </p:nvSpPr>
        <p:spPr>
          <a:xfrm>
            <a:off x="206375" y="188913"/>
            <a:ext cx="8937625" cy="1144587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Определение  цилиндра</a:t>
            </a:r>
          </a:p>
        </p:txBody>
      </p:sp>
      <p:grpSp>
        <p:nvGrpSpPr>
          <p:cNvPr id="3" name="Group 38"/>
          <p:cNvGrpSpPr>
            <a:grpSpLocks/>
          </p:cNvGrpSpPr>
          <p:nvPr/>
        </p:nvGrpSpPr>
        <p:grpSpPr bwMode="auto">
          <a:xfrm flipH="1">
            <a:off x="2997200" y="2236788"/>
            <a:ext cx="42863" cy="3016250"/>
            <a:chOff x="1880" y="1366"/>
            <a:chExt cx="0" cy="1872"/>
          </a:xfrm>
        </p:grpSpPr>
        <p:sp>
          <p:nvSpPr>
            <p:cNvPr id="19504" name="Line 8"/>
            <p:cNvSpPr>
              <a:spLocks noChangeShapeType="1"/>
            </p:cNvSpPr>
            <p:nvPr/>
          </p:nvSpPr>
          <p:spPr bwMode="auto">
            <a:xfrm>
              <a:off x="1880" y="1881"/>
              <a:ext cx="0" cy="13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5" name="Line 22"/>
            <p:cNvSpPr>
              <a:spLocks noChangeShapeType="1"/>
            </p:cNvSpPr>
            <p:nvPr/>
          </p:nvSpPr>
          <p:spPr bwMode="auto">
            <a:xfrm flipV="1">
              <a:off x="1880" y="1366"/>
              <a:ext cx="0" cy="5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3492500" y="2484438"/>
            <a:ext cx="6350" cy="2984500"/>
            <a:chOff x="2163" y="1565"/>
            <a:chExt cx="6355" cy="1880"/>
          </a:xfrm>
        </p:grpSpPr>
        <p:sp>
          <p:nvSpPr>
            <p:cNvPr id="19502" name="Line 11"/>
            <p:cNvSpPr>
              <a:spLocks noChangeShapeType="1"/>
            </p:cNvSpPr>
            <p:nvPr/>
          </p:nvSpPr>
          <p:spPr bwMode="auto">
            <a:xfrm>
              <a:off x="2163" y="1936"/>
              <a:ext cx="6355" cy="150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3" name="Line 23"/>
            <p:cNvSpPr>
              <a:spLocks noChangeShapeType="1"/>
            </p:cNvSpPr>
            <p:nvPr/>
          </p:nvSpPr>
          <p:spPr bwMode="auto">
            <a:xfrm flipH="1" flipV="1">
              <a:off x="2164" y="1565"/>
              <a:ext cx="0" cy="3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" name="Group 40"/>
          <p:cNvGrpSpPr>
            <a:grpSpLocks/>
          </p:cNvGrpSpPr>
          <p:nvPr/>
        </p:nvGrpSpPr>
        <p:grpSpPr bwMode="auto">
          <a:xfrm>
            <a:off x="4032250" y="2438400"/>
            <a:ext cx="0" cy="3132138"/>
            <a:chOff x="2504" y="1537"/>
            <a:chExt cx="0" cy="1973"/>
          </a:xfrm>
        </p:grpSpPr>
        <p:sp>
          <p:nvSpPr>
            <p:cNvPr id="19500" name="Line 12"/>
            <p:cNvSpPr>
              <a:spLocks noChangeShapeType="1"/>
            </p:cNvSpPr>
            <p:nvPr/>
          </p:nvSpPr>
          <p:spPr bwMode="auto">
            <a:xfrm>
              <a:off x="2504" y="1921"/>
              <a:ext cx="0" cy="15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1" name="Line 24"/>
            <p:cNvSpPr>
              <a:spLocks noChangeShapeType="1"/>
            </p:cNvSpPr>
            <p:nvPr/>
          </p:nvSpPr>
          <p:spPr bwMode="auto">
            <a:xfrm flipH="1" flipV="1">
              <a:off x="2504" y="1537"/>
              <a:ext cx="0" cy="3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" name="Group 69"/>
          <p:cNvGrpSpPr>
            <a:grpSpLocks/>
          </p:cNvGrpSpPr>
          <p:nvPr/>
        </p:nvGrpSpPr>
        <p:grpSpPr bwMode="auto">
          <a:xfrm>
            <a:off x="5111750" y="2484438"/>
            <a:ext cx="0" cy="3063875"/>
            <a:chOff x="3277" y="1565"/>
            <a:chExt cx="0" cy="1930"/>
          </a:xfrm>
        </p:grpSpPr>
        <p:sp>
          <p:nvSpPr>
            <p:cNvPr id="19498" name="Line 15"/>
            <p:cNvSpPr>
              <a:spLocks noChangeShapeType="1"/>
            </p:cNvSpPr>
            <p:nvPr/>
          </p:nvSpPr>
          <p:spPr bwMode="auto">
            <a:xfrm flipH="1">
              <a:off x="3277" y="1936"/>
              <a:ext cx="0" cy="155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9" name="Line 26"/>
            <p:cNvSpPr>
              <a:spLocks noChangeShapeType="1"/>
            </p:cNvSpPr>
            <p:nvPr/>
          </p:nvSpPr>
          <p:spPr bwMode="auto">
            <a:xfrm flipV="1">
              <a:off x="3277" y="1565"/>
              <a:ext cx="0" cy="3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42"/>
          <p:cNvGrpSpPr>
            <a:grpSpLocks/>
          </p:cNvGrpSpPr>
          <p:nvPr/>
        </p:nvGrpSpPr>
        <p:grpSpPr bwMode="auto">
          <a:xfrm>
            <a:off x="5607050" y="2259013"/>
            <a:ext cx="0" cy="3205162"/>
            <a:chOff x="3570" y="1338"/>
            <a:chExt cx="40" cy="2104"/>
          </a:xfrm>
        </p:grpSpPr>
        <p:sp>
          <p:nvSpPr>
            <p:cNvPr id="19496" name="Line 16"/>
            <p:cNvSpPr>
              <a:spLocks noChangeShapeType="1"/>
            </p:cNvSpPr>
            <p:nvPr/>
          </p:nvSpPr>
          <p:spPr bwMode="auto">
            <a:xfrm flipH="1">
              <a:off x="3570" y="1860"/>
              <a:ext cx="35" cy="15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7" name="Line 27"/>
            <p:cNvSpPr>
              <a:spLocks noChangeShapeType="1"/>
            </p:cNvSpPr>
            <p:nvPr/>
          </p:nvSpPr>
          <p:spPr bwMode="auto">
            <a:xfrm flipH="1" flipV="1">
              <a:off x="3610" y="1338"/>
              <a:ext cx="0" cy="5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" name="Group 43"/>
          <p:cNvGrpSpPr>
            <a:grpSpLocks/>
          </p:cNvGrpSpPr>
          <p:nvPr/>
        </p:nvGrpSpPr>
        <p:grpSpPr bwMode="auto">
          <a:xfrm>
            <a:off x="6091238" y="2168525"/>
            <a:ext cx="0" cy="3016250"/>
            <a:chOff x="3837" y="1366"/>
            <a:chExt cx="0" cy="1900"/>
          </a:xfrm>
        </p:grpSpPr>
        <p:sp>
          <p:nvSpPr>
            <p:cNvPr id="19494" name="Line 9"/>
            <p:cNvSpPr>
              <a:spLocks noChangeShapeType="1"/>
            </p:cNvSpPr>
            <p:nvPr/>
          </p:nvSpPr>
          <p:spPr bwMode="auto">
            <a:xfrm>
              <a:off x="3837" y="1820"/>
              <a:ext cx="0" cy="14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5" name="Line 28"/>
            <p:cNvSpPr>
              <a:spLocks noChangeShapeType="1"/>
            </p:cNvSpPr>
            <p:nvPr/>
          </p:nvSpPr>
          <p:spPr bwMode="auto">
            <a:xfrm flipH="1" flipV="1">
              <a:off x="3837" y="1366"/>
              <a:ext cx="0" cy="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9" name="Group 44"/>
          <p:cNvGrpSpPr>
            <a:grpSpLocks/>
          </p:cNvGrpSpPr>
          <p:nvPr/>
        </p:nvGrpSpPr>
        <p:grpSpPr bwMode="auto">
          <a:xfrm>
            <a:off x="2984500" y="1763713"/>
            <a:ext cx="3106738" cy="914400"/>
            <a:chOff x="1880" y="1111"/>
            <a:chExt cx="1957" cy="576"/>
          </a:xfrm>
        </p:grpSpPr>
        <p:sp>
          <p:nvSpPr>
            <p:cNvPr id="19492" name="Oval 7"/>
            <p:cNvSpPr>
              <a:spLocks noChangeArrowheads="1"/>
            </p:cNvSpPr>
            <p:nvPr/>
          </p:nvSpPr>
          <p:spPr bwMode="auto">
            <a:xfrm>
              <a:off x="1880" y="1111"/>
              <a:ext cx="1957" cy="576"/>
            </a:xfrm>
            <a:prstGeom prst="ellipse">
              <a:avLst/>
            </a:prstGeom>
            <a:gradFill rotWithShape="1">
              <a:gsLst>
                <a:gs pos="0">
                  <a:srgbClr val="761F76"/>
                </a:gs>
                <a:gs pos="50000">
                  <a:srgbClr val="FF43FF"/>
                </a:gs>
                <a:gs pos="100000">
                  <a:srgbClr val="761F76"/>
                </a:gs>
              </a:gsLst>
              <a:lin ang="18900000" scaled="1"/>
            </a:gra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19493" name="Oval 34"/>
            <p:cNvSpPr>
              <a:spLocks noChangeArrowheads="1"/>
            </p:cNvSpPr>
            <p:nvPr/>
          </p:nvSpPr>
          <p:spPr bwMode="auto">
            <a:xfrm>
              <a:off x="2849" y="1366"/>
              <a:ext cx="63" cy="6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grpSp>
        <p:nvGrpSpPr>
          <p:cNvPr id="11" name="Group 49"/>
          <p:cNvGrpSpPr>
            <a:grpSpLocks/>
          </p:cNvGrpSpPr>
          <p:nvPr/>
        </p:nvGrpSpPr>
        <p:grpSpPr bwMode="auto">
          <a:xfrm>
            <a:off x="5381625" y="1844675"/>
            <a:ext cx="0" cy="2933700"/>
            <a:chOff x="3475" y="1162"/>
            <a:chExt cx="0" cy="1877"/>
          </a:xfrm>
        </p:grpSpPr>
        <p:sp>
          <p:nvSpPr>
            <p:cNvPr id="19490" name="Line 47"/>
            <p:cNvSpPr>
              <a:spLocks noChangeShapeType="1"/>
            </p:cNvSpPr>
            <p:nvPr/>
          </p:nvSpPr>
          <p:spPr bwMode="auto">
            <a:xfrm flipV="1">
              <a:off x="3475" y="1933"/>
              <a:ext cx="0" cy="110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1" name="Line 48"/>
            <p:cNvSpPr>
              <a:spLocks noChangeShapeType="1"/>
            </p:cNvSpPr>
            <p:nvPr/>
          </p:nvSpPr>
          <p:spPr bwMode="auto">
            <a:xfrm flipV="1">
              <a:off x="3475" y="1162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2" name="Group 52"/>
          <p:cNvGrpSpPr>
            <a:grpSpLocks/>
          </p:cNvGrpSpPr>
          <p:nvPr/>
        </p:nvGrpSpPr>
        <p:grpSpPr bwMode="auto">
          <a:xfrm>
            <a:off x="4841875" y="1763713"/>
            <a:ext cx="0" cy="2930525"/>
            <a:chOff x="3050" y="1111"/>
            <a:chExt cx="0" cy="1846"/>
          </a:xfrm>
        </p:grpSpPr>
        <p:sp>
          <p:nvSpPr>
            <p:cNvPr id="19488" name="Line 50"/>
            <p:cNvSpPr>
              <a:spLocks noChangeShapeType="1"/>
            </p:cNvSpPr>
            <p:nvPr/>
          </p:nvSpPr>
          <p:spPr bwMode="auto">
            <a:xfrm flipV="1">
              <a:off x="3050" y="1936"/>
              <a:ext cx="0" cy="102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9" name="Line 51"/>
            <p:cNvSpPr>
              <a:spLocks noChangeShapeType="1"/>
            </p:cNvSpPr>
            <p:nvPr/>
          </p:nvSpPr>
          <p:spPr bwMode="auto">
            <a:xfrm flipV="1">
              <a:off x="3050" y="1111"/>
              <a:ext cx="0" cy="8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Group 58"/>
          <p:cNvGrpSpPr>
            <a:grpSpLocks/>
          </p:cNvGrpSpPr>
          <p:nvPr/>
        </p:nvGrpSpPr>
        <p:grpSpPr bwMode="auto">
          <a:xfrm>
            <a:off x="4302125" y="1763713"/>
            <a:ext cx="0" cy="2925762"/>
            <a:chOff x="2710" y="1111"/>
            <a:chExt cx="0" cy="1843"/>
          </a:xfrm>
        </p:grpSpPr>
        <p:sp>
          <p:nvSpPr>
            <p:cNvPr id="19486" name="Line 56"/>
            <p:cNvSpPr>
              <a:spLocks noChangeShapeType="1"/>
            </p:cNvSpPr>
            <p:nvPr/>
          </p:nvSpPr>
          <p:spPr bwMode="auto">
            <a:xfrm flipV="1">
              <a:off x="2710" y="1933"/>
              <a:ext cx="0" cy="102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7" name="Line 57"/>
            <p:cNvSpPr>
              <a:spLocks noChangeShapeType="1"/>
            </p:cNvSpPr>
            <p:nvPr/>
          </p:nvSpPr>
          <p:spPr bwMode="auto">
            <a:xfrm flipV="1">
              <a:off x="2710" y="1111"/>
              <a:ext cx="0" cy="8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4" name="Group 61"/>
          <p:cNvGrpSpPr>
            <a:grpSpLocks/>
          </p:cNvGrpSpPr>
          <p:nvPr/>
        </p:nvGrpSpPr>
        <p:grpSpPr bwMode="auto">
          <a:xfrm>
            <a:off x="3751263" y="1819275"/>
            <a:ext cx="17462" cy="2944813"/>
            <a:chOff x="-8771" y="1146"/>
            <a:chExt cx="17464" cy="1855"/>
          </a:xfrm>
        </p:grpSpPr>
        <p:sp>
          <p:nvSpPr>
            <p:cNvPr id="19484" name="Line 59"/>
            <p:cNvSpPr>
              <a:spLocks noChangeShapeType="1"/>
            </p:cNvSpPr>
            <p:nvPr/>
          </p:nvSpPr>
          <p:spPr bwMode="auto">
            <a:xfrm flipH="1" flipV="1">
              <a:off x="2341" y="1924"/>
              <a:ext cx="6352" cy="107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5" name="Line 60"/>
            <p:cNvSpPr>
              <a:spLocks noChangeShapeType="1"/>
            </p:cNvSpPr>
            <p:nvPr/>
          </p:nvSpPr>
          <p:spPr bwMode="auto">
            <a:xfrm flipH="1" flipV="1">
              <a:off x="-8771" y="1146"/>
              <a:ext cx="11112" cy="78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5" name="Group 64"/>
          <p:cNvGrpSpPr>
            <a:grpSpLocks/>
          </p:cNvGrpSpPr>
          <p:nvPr/>
        </p:nvGrpSpPr>
        <p:grpSpPr bwMode="auto">
          <a:xfrm>
            <a:off x="3222625" y="1962150"/>
            <a:ext cx="0" cy="2951163"/>
            <a:chOff x="2030" y="1208"/>
            <a:chExt cx="0" cy="1859"/>
          </a:xfrm>
        </p:grpSpPr>
        <p:sp>
          <p:nvSpPr>
            <p:cNvPr id="19482" name="Line 62"/>
            <p:cNvSpPr>
              <a:spLocks noChangeShapeType="1"/>
            </p:cNvSpPr>
            <p:nvPr/>
          </p:nvSpPr>
          <p:spPr bwMode="auto">
            <a:xfrm flipV="1">
              <a:off x="2030" y="1904"/>
              <a:ext cx="0" cy="11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3" name="Line 63"/>
            <p:cNvSpPr>
              <a:spLocks noChangeShapeType="1"/>
            </p:cNvSpPr>
            <p:nvPr/>
          </p:nvSpPr>
          <p:spPr bwMode="auto">
            <a:xfrm flipV="1">
              <a:off x="2030" y="1208"/>
              <a:ext cx="0" cy="6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6" name="Group 67"/>
          <p:cNvGrpSpPr>
            <a:grpSpLocks/>
          </p:cNvGrpSpPr>
          <p:nvPr/>
        </p:nvGrpSpPr>
        <p:grpSpPr bwMode="auto">
          <a:xfrm>
            <a:off x="5876925" y="2009775"/>
            <a:ext cx="0" cy="2925763"/>
            <a:chOff x="3730" y="1281"/>
            <a:chExt cx="0" cy="1843"/>
          </a:xfrm>
        </p:grpSpPr>
        <p:sp>
          <p:nvSpPr>
            <p:cNvPr id="19480" name="Line 65"/>
            <p:cNvSpPr>
              <a:spLocks noChangeShapeType="1"/>
            </p:cNvSpPr>
            <p:nvPr/>
          </p:nvSpPr>
          <p:spPr bwMode="auto">
            <a:xfrm flipV="1">
              <a:off x="3730" y="1905"/>
              <a:ext cx="0" cy="12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1" name="Line 66"/>
            <p:cNvSpPr>
              <a:spLocks noChangeShapeType="1"/>
            </p:cNvSpPr>
            <p:nvPr/>
          </p:nvSpPr>
          <p:spPr bwMode="auto">
            <a:xfrm flipV="1">
              <a:off x="3730" y="1281"/>
              <a:ext cx="0" cy="6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Group 81"/>
          <p:cNvGrpSpPr>
            <a:grpSpLocks/>
          </p:cNvGrpSpPr>
          <p:nvPr/>
        </p:nvGrpSpPr>
        <p:grpSpPr bwMode="auto">
          <a:xfrm>
            <a:off x="4572000" y="1146175"/>
            <a:ext cx="11113" cy="5341938"/>
            <a:chOff x="-907" y="743"/>
            <a:chExt cx="11119" cy="3365"/>
          </a:xfrm>
        </p:grpSpPr>
        <p:sp>
          <p:nvSpPr>
            <p:cNvPr id="19475" name="Line 21"/>
            <p:cNvSpPr>
              <a:spLocks noChangeShapeType="1"/>
            </p:cNvSpPr>
            <p:nvPr/>
          </p:nvSpPr>
          <p:spPr bwMode="auto">
            <a:xfrm flipH="1">
              <a:off x="-907" y="1933"/>
              <a:ext cx="3779" cy="13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76" name="Line 32"/>
            <p:cNvSpPr>
              <a:spLocks noChangeShapeType="1"/>
            </p:cNvSpPr>
            <p:nvPr/>
          </p:nvSpPr>
          <p:spPr bwMode="auto">
            <a:xfrm flipH="1" flipV="1">
              <a:off x="-907" y="3270"/>
              <a:ext cx="6354" cy="49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77" name="Line 33"/>
            <p:cNvSpPr>
              <a:spLocks noChangeShapeType="1"/>
            </p:cNvSpPr>
            <p:nvPr/>
          </p:nvSpPr>
          <p:spPr bwMode="auto">
            <a:xfrm>
              <a:off x="5447" y="3768"/>
              <a:ext cx="4765" cy="3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78" name="Line 31"/>
            <p:cNvSpPr>
              <a:spLocks noChangeShapeType="1"/>
            </p:cNvSpPr>
            <p:nvPr/>
          </p:nvSpPr>
          <p:spPr bwMode="auto">
            <a:xfrm>
              <a:off x="2873" y="743"/>
              <a:ext cx="0" cy="6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79" name="Line 25"/>
            <p:cNvSpPr>
              <a:spLocks noChangeShapeType="1"/>
            </p:cNvSpPr>
            <p:nvPr/>
          </p:nvSpPr>
          <p:spPr bwMode="auto">
            <a:xfrm flipV="1">
              <a:off x="2873" y="1395"/>
              <a:ext cx="0" cy="5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7" grpId="0" animBg="1"/>
      <p:bldP spid="1976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81" name="Oval 17"/>
          <p:cNvSpPr>
            <a:spLocks noChangeArrowheads="1"/>
          </p:cNvSpPr>
          <p:nvPr/>
        </p:nvSpPr>
        <p:spPr bwMode="auto">
          <a:xfrm>
            <a:off x="4751388" y="1808163"/>
            <a:ext cx="3781425" cy="990600"/>
          </a:xfrm>
          <a:prstGeom prst="ellipse">
            <a:avLst/>
          </a:prstGeom>
          <a:gradFill rotWithShape="1">
            <a:gsLst>
              <a:gs pos="0">
                <a:srgbClr val="FF19FF"/>
              </a:gs>
              <a:gs pos="100000">
                <a:srgbClr val="880D8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sp>
        <p:nvSpPr>
          <p:cNvPr id="164875" name="Oval 11"/>
          <p:cNvSpPr>
            <a:spLocks noChangeArrowheads="1"/>
          </p:cNvSpPr>
          <p:nvPr/>
        </p:nvSpPr>
        <p:spPr bwMode="auto">
          <a:xfrm>
            <a:off x="4751388" y="5273675"/>
            <a:ext cx="3781425" cy="990600"/>
          </a:xfrm>
          <a:prstGeom prst="ellipse">
            <a:avLst/>
          </a:prstGeom>
          <a:gradFill rotWithShape="1">
            <a:gsLst>
              <a:gs pos="0">
                <a:srgbClr val="FF19FF"/>
              </a:gs>
              <a:gs pos="100000">
                <a:srgbClr val="880D8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368300" y="-1588"/>
            <a:ext cx="8407400" cy="865188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Поверхность цилиндра</a:t>
            </a:r>
          </a:p>
        </p:txBody>
      </p:sp>
      <p:sp>
        <p:nvSpPr>
          <p:cNvPr id="164878" name="Text Box 14"/>
          <p:cNvSpPr txBox="1">
            <a:spLocks noChangeArrowheads="1"/>
          </p:cNvSpPr>
          <p:nvPr/>
        </p:nvSpPr>
        <p:spPr bwMode="auto">
          <a:xfrm>
            <a:off x="1268413" y="1914525"/>
            <a:ext cx="2668587" cy="10763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верхнее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</a:t>
            </a:r>
          </a:p>
        </p:txBody>
      </p:sp>
      <p:sp>
        <p:nvSpPr>
          <p:cNvPr id="164879" name="Text Box 15"/>
          <p:cNvSpPr txBox="1">
            <a:spLocks noChangeArrowheads="1"/>
          </p:cNvSpPr>
          <p:nvPr/>
        </p:nvSpPr>
        <p:spPr bwMode="auto">
          <a:xfrm>
            <a:off x="1268413" y="3232150"/>
            <a:ext cx="2794000" cy="10763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боковая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поверхность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4751388" y="1808163"/>
            <a:ext cx="3781425" cy="4454525"/>
            <a:chOff x="2993" y="913"/>
            <a:chExt cx="2382" cy="2806"/>
          </a:xfrm>
        </p:grpSpPr>
        <p:sp>
          <p:nvSpPr>
            <p:cNvPr id="20493" name="Arc 6"/>
            <p:cNvSpPr>
              <a:spLocks/>
            </p:cNvSpPr>
            <p:nvPr/>
          </p:nvSpPr>
          <p:spPr bwMode="auto">
            <a:xfrm rot="-5400000">
              <a:off x="4035" y="2085"/>
              <a:ext cx="307" cy="2351"/>
            </a:xfrm>
            <a:custGeom>
              <a:avLst/>
              <a:gdLst>
                <a:gd name="T0" fmla="*/ 0 w 21600"/>
                <a:gd name="T1" fmla="*/ 0 h 42685"/>
                <a:gd name="T2" fmla="*/ 0 w 21600"/>
                <a:gd name="T3" fmla="*/ 0 h 42685"/>
                <a:gd name="T4" fmla="*/ 0 w 21600"/>
                <a:gd name="T5" fmla="*/ 0 h 42685"/>
                <a:gd name="T6" fmla="*/ 0 60000 65536"/>
                <a:gd name="T7" fmla="*/ 0 60000 65536"/>
                <a:gd name="T8" fmla="*/ 0 60000 65536"/>
                <a:gd name="T9" fmla="*/ 0 w 21600"/>
                <a:gd name="T10" fmla="*/ 0 h 42685"/>
                <a:gd name="T11" fmla="*/ 21600 w 21600"/>
                <a:gd name="T12" fmla="*/ 42685 h 4268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2685" fill="none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</a:path>
                <a:path w="21600" h="42685" stroke="0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  <a:lnTo>
                    <a:pt x="0" y="21455"/>
                  </a:lnTo>
                  <a:lnTo>
                    <a:pt x="2499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494" name="AutoShape 16"/>
            <p:cNvSpPr>
              <a:spLocks noChangeArrowheads="1"/>
            </p:cNvSpPr>
            <p:nvPr/>
          </p:nvSpPr>
          <p:spPr bwMode="auto">
            <a:xfrm>
              <a:off x="2993" y="913"/>
              <a:ext cx="2382" cy="2806"/>
            </a:xfrm>
            <a:prstGeom prst="can">
              <a:avLst>
                <a:gd name="adj" fmla="val 26363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4751388" y="1808163"/>
            <a:ext cx="3781425" cy="4454525"/>
            <a:chOff x="1888" y="1848"/>
            <a:chExt cx="2382" cy="2806"/>
          </a:xfrm>
        </p:grpSpPr>
        <p:grpSp>
          <p:nvGrpSpPr>
            <p:cNvPr id="20489" name="Group 19"/>
            <p:cNvGrpSpPr>
              <a:grpSpLocks/>
            </p:cNvGrpSpPr>
            <p:nvPr/>
          </p:nvGrpSpPr>
          <p:grpSpPr bwMode="auto">
            <a:xfrm>
              <a:off x="1888" y="1848"/>
              <a:ext cx="2382" cy="2806"/>
              <a:chOff x="2993" y="913"/>
              <a:chExt cx="2382" cy="2806"/>
            </a:xfrm>
          </p:grpSpPr>
          <p:sp>
            <p:nvSpPr>
              <p:cNvPr id="20491" name="Arc 20"/>
              <p:cNvSpPr>
                <a:spLocks/>
              </p:cNvSpPr>
              <p:nvPr/>
            </p:nvSpPr>
            <p:spPr bwMode="auto">
              <a:xfrm rot="-5400000">
                <a:off x="4035" y="2085"/>
                <a:ext cx="307" cy="2351"/>
              </a:xfrm>
              <a:custGeom>
                <a:avLst/>
                <a:gdLst>
                  <a:gd name="T0" fmla="*/ 0 w 21600"/>
                  <a:gd name="T1" fmla="*/ 0 h 42685"/>
                  <a:gd name="T2" fmla="*/ 0 w 21600"/>
                  <a:gd name="T3" fmla="*/ 0 h 42685"/>
                  <a:gd name="T4" fmla="*/ 0 w 21600"/>
                  <a:gd name="T5" fmla="*/ 0 h 42685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2685"/>
                  <a:gd name="T11" fmla="*/ 21600 w 21600"/>
                  <a:gd name="T12" fmla="*/ 42685 h 4268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2685" fill="none" extrusionOk="0">
                    <a:moveTo>
                      <a:pt x="2499" y="0"/>
                    </a:moveTo>
                    <a:cubicBezTo>
                      <a:pt x="13388" y="1268"/>
                      <a:pt x="21600" y="10492"/>
                      <a:pt x="21600" y="21455"/>
                    </a:cubicBezTo>
                    <a:cubicBezTo>
                      <a:pt x="21600" y="31848"/>
                      <a:pt x="14198" y="40768"/>
                      <a:pt x="3982" y="42684"/>
                    </a:cubicBezTo>
                  </a:path>
                  <a:path w="21600" h="42685" stroke="0" extrusionOk="0">
                    <a:moveTo>
                      <a:pt x="2499" y="0"/>
                    </a:moveTo>
                    <a:cubicBezTo>
                      <a:pt x="13388" y="1268"/>
                      <a:pt x="21600" y="10492"/>
                      <a:pt x="21600" y="21455"/>
                    </a:cubicBezTo>
                    <a:cubicBezTo>
                      <a:pt x="21600" y="31848"/>
                      <a:pt x="14198" y="40768"/>
                      <a:pt x="3982" y="42684"/>
                    </a:cubicBezTo>
                    <a:lnTo>
                      <a:pt x="0" y="21455"/>
                    </a:lnTo>
                    <a:lnTo>
                      <a:pt x="2499" y="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4885" name="AutoShape 21"/>
              <p:cNvSpPr>
                <a:spLocks noChangeArrowheads="1"/>
              </p:cNvSpPr>
              <p:nvPr/>
            </p:nvSpPr>
            <p:spPr bwMode="auto">
              <a:xfrm>
                <a:off x="2993" y="913"/>
                <a:ext cx="2382" cy="2806"/>
              </a:xfrm>
              <a:prstGeom prst="can">
                <a:avLst>
                  <a:gd name="adj" fmla="val 26363"/>
                </a:avLst>
              </a:prstGeom>
              <a:gradFill rotWithShape="1">
                <a:gsLst>
                  <a:gs pos="0">
                    <a:schemeClr val="accent1">
                      <a:gamma/>
                      <a:shade val="55686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55686"/>
                      <a:invGamma/>
                    </a:schemeClr>
                  </a:gs>
                </a:gsLst>
                <a:lin ang="0" scaled="1"/>
              </a:gradFill>
              <a:ln w="1905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cs typeface="+mn-cs"/>
                </a:endParaRPr>
              </a:p>
            </p:txBody>
          </p:sp>
        </p:grpSp>
        <p:sp>
          <p:nvSpPr>
            <p:cNvPr id="20490" name="Oval 22"/>
            <p:cNvSpPr>
              <a:spLocks noChangeArrowheads="1"/>
            </p:cNvSpPr>
            <p:nvPr/>
          </p:nvSpPr>
          <p:spPr bwMode="auto">
            <a:xfrm>
              <a:off x="1888" y="1848"/>
              <a:ext cx="2382" cy="624"/>
            </a:xfrm>
            <a:prstGeom prst="ellipse">
              <a:avLst/>
            </a:prstGeom>
            <a:gradFill rotWithShape="1">
              <a:gsLst>
                <a:gs pos="0">
                  <a:srgbClr val="FF19FF"/>
                </a:gs>
                <a:gs pos="100000">
                  <a:srgbClr val="880D88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sp>
        <p:nvSpPr>
          <p:cNvPr id="164890" name="Text Box 26"/>
          <p:cNvSpPr txBox="1">
            <a:spLocks noChangeArrowheads="1"/>
          </p:cNvSpPr>
          <p:nvPr/>
        </p:nvSpPr>
        <p:spPr bwMode="auto">
          <a:xfrm>
            <a:off x="1268413" y="4548188"/>
            <a:ext cx="2727325" cy="107791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нижнее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64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4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4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4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4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4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4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4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4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4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4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4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4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4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4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4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4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4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4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4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48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48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48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48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81" grpId="0" animBg="1"/>
      <p:bldP spid="1648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3" name="Rectangle 5"/>
          <p:cNvSpPr>
            <a:spLocks noChangeArrowheads="1"/>
          </p:cNvSpPr>
          <p:nvPr/>
        </p:nvSpPr>
        <p:spPr bwMode="auto">
          <a:xfrm rot="-5400000">
            <a:off x="5179219" y="1156494"/>
            <a:ext cx="2160587" cy="535622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1552575" y="1184275"/>
            <a:ext cx="3498850" cy="120015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верхнее</a:t>
            </a:r>
            <a:r>
              <a:rPr lang="ru-RU" altLang="ru-RU" sz="4000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</a:t>
            </a:r>
          </a:p>
        </p:txBody>
      </p:sp>
      <p:sp>
        <p:nvSpPr>
          <p:cNvPr id="196619" name="Text Box 11"/>
          <p:cNvSpPr txBox="1">
            <a:spLocks noChangeArrowheads="1"/>
          </p:cNvSpPr>
          <p:nvPr/>
        </p:nvSpPr>
        <p:spPr bwMode="auto">
          <a:xfrm>
            <a:off x="1552575" y="5321300"/>
            <a:ext cx="3060700" cy="10763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нижнее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</a:t>
            </a:r>
          </a:p>
        </p:txBody>
      </p:sp>
      <p:sp>
        <p:nvSpPr>
          <p:cNvPr id="196620" name="Text Box 12"/>
          <p:cNvSpPr txBox="1">
            <a:spLocks noChangeArrowheads="1"/>
          </p:cNvSpPr>
          <p:nvPr/>
        </p:nvSpPr>
        <p:spPr bwMode="auto">
          <a:xfrm>
            <a:off x="107950" y="3902075"/>
            <a:ext cx="2794000" cy="107791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боковая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поверхность</a:t>
            </a:r>
          </a:p>
        </p:txBody>
      </p:sp>
      <p:sp>
        <p:nvSpPr>
          <p:cNvPr id="9222" name="Text Box 15"/>
          <p:cNvSpPr txBox="1">
            <a:spLocks noChangeArrowheads="1"/>
          </p:cNvSpPr>
          <p:nvPr/>
        </p:nvSpPr>
        <p:spPr bwMode="auto">
          <a:xfrm>
            <a:off x="558800" y="79375"/>
            <a:ext cx="80248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Развертка цилиндра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3581400" y="3654425"/>
            <a:ext cx="5356225" cy="1258888"/>
            <a:chOff x="2256" y="2302"/>
            <a:chExt cx="3374" cy="793"/>
          </a:xfrm>
        </p:grpSpPr>
        <p:sp>
          <p:nvSpPr>
            <p:cNvPr id="21524" name="AutoShape 17"/>
            <p:cNvSpPr>
              <a:spLocks/>
            </p:cNvSpPr>
            <p:nvPr/>
          </p:nvSpPr>
          <p:spPr bwMode="auto">
            <a:xfrm rot="5400000">
              <a:off x="3787" y="1253"/>
              <a:ext cx="311" cy="3374"/>
            </a:xfrm>
            <a:prstGeom prst="leftBrace">
              <a:avLst>
                <a:gd name="adj1" fmla="val 90407"/>
                <a:gd name="adj2" fmla="val 50000"/>
              </a:avLst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>
                <a:latin typeface="Century Gothic" pitchFamily="34" charset="0"/>
              </a:endParaRPr>
            </a:p>
          </p:txBody>
        </p:sp>
        <p:sp>
          <p:nvSpPr>
            <p:cNvPr id="21525" name="Text Box 20"/>
            <p:cNvSpPr txBox="1">
              <a:spLocks noChangeArrowheads="1"/>
            </p:cNvSpPr>
            <p:nvPr/>
          </p:nvSpPr>
          <p:spPr bwMode="auto">
            <a:xfrm>
              <a:off x="3050" y="2302"/>
              <a:ext cx="1758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ru-RU" sz="4800" i="1">
                  <a:solidFill>
                    <a:schemeClr val="bg1"/>
                  </a:solidFill>
                  <a:latin typeface="Century Gothic" pitchFamily="34" charset="0"/>
                </a:rPr>
                <a:t>C=2</a:t>
              </a:r>
              <a:r>
                <a:rPr lang="el-GR" altLang="ru-RU" sz="4800" i="1">
                  <a:solidFill>
                    <a:schemeClr val="bg1"/>
                  </a:solidFill>
                  <a:latin typeface="Century Gothic" pitchFamily="34" charset="0"/>
                </a:rPr>
                <a:t>π</a:t>
              </a:r>
              <a:r>
                <a:rPr lang="en-US" altLang="ru-RU" sz="4800" i="1">
                  <a:solidFill>
                    <a:schemeClr val="bg1"/>
                  </a:solidFill>
                  <a:latin typeface="Century Gothic" pitchFamily="34" charset="0"/>
                </a:rPr>
                <a:t>r</a:t>
              </a:r>
              <a:endParaRPr lang="el-GR" altLang="ru-RU" sz="48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5337175" y="4914900"/>
            <a:ext cx="1935163" cy="1800225"/>
            <a:chOff x="3362" y="3096"/>
            <a:chExt cx="1219" cy="1134"/>
          </a:xfrm>
        </p:grpSpPr>
        <p:sp>
          <p:nvSpPr>
            <p:cNvPr id="21520" name="Oval 8"/>
            <p:cNvSpPr>
              <a:spLocks noChangeArrowheads="1"/>
            </p:cNvSpPr>
            <p:nvPr/>
          </p:nvSpPr>
          <p:spPr bwMode="auto">
            <a:xfrm>
              <a:off x="3362" y="3096"/>
              <a:ext cx="1219" cy="1134"/>
            </a:xfrm>
            <a:prstGeom prst="ellipse">
              <a:avLst/>
            </a:prstGeom>
            <a:gradFill rotWithShape="1">
              <a:gsLst>
                <a:gs pos="0">
                  <a:srgbClr val="F600F6"/>
                </a:gs>
                <a:gs pos="100000">
                  <a:srgbClr val="720072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>
                <a:latin typeface="Century Gothic" pitchFamily="34" charset="0"/>
              </a:endParaRPr>
            </a:p>
          </p:txBody>
        </p:sp>
        <p:grpSp>
          <p:nvGrpSpPr>
            <p:cNvPr id="21521" name="Group 25"/>
            <p:cNvGrpSpPr>
              <a:grpSpLocks/>
            </p:cNvGrpSpPr>
            <p:nvPr/>
          </p:nvGrpSpPr>
          <p:grpSpPr bwMode="auto">
            <a:xfrm>
              <a:off x="4014" y="3237"/>
              <a:ext cx="567" cy="480"/>
              <a:chOff x="4014" y="3237"/>
              <a:chExt cx="567" cy="480"/>
            </a:xfrm>
          </p:grpSpPr>
          <p:sp>
            <p:nvSpPr>
              <p:cNvPr id="21522" name="Line 21"/>
              <p:cNvSpPr>
                <a:spLocks noChangeShapeType="1"/>
              </p:cNvSpPr>
              <p:nvPr/>
            </p:nvSpPr>
            <p:spPr bwMode="auto">
              <a:xfrm>
                <a:off x="4014" y="3691"/>
                <a:ext cx="567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 type="stealth" w="med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23" name="Text Box 22"/>
              <p:cNvSpPr txBox="1">
                <a:spLocks noChangeArrowheads="1"/>
              </p:cNvSpPr>
              <p:nvPr/>
            </p:nvSpPr>
            <p:spPr bwMode="auto">
              <a:xfrm>
                <a:off x="4014" y="3237"/>
                <a:ext cx="536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ru-RU" sz="4400" i="1">
                    <a:solidFill>
                      <a:schemeClr val="bg1"/>
                    </a:solidFill>
                    <a:latin typeface="Century Gothic" pitchFamily="34" charset="0"/>
                  </a:rPr>
                  <a:t>r</a:t>
                </a:r>
                <a:endParaRPr lang="ru-RU" altLang="ru-RU" sz="4400" i="1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</p:grp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2635250" y="2776538"/>
            <a:ext cx="944563" cy="2114550"/>
            <a:chOff x="5035" y="1763"/>
            <a:chExt cx="595" cy="1304"/>
          </a:xfrm>
        </p:grpSpPr>
        <p:sp>
          <p:nvSpPr>
            <p:cNvPr id="21518" name="AutoShape 23"/>
            <p:cNvSpPr>
              <a:spLocks/>
            </p:cNvSpPr>
            <p:nvPr/>
          </p:nvSpPr>
          <p:spPr bwMode="auto">
            <a:xfrm>
              <a:off x="5431" y="1763"/>
              <a:ext cx="199" cy="1304"/>
            </a:xfrm>
            <a:prstGeom prst="leftBrace">
              <a:avLst>
                <a:gd name="adj1" fmla="val 54606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>
                <a:latin typeface="Century Gothic" pitchFamily="34" charset="0"/>
              </a:endParaRPr>
            </a:p>
          </p:txBody>
        </p:sp>
        <p:sp>
          <p:nvSpPr>
            <p:cNvPr id="21519" name="Text Box 24"/>
            <p:cNvSpPr txBox="1">
              <a:spLocks noChangeArrowheads="1"/>
            </p:cNvSpPr>
            <p:nvPr/>
          </p:nvSpPr>
          <p:spPr bwMode="auto">
            <a:xfrm>
              <a:off x="5035" y="2188"/>
              <a:ext cx="452" cy="5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ru-RU" sz="4800" i="1">
                  <a:latin typeface="Century Gothic" pitchFamily="34" charset="0"/>
                </a:rPr>
                <a:t>h</a:t>
              </a:r>
              <a:endParaRPr lang="ru-RU" altLang="ru-RU" sz="4800" i="1">
                <a:latin typeface="Century Gothic" pitchFamily="34" charset="0"/>
              </a:endParaRPr>
            </a:p>
          </p:txBody>
        </p:sp>
      </p:grp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5292725" y="954088"/>
            <a:ext cx="1935163" cy="1800225"/>
            <a:chOff x="3334" y="601"/>
            <a:chExt cx="1219" cy="1134"/>
          </a:xfrm>
        </p:grpSpPr>
        <p:sp>
          <p:nvSpPr>
            <p:cNvPr id="21514" name="Oval 13"/>
            <p:cNvSpPr>
              <a:spLocks noChangeArrowheads="1"/>
            </p:cNvSpPr>
            <p:nvPr/>
          </p:nvSpPr>
          <p:spPr bwMode="auto">
            <a:xfrm>
              <a:off x="3334" y="601"/>
              <a:ext cx="1219" cy="1134"/>
            </a:xfrm>
            <a:prstGeom prst="ellipse">
              <a:avLst/>
            </a:prstGeom>
            <a:gradFill rotWithShape="1">
              <a:gsLst>
                <a:gs pos="0">
                  <a:srgbClr val="F600F6"/>
                </a:gs>
                <a:gs pos="100000">
                  <a:srgbClr val="720072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>
                <a:latin typeface="Century Gothic" pitchFamily="34" charset="0"/>
              </a:endParaRPr>
            </a:p>
          </p:txBody>
        </p:sp>
        <p:grpSp>
          <p:nvGrpSpPr>
            <p:cNvPr id="21515" name="Group 26"/>
            <p:cNvGrpSpPr>
              <a:grpSpLocks/>
            </p:cNvGrpSpPr>
            <p:nvPr/>
          </p:nvGrpSpPr>
          <p:grpSpPr bwMode="auto">
            <a:xfrm>
              <a:off x="3986" y="713"/>
              <a:ext cx="567" cy="480"/>
              <a:chOff x="4014" y="3236"/>
              <a:chExt cx="567" cy="480"/>
            </a:xfrm>
          </p:grpSpPr>
          <p:sp>
            <p:nvSpPr>
              <p:cNvPr id="21516" name="Line 27"/>
              <p:cNvSpPr>
                <a:spLocks noChangeShapeType="1"/>
              </p:cNvSpPr>
              <p:nvPr/>
            </p:nvSpPr>
            <p:spPr bwMode="auto">
              <a:xfrm>
                <a:off x="4014" y="3691"/>
                <a:ext cx="567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 type="stealth" w="med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7" name="Text Box 28"/>
              <p:cNvSpPr txBox="1">
                <a:spLocks noChangeArrowheads="1"/>
              </p:cNvSpPr>
              <p:nvPr/>
            </p:nvSpPr>
            <p:spPr bwMode="auto">
              <a:xfrm>
                <a:off x="4029" y="3236"/>
                <a:ext cx="536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ru-RU" sz="4400" i="1">
                    <a:solidFill>
                      <a:schemeClr val="bg1"/>
                    </a:solidFill>
                    <a:latin typeface="Century Gothic" pitchFamily="34" charset="0"/>
                  </a:rPr>
                  <a:t>r</a:t>
                </a:r>
                <a:endParaRPr lang="ru-RU" altLang="ru-RU" sz="4400" i="1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96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6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6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6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66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6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6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6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6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6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6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6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66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6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665163"/>
            <a:ext cx="3825875" cy="1762125"/>
          </a:xfrm>
          <a:solidFill>
            <a:srgbClr val="FFFFFF">
              <a:alpha val="69804"/>
            </a:srgbClr>
          </a:solidFill>
        </p:spPr>
        <p:txBody>
          <a:bodyPr/>
          <a:lstStyle/>
          <a:p>
            <a:pPr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000" i="1" dirty="0" smtClean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Площадь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000" i="1" dirty="0" smtClean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поверхности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ru-RU" sz="4000" i="1" dirty="0" smtClean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цилиндра</a:t>
            </a:r>
            <a:endParaRPr lang="ru-RU" sz="4000" dirty="0" smtClean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graphicFrame>
        <p:nvGraphicFramePr>
          <p:cNvPr id="166916" name="Object 68"/>
          <p:cNvGraphicFramePr>
            <a:graphicFrameLocks noGrp="1" noChangeAspect="1"/>
          </p:cNvGraphicFramePr>
          <p:nvPr>
            <p:ph sz="half" idx="2"/>
          </p:nvPr>
        </p:nvGraphicFramePr>
        <p:xfrm>
          <a:off x="271463" y="2568575"/>
          <a:ext cx="4357687" cy="893763"/>
        </p:xfrm>
        <a:graphic>
          <a:graphicData uri="http://schemas.openxmlformats.org/presentationml/2006/ole">
            <p:oleObj spid="_x0000_s1092" name="Уравнение" r:id="rId3" imgW="990170" imgH="203112" progId="Equation.3">
              <p:embed/>
            </p:oleObj>
          </a:graphicData>
        </a:graphic>
      </p:graphicFrame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5111750" y="1436688"/>
            <a:ext cx="3786188" cy="4454525"/>
            <a:chOff x="3135" y="877"/>
            <a:chExt cx="2385" cy="2806"/>
          </a:xfrm>
        </p:grpSpPr>
        <p:sp>
          <p:nvSpPr>
            <p:cNvPr id="1099" name="Rectangle 18"/>
            <p:cNvSpPr>
              <a:spLocks noChangeArrowheads="1"/>
            </p:cNvSpPr>
            <p:nvPr/>
          </p:nvSpPr>
          <p:spPr bwMode="auto">
            <a:xfrm>
              <a:off x="4326" y="3159"/>
              <a:ext cx="227" cy="227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grpSp>
          <p:nvGrpSpPr>
            <p:cNvPr id="1100" name="Group 7"/>
            <p:cNvGrpSpPr>
              <a:grpSpLocks/>
            </p:cNvGrpSpPr>
            <p:nvPr/>
          </p:nvGrpSpPr>
          <p:grpSpPr bwMode="auto">
            <a:xfrm>
              <a:off x="3135" y="877"/>
              <a:ext cx="2382" cy="2806"/>
              <a:chOff x="1888" y="1848"/>
              <a:chExt cx="2382" cy="2806"/>
            </a:xfrm>
          </p:grpSpPr>
          <p:grpSp>
            <p:nvGrpSpPr>
              <p:cNvPr id="1110" name="Group 8"/>
              <p:cNvGrpSpPr>
                <a:grpSpLocks/>
              </p:cNvGrpSpPr>
              <p:nvPr/>
            </p:nvGrpSpPr>
            <p:grpSpPr bwMode="auto">
              <a:xfrm>
                <a:off x="1888" y="1848"/>
                <a:ext cx="2382" cy="2806"/>
                <a:chOff x="2993" y="913"/>
                <a:chExt cx="2382" cy="2806"/>
              </a:xfrm>
            </p:grpSpPr>
            <p:sp>
              <p:nvSpPr>
                <p:cNvPr id="1112" name="Arc 9"/>
                <p:cNvSpPr>
                  <a:spLocks/>
                </p:cNvSpPr>
                <p:nvPr/>
              </p:nvSpPr>
              <p:spPr bwMode="auto">
                <a:xfrm rot="-5400000">
                  <a:off x="4035" y="2085"/>
                  <a:ext cx="307" cy="2351"/>
                </a:xfrm>
                <a:custGeom>
                  <a:avLst/>
                  <a:gdLst>
                    <a:gd name="T0" fmla="*/ 0 w 21600"/>
                    <a:gd name="T1" fmla="*/ 0 h 42685"/>
                    <a:gd name="T2" fmla="*/ 0 w 21600"/>
                    <a:gd name="T3" fmla="*/ 0 h 42685"/>
                    <a:gd name="T4" fmla="*/ 0 w 21600"/>
                    <a:gd name="T5" fmla="*/ 0 h 426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685"/>
                    <a:gd name="T11" fmla="*/ 21600 w 21600"/>
                    <a:gd name="T12" fmla="*/ 42685 h 426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685" fill="none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</a:path>
                    <a:path w="21600" h="42685" stroke="0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  <a:lnTo>
                        <a:pt x="0" y="21455"/>
                      </a:lnTo>
                      <a:lnTo>
                        <a:pt x="2499" y="0"/>
                      </a:lnTo>
                      <a:close/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66922" name="AutoShape 10"/>
                <p:cNvSpPr>
                  <a:spLocks noChangeArrowheads="1"/>
                </p:cNvSpPr>
                <p:nvPr/>
              </p:nvSpPr>
              <p:spPr bwMode="auto">
                <a:xfrm>
                  <a:off x="2993" y="913"/>
                  <a:ext cx="2382" cy="2806"/>
                </a:xfrm>
                <a:prstGeom prst="can">
                  <a:avLst>
                    <a:gd name="adj" fmla="val 26363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shade val="55686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5686"/>
                        <a:invGamma/>
                      </a:schemeClr>
                    </a:gs>
                  </a:gsLst>
                  <a:lin ang="0" scaled="1"/>
                </a:gradFill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cs typeface="+mn-cs"/>
                  </a:endParaRPr>
                </a:p>
              </p:txBody>
            </p:sp>
          </p:grpSp>
          <p:sp>
            <p:nvSpPr>
              <p:cNvPr id="1111" name="Oval 11"/>
              <p:cNvSpPr>
                <a:spLocks noChangeArrowheads="1"/>
              </p:cNvSpPr>
              <p:nvPr/>
            </p:nvSpPr>
            <p:spPr bwMode="auto">
              <a:xfrm>
                <a:off x="1888" y="1848"/>
                <a:ext cx="2382" cy="624"/>
              </a:xfrm>
              <a:prstGeom prst="ellipse">
                <a:avLst/>
              </a:prstGeom>
              <a:gradFill rotWithShape="1">
                <a:gsLst>
                  <a:gs pos="0">
                    <a:srgbClr val="FF5DFF"/>
                  </a:gs>
                  <a:gs pos="100000">
                    <a:srgbClr val="993899"/>
                  </a:gs>
                </a:gsLst>
                <a:path path="shape">
                  <a:fillToRect l="50000" t="50000" r="50000" b="50000"/>
                </a:path>
              </a:gra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/>
              </a:p>
            </p:txBody>
          </p:sp>
        </p:grpSp>
        <p:sp>
          <p:nvSpPr>
            <p:cNvPr id="1101" name="Line 12"/>
            <p:cNvSpPr>
              <a:spLocks noChangeShapeType="1"/>
            </p:cNvSpPr>
            <p:nvPr/>
          </p:nvSpPr>
          <p:spPr bwMode="auto">
            <a:xfrm>
              <a:off x="4326" y="1174"/>
              <a:ext cx="0" cy="2225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02" name="Line 13"/>
            <p:cNvSpPr>
              <a:spLocks noChangeShapeType="1"/>
            </p:cNvSpPr>
            <p:nvPr/>
          </p:nvSpPr>
          <p:spPr bwMode="auto">
            <a:xfrm>
              <a:off x="4326" y="1174"/>
              <a:ext cx="1191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03" name="Line 14"/>
            <p:cNvSpPr>
              <a:spLocks noChangeShapeType="1"/>
            </p:cNvSpPr>
            <p:nvPr/>
          </p:nvSpPr>
          <p:spPr bwMode="auto">
            <a:xfrm>
              <a:off x="4326" y="3386"/>
              <a:ext cx="1191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04" name="Oval 15"/>
            <p:cNvSpPr>
              <a:spLocks noChangeArrowheads="1"/>
            </p:cNvSpPr>
            <p:nvPr/>
          </p:nvSpPr>
          <p:spPr bwMode="auto">
            <a:xfrm>
              <a:off x="4297" y="1146"/>
              <a:ext cx="56" cy="57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1105" name="Oval 16"/>
            <p:cNvSpPr>
              <a:spLocks noChangeArrowheads="1"/>
            </p:cNvSpPr>
            <p:nvPr/>
          </p:nvSpPr>
          <p:spPr bwMode="auto">
            <a:xfrm>
              <a:off x="4297" y="3357"/>
              <a:ext cx="56" cy="57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1106" name="Arc 17"/>
            <p:cNvSpPr>
              <a:spLocks/>
            </p:cNvSpPr>
            <p:nvPr/>
          </p:nvSpPr>
          <p:spPr bwMode="auto">
            <a:xfrm rot="-5400000">
              <a:off x="4166" y="2052"/>
              <a:ext cx="330" cy="2379"/>
            </a:xfrm>
            <a:custGeom>
              <a:avLst/>
              <a:gdLst>
                <a:gd name="T0" fmla="*/ 0 w 22903"/>
                <a:gd name="T1" fmla="*/ 0 h 43178"/>
                <a:gd name="T2" fmla="*/ 0 w 22903"/>
                <a:gd name="T3" fmla="*/ 0 h 43178"/>
                <a:gd name="T4" fmla="*/ 0 w 22903"/>
                <a:gd name="T5" fmla="*/ 0 h 43178"/>
                <a:gd name="T6" fmla="*/ 0 60000 65536"/>
                <a:gd name="T7" fmla="*/ 0 60000 65536"/>
                <a:gd name="T8" fmla="*/ 0 60000 65536"/>
                <a:gd name="T9" fmla="*/ 0 w 22903"/>
                <a:gd name="T10" fmla="*/ 0 h 43178"/>
                <a:gd name="T11" fmla="*/ 22903 w 22903"/>
                <a:gd name="T12" fmla="*/ 43178 h 4317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903" h="43178" fill="none" extrusionOk="0">
                  <a:moveTo>
                    <a:pt x="0" y="39"/>
                  </a:moveTo>
                  <a:cubicBezTo>
                    <a:pt x="433" y="13"/>
                    <a:pt x="868" y="-1"/>
                    <a:pt x="1303" y="0"/>
                  </a:cubicBezTo>
                  <a:cubicBezTo>
                    <a:pt x="13232" y="0"/>
                    <a:pt x="22903" y="9670"/>
                    <a:pt x="22903" y="21600"/>
                  </a:cubicBezTo>
                  <a:cubicBezTo>
                    <a:pt x="22903" y="33153"/>
                    <a:pt x="13811" y="42661"/>
                    <a:pt x="2269" y="43178"/>
                  </a:cubicBezTo>
                </a:path>
                <a:path w="22903" h="43178" stroke="0" extrusionOk="0">
                  <a:moveTo>
                    <a:pt x="0" y="39"/>
                  </a:moveTo>
                  <a:cubicBezTo>
                    <a:pt x="433" y="13"/>
                    <a:pt x="868" y="-1"/>
                    <a:pt x="1303" y="0"/>
                  </a:cubicBezTo>
                  <a:cubicBezTo>
                    <a:pt x="13232" y="0"/>
                    <a:pt x="22903" y="9670"/>
                    <a:pt x="22903" y="21600"/>
                  </a:cubicBezTo>
                  <a:cubicBezTo>
                    <a:pt x="22903" y="33153"/>
                    <a:pt x="13811" y="42661"/>
                    <a:pt x="2269" y="43178"/>
                  </a:cubicBezTo>
                  <a:lnTo>
                    <a:pt x="1303" y="21600"/>
                  </a:lnTo>
                  <a:lnTo>
                    <a:pt x="0" y="39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7" name="Text Box 19"/>
            <p:cNvSpPr txBox="1">
              <a:spLocks noChangeArrowheads="1"/>
            </p:cNvSpPr>
            <p:nvPr/>
          </p:nvSpPr>
          <p:spPr bwMode="auto">
            <a:xfrm>
              <a:off x="4794" y="1007"/>
              <a:ext cx="34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ru-RU" sz="5400" i="1">
                  <a:solidFill>
                    <a:schemeClr val="bg1"/>
                  </a:solidFill>
                  <a:latin typeface="Century Gothic" pitchFamily="34" charset="0"/>
                </a:rPr>
                <a:t>r</a:t>
              </a:r>
              <a:endParaRPr lang="ru-RU" altLang="ru-RU" sz="54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108" name="Text Box 20"/>
            <p:cNvSpPr txBox="1">
              <a:spLocks noChangeArrowheads="1"/>
            </p:cNvSpPr>
            <p:nvPr/>
          </p:nvSpPr>
          <p:spPr bwMode="auto">
            <a:xfrm>
              <a:off x="4779" y="2847"/>
              <a:ext cx="34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ru-RU" sz="5400" i="1">
                  <a:solidFill>
                    <a:schemeClr val="bg1"/>
                  </a:solidFill>
                  <a:latin typeface="Century Gothic" pitchFamily="34" charset="0"/>
                </a:rPr>
                <a:t>r</a:t>
              </a:r>
              <a:endParaRPr lang="ru-RU" altLang="ru-RU" sz="54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109" name="Text Box 21"/>
            <p:cNvSpPr txBox="1">
              <a:spLocks noChangeArrowheads="1"/>
            </p:cNvSpPr>
            <p:nvPr/>
          </p:nvSpPr>
          <p:spPr bwMode="auto">
            <a:xfrm>
              <a:off x="3929" y="2110"/>
              <a:ext cx="397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ru-RU" sz="5400" i="1">
                  <a:solidFill>
                    <a:schemeClr val="bg1"/>
                  </a:solidFill>
                  <a:latin typeface="Century Gothic" pitchFamily="34" charset="0"/>
                </a:rPr>
                <a:t>h</a:t>
              </a:r>
              <a:endParaRPr lang="ru-RU" altLang="ru-RU" sz="54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271463" y="3843338"/>
            <a:ext cx="2700337" cy="1441450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i="1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Объем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i="1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цилиндра</a:t>
            </a:r>
            <a:endParaRPr lang="ru-RU" sz="40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097" name="Text Box 35"/>
          <p:cNvSpPr txBox="1">
            <a:spLocks noChangeArrowheads="1"/>
          </p:cNvSpPr>
          <p:nvPr/>
        </p:nvSpPr>
        <p:spPr bwMode="auto">
          <a:xfrm>
            <a:off x="1465263" y="5635625"/>
            <a:ext cx="1757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</p:txBody>
      </p:sp>
      <p:sp>
        <p:nvSpPr>
          <p:cNvPr id="1098" name="Rectangle 4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166951" name="Object 69"/>
          <p:cNvGraphicFramePr>
            <a:graphicFrameLocks noChangeAspect="1"/>
          </p:cNvGraphicFramePr>
          <p:nvPr/>
        </p:nvGraphicFramePr>
        <p:xfrm>
          <a:off x="271463" y="5324475"/>
          <a:ext cx="2774950" cy="987425"/>
        </p:xfrm>
        <a:graphic>
          <a:graphicData uri="http://schemas.openxmlformats.org/presentationml/2006/ole">
            <p:oleObj spid="_x0000_s1093" name="Формула" r:id="rId4" imgW="571252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69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69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69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69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6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6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6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6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6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6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6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69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6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6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6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830262"/>
          </a:xfrm>
        </p:spPr>
        <p:txBody>
          <a:bodyPr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Сечения цилиндра</a:t>
            </a:r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522288" y="1673225"/>
            <a:ext cx="3789362" cy="4456113"/>
            <a:chOff x="329" y="1054"/>
            <a:chExt cx="2387" cy="2807"/>
          </a:xfrm>
        </p:grpSpPr>
        <p:sp>
          <p:nvSpPr>
            <p:cNvPr id="24614" name="Rectangle 50"/>
            <p:cNvSpPr>
              <a:spLocks noChangeArrowheads="1"/>
            </p:cNvSpPr>
            <p:nvPr/>
          </p:nvSpPr>
          <p:spPr bwMode="auto">
            <a:xfrm>
              <a:off x="329" y="1395"/>
              <a:ext cx="2381" cy="2154"/>
            </a:xfrm>
            <a:prstGeom prst="rect">
              <a:avLst/>
            </a:prstGeom>
            <a:solidFill>
              <a:srgbClr val="C9C9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grpSp>
          <p:nvGrpSpPr>
            <p:cNvPr id="24615" name="Group 40"/>
            <p:cNvGrpSpPr>
              <a:grpSpLocks/>
            </p:cNvGrpSpPr>
            <p:nvPr/>
          </p:nvGrpSpPr>
          <p:grpSpPr bwMode="auto">
            <a:xfrm>
              <a:off x="329" y="1054"/>
              <a:ext cx="2387" cy="2807"/>
              <a:chOff x="329" y="1054"/>
              <a:chExt cx="2387" cy="2807"/>
            </a:xfrm>
          </p:grpSpPr>
          <p:sp>
            <p:nvSpPr>
              <p:cNvPr id="165919" name="Oval 31"/>
              <p:cNvSpPr>
                <a:spLocks noChangeArrowheads="1"/>
              </p:cNvSpPr>
              <p:nvPr/>
            </p:nvSpPr>
            <p:spPr bwMode="auto">
              <a:xfrm>
                <a:off x="335" y="3248"/>
                <a:ext cx="2381" cy="613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764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165916" name="Oval 28"/>
              <p:cNvSpPr>
                <a:spLocks noChangeArrowheads="1"/>
              </p:cNvSpPr>
              <p:nvPr/>
            </p:nvSpPr>
            <p:spPr bwMode="auto">
              <a:xfrm>
                <a:off x="329" y="1054"/>
                <a:ext cx="2381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7647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cs typeface="+mn-cs"/>
                </a:endParaRPr>
              </a:p>
            </p:txBody>
          </p:sp>
          <p:grpSp>
            <p:nvGrpSpPr>
              <p:cNvPr id="24618" name="Group 25"/>
              <p:cNvGrpSpPr>
                <a:grpSpLocks/>
              </p:cNvGrpSpPr>
              <p:nvPr/>
            </p:nvGrpSpPr>
            <p:grpSpPr bwMode="auto">
              <a:xfrm>
                <a:off x="329" y="1054"/>
                <a:ext cx="2382" cy="2806"/>
                <a:chOff x="2993" y="913"/>
                <a:chExt cx="2382" cy="2806"/>
              </a:xfrm>
            </p:grpSpPr>
            <p:sp>
              <p:nvSpPr>
                <p:cNvPr id="24619" name="Arc 26"/>
                <p:cNvSpPr>
                  <a:spLocks/>
                </p:cNvSpPr>
                <p:nvPr/>
              </p:nvSpPr>
              <p:spPr bwMode="auto">
                <a:xfrm rot="-5400000">
                  <a:off x="4035" y="2085"/>
                  <a:ext cx="307" cy="2351"/>
                </a:xfrm>
                <a:custGeom>
                  <a:avLst/>
                  <a:gdLst>
                    <a:gd name="T0" fmla="*/ 0 w 21600"/>
                    <a:gd name="T1" fmla="*/ 0 h 42685"/>
                    <a:gd name="T2" fmla="*/ 0 w 21600"/>
                    <a:gd name="T3" fmla="*/ 0 h 42685"/>
                    <a:gd name="T4" fmla="*/ 0 w 21600"/>
                    <a:gd name="T5" fmla="*/ 0 h 42685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42685"/>
                    <a:gd name="T11" fmla="*/ 21600 w 21600"/>
                    <a:gd name="T12" fmla="*/ 42685 h 4268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42685" fill="none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</a:path>
                    <a:path w="21600" h="42685" stroke="0" extrusionOk="0">
                      <a:moveTo>
                        <a:pt x="2499" y="0"/>
                      </a:moveTo>
                      <a:cubicBezTo>
                        <a:pt x="13388" y="1268"/>
                        <a:pt x="21600" y="10492"/>
                        <a:pt x="21600" y="21455"/>
                      </a:cubicBezTo>
                      <a:cubicBezTo>
                        <a:pt x="21600" y="31848"/>
                        <a:pt x="14198" y="40768"/>
                        <a:pt x="3982" y="42684"/>
                      </a:cubicBezTo>
                      <a:lnTo>
                        <a:pt x="0" y="21455"/>
                      </a:lnTo>
                      <a:lnTo>
                        <a:pt x="2499" y="0"/>
                      </a:lnTo>
                      <a:close/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4620" name="AutoShape 27"/>
                <p:cNvSpPr>
                  <a:spLocks noChangeArrowheads="1"/>
                </p:cNvSpPr>
                <p:nvPr/>
              </p:nvSpPr>
              <p:spPr bwMode="auto">
                <a:xfrm>
                  <a:off x="2993" y="913"/>
                  <a:ext cx="2382" cy="2806"/>
                </a:xfrm>
                <a:prstGeom prst="can">
                  <a:avLst>
                    <a:gd name="adj" fmla="val 26363"/>
                  </a:avLst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ru-RU" altLang="ru-RU"/>
                </a:p>
              </p:txBody>
            </p:sp>
          </p:grpSp>
        </p:grpSp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522288" y="2932113"/>
            <a:ext cx="3789362" cy="992187"/>
            <a:chOff x="329" y="1990"/>
            <a:chExt cx="2387" cy="625"/>
          </a:xfrm>
        </p:grpSpPr>
        <p:sp>
          <p:nvSpPr>
            <p:cNvPr id="24611" name="Oval 29"/>
            <p:cNvSpPr>
              <a:spLocks noChangeArrowheads="1"/>
            </p:cNvSpPr>
            <p:nvPr/>
          </p:nvSpPr>
          <p:spPr bwMode="auto">
            <a:xfrm>
              <a:off x="332" y="1990"/>
              <a:ext cx="2384" cy="624"/>
            </a:xfrm>
            <a:prstGeom prst="ellipse">
              <a:avLst/>
            </a:prstGeom>
            <a:gradFill rotWithShape="1">
              <a:gsLst>
                <a:gs pos="0">
                  <a:srgbClr val="FF81FF"/>
                </a:gs>
                <a:gs pos="100000">
                  <a:srgbClr val="763C7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612" name="Arc 32"/>
            <p:cNvSpPr>
              <a:spLocks/>
            </p:cNvSpPr>
            <p:nvPr/>
          </p:nvSpPr>
          <p:spPr bwMode="auto">
            <a:xfrm rot="16181470" flipH="1">
              <a:off x="1336" y="984"/>
              <a:ext cx="365" cy="2380"/>
            </a:xfrm>
            <a:custGeom>
              <a:avLst/>
              <a:gdLst>
                <a:gd name="T0" fmla="*/ 0 w 25318"/>
                <a:gd name="T1" fmla="*/ 0 h 43200"/>
                <a:gd name="T2" fmla="*/ 0 w 25318"/>
                <a:gd name="T3" fmla="*/ 0 h 43200"/>
                <a:gd name="T4" fmla="*/ 0 w 25318"/>
                <a:gd name="T5" fmla="*/ 0 h 43200"/>
                <a:gd name="T6" fmla="*/ 0 60000 65536"/>
                <a:gd name="T7" fmla="*/ 0 60000 65536"/>
                <a:gd name="T8" fmla="*/ 0 60000 65536"/>
                <a:gd name="T9" fmla="*/ 0 w 25318"/>
                <a:gd name="T10" fmla="*/ 0 h 43200"/>
                <a:gd name="T11" fmla="*/ 25318 w 25318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18" h="43200" fill="none" extrusionOk="0">
                  <a:moveTo>
                    <a:pt x="25317" y="42877"/>
                  </a:moveTo>
                  <a:cubicBezTo>
                    <a:pt x="24090" y="43092"/>
                    <a:pt x="2284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1752" y="-1"/>
                    <a:pt x="21905" y="1"/>
                    <a:pt x="22058" y="4"/>
                  </a:cubicBezTo>
                </a:path>
                <a:path w="25318" h="43200" stroke="0" extrusionOk="0">
                  <a:moveTo>
                    <a:pt x="25317" y="42877"/>
                  </a:moveTo>
                  <a:cubicBezTo>
                    <a:pt x="24090" y="43092"/>
                    <a:pt x="2284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1752" y="-1"/>
                    <a:pt x="21905" y="1"/>
                    <a:pt x="22058" y="4"/>
                  </a:cubicBezTo>
                  <a:lnTo>
                    <a:pt x="21600" y="21600"/>
                  </a:lnTo>
                  <a:lnTo>
                    <a:pt x="25317" y="42877"/>
                  </a:lnTo>
                  <a:close/>
                </a:path>
              </a:pathLst>
            </a:custGeom>
            <a:noFill/>
            <a:ln w="28575">
              <a:solidFill>
                <a:srgbClr val="540054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3" name="Arc 35"/>
            <p:cNvSpPr>
              <a:spLocks/>
            </p:cNvSpPr>
            <p:nvPr/>
          </p:nvSpPr>
          <p:spPr bwMode="auto">
            <a:xfrm rot="5381472" flipH="1">
              <a:off x="1329" y="1235"/>
              <a:ext cx="380" cy="2380"/>
            </a:xfrm>
            <a:custGeom>
              <a:avLst/>
              <a:gdLst>
                <a:gd name="T0" fmla="*/ 0 w 25794"/>
                <a:gd name="T1" fmla="*/ 0 h 43200"/>
                <a:gd name="T2" fmla="*/ 0 w 25794"/>
                <a:gd name="T3" fmla="*/ 0 h 43200"/>
                <a:gd name="T4" fmla="*/ 0 w 25794"/>
                <a:gd name="T5" fmla="*/ 0 h 43200"/>
                <a:gd name="T6" fmla="*/ 0 60000 65536"/>
                <a:gd name="T7" fmla="*/ 0 60000 65536"/>
                <a:gd name="T8" fmla="*/ 0 60000 65536"/>
                <a:gd name="T9" fmla="*/ 0 w 25794"/>
                <a:gd name="T10" fmla="*/ 0 h 43200"/>
                <a:gd name="T11" fmla="*/ 25794 w 25794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794" h="43200" fill="none" extrusionOk="0">
                  <a:moveTo>
                    <a:pt x="25793" y="42788"/>
                  </a:moveTo>
                  <a:cubicBezTo>
                    <a:pt x="24412" y="43062"/>
                    <a:pt x="2300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199" y="-1"/>
                    <a:pt x="22799" y="24"/>
                    <a:pt x="23397" y="74"/>
                  </a:cubicBezTo>
                </a:path>
                <a:path w="25794" h="43200" stroke="0" extrusionOk="0">
                  <a:moveTo>
                    <a:pt x="25793" y="42788"/>
                  </a:moveTo>
                  <a:cubicBezTo>
                    <a:pt x="24412" y="43062"/>
                    <a:pt x="2300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199" y="-1"/>
                    <a:pt x="22799" y="24"/>
                    <a:pt x="23397" y="74"/>
                  </a:cubicBezTo>
                  <a:lnTo>
                    <a:pt x="21600" y="21600"/>
                  </a:lnTo>
                  <a:lnTo>
                    <a:pt x="25793" y="42788"/>
                  </a:lnTo>
                  <a:close/>
                </a:path>
              </a:pathLst>
            </a:custGeom>
            <a:noFill/>
            <a:ln w="28575">
              <a:solidFill>
                <a:srgbClr val="540054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522288" y="4014788"/>
            <a:ext cx="3784600" cy="992187"/>
            <a:chOff x="329" y="1990"/>
            <a:chExt cx="2384" cy="625"/>
          </a:xfrm>
        </p:grpSpPr>
        <p:sp>
          <p:nvSpPr>
            <p:cNvPr id="24608" name="Oval 42"/>
            <p:cNvSpPr>
              <a:spLocks noChangeArrowheads="1"/>
            </p:cNvSpPr>
            <p:nvPr/>
          </p:nvSpPr>
          <p:spPr bwMode="auto">
            <a:xfrm>
              <a:off x="335" y="1990"/>
              <a:ext cx="2378" cy="624"/>
            </a:xfrm>
            <a:prstGeom prst="ellipse">
              <a:avLst/>
            </a:prstGeom>
            <a:gradFill rotWithShape="1">
              <a:gsLst>
                <a:gs pos="0">
                  <a:srgbClr val="FF81FF"/>
                </a:gs>
                <a:gs pos="100000">
                  <a:srgbClr val="763C7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609" name="Arc 43"/>
            <p:cNvSpPr>
              <a:spLocks/>
            </p:cNvSpPr>
            <p:nvPr/>
          </p:nvSpPr>
          <p:spPr bwMode="auto">
            <a:xfrm rot="16181470" flipH="1">
              <a:off x="1336" y="984"/>
              <a:ext cx="365" cy="2380"/>
            </a:xfrm>
            <a:custGeom>
              <a:avLst/>
              <a:gdLst>
                <a:gd name="T0" fmla="*/ 0 w 25318"/>
                <a:gd name="T1" fmla="*/ 0 h 43200"/>
                <a:gd name="T2" fmla="*/ 0 w 25318"/>
                <a:gd name="T3" fmla="*/ 0 h 43200"/>
                <a:gd name="T4" fmla="*/ 0 w 25318"/>
                <a:gd name="T5" fmla="*/ 0 h 43200"/>
                <a:gd name="T6" fmla="*/ 0 60000 65536"/>
                <a:gd name="T7" fmla="*/ 0 60000 65536"/>
                <a:gd name="T8" fmla="*/ 0 60000 65536"/>
                <a:gd name="T9" fmla="*/ 0 w 25318"/>
                <a:gd name="T10" fmla="*/ 0 h 43200"/>
                <a:gd name="T11" fmla="*/ 25318 w 25318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18" h="43200" fill="none" extrusionOk="0">
                  <a:moveTo>
                    <a:pt x="25317" y="42877"/>
                  </a:moveTo>
                  <a:cubicBezTo>
                    <a:pt x="24090" y="43092"/>
                    <a:pt x="2284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1752" y="-1"/>
                    <a:pt x="21905" y="1"/>
                    <a:pt x="22058" y="4"/>
                  </a:cubicBezTo>
                </a:path>
                <a:path w="25318" h="43200" stroke="0" extrusionOk="0">
                  <a:moveTo>
                    <a:pt x="25317" y="42877"/>
                  </a:moveTo>
                  <a:cubicBezTo>
                    <a:pt x="24090" y="43092"/>
                    <a:pt x="2284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1752" y="-1"/>
                    <a:pt x="21905" y="1"/>
                    <a:pt x="22058" y="4"/>
                  </a:cubicBezTo>
                  <a:lnTo>
                    <a:pt x="21600" y="21600"/>
                  </a:lnTo>
                  <a:lnTo>
                    <a:pt x="25317" y="42877"/>
                  </a:lnTo>
                  <a:close/>
                </a:path>
              </a:pathLst>
            </a:custGeom>
            <a:noFill/>
            <a:ln w="28575">
              <a:solidFill>
                <a:srgbClr val="540054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0" name="Arc 44"/>
            <p:cNvSpPr>
              <a:spLocks/>
            </p:cNvSpPr>
            <p:nvPr/>
          </p:nvSpPr>
          <p:spPr bwMode="auto">
            <a:xfrm rot="5381472" flipH="1">
              <a:off x="1329" y="1235"/>
              <a:ext cx="380" cy="2380"/>
            </a:xfrm>
            <a:custGeom>
              <a:avLst/>
              <a:gdLst>
                <a:gd name="T0" fmla="*/ 0 w 25794"/>
                <a:gd name="T1" fmla="*/ 0 h 43200"/>
                <a:gd name="T2" fmla="*/ 0 w 25794"/>
                <a:gd name="T3" fmla="*/ 0 h 43200"/>
                <a:gd name="T4" fmla="*/ 0 w 25794"/>
                <a:gd name="T5" fmla="*/ 0 h 43200"/>
                <a:gd name="T6" fmla="*/ 0 60000 65536"/>
                <a:gd name="T7" fmla="*/ 0 60000 65536"/>
                <a:gd name="T8" fmla="*/ 0 60000 65536"/>
                <a:gd name="T9" fmla="*/ 0 w 25794"/>
                <a:gd name="T10" fmla="*/ 0 h 43200"/>
                <a:gd name="T11" fmla="*/ 25794 w 25794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794" h="43200" fill="none" extrusionOk="0">
                  <a:moveTo>
                    <a:pt x="25793" y="42788"/>
                  </a:moveTo>
                  <a:cubicBezTo>
                    <a:pt x="24412" y="43062"/>
                    <a:pt x="2300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199" y="-1"/>
                    <a:pt x="22799" y="24"/>
                    <a:pt x="23397" y="74"/>
                  </a:cubicBezTo>
                </a:path>
                <a:path w="25794" h="43200" stroke="0" extrusionOk="0">
                  <a:moveTo>
                    <a:pt x="25793" y="42788"/>
                  </a:moveTo>
                  <a:cubicBezTo>
                    <a:pt x="24412" y="43062"/>
                    <a:pt x="2300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199" y="-1"/>
                    <a:pt x="22799" y="24"/>
                    <a:pt x="23397" y="74"/>
                  </a:cubicBezTo>
                  <a:lnTo>
                    <a:pt x="21600" y="21600"/>
                  </a:lnTo>
                  <a:lnTo>
                    <a:pt x="25793" y="42788"/>
                  </a:lnTo>
                  <a:close/>
                </a:path>
              </a:pathLst>
            </a:custGeom>
            <a:noFill/>
            <a:ln w="28575">
              <a:solidFill>
                <a:srgbClr val="540054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65894" name="AutoShape 6"/>
          <p:cNvSpPr>
            <a:spLocks noChangeArrowheads="1"/>
          </p:cNvSpPr>
          <p:nvPr/>
        </p:nvSpPr>
        <p:spPr bwMode="auto">
          <a:xfrm>
            <a:off x="4886325" y="1628775"/>
            <a:ext cx="3781425" cy="4454525"/>
          </a:xfrm>
          <a:prstGeom prst="can">
            <a:avLst>
              <a:gd name="adj" fmla="val 26363"/>
            </a:avLst>
          </a:prstGeom>
          <a:solidFill>
            <a:srgbClr val="C9C9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grpSp>
        <p:nvGrpSpPr>
          <p:cNvPr id="9" name="Group 92"/>
          <p:cNvGrpSpPr>
            <a:grpSpLocks/>
          </p:cNvGrpSpPr>
          <p:nvPr/>
        </p:nvGrpSpPr>
        <p:grpSpPr bwMode="auto">
          <a:xfrm>
            <a:off x="2366963" y="2033588"/>
            <a:ext cx="90487" cy="3646487"/>
            <a:chOff x="1491" y="1281"/>
            <a:chExt cx="57" cy="2297"/>
          </a:xfrm>
        </p:grpSpPr>
        <p:sp>
          <p:nvSpPr>
            <p:cNvPr id="24603" name="Line 87"/>
            <p:cNvSpPr>
              <a:spLocks noChangeShapeType="1"/>
            </p:cNvSpPr>
            <p:nvPr/>
          </p:nvSpPr>
          <p:spPr bwMode="auto">
            <a:xfrm>
              <a:off x="1519" y="1338"/>
              <a:ext cx="0" cy="2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4" name="Oval 88"/>
            <p:cNvSpPr>
              <a:spLocks noChangeArrowheads="1"/>
            </p:cNvSpPr>
            <p:nvPr/>
          </p:nvSpPr>
          <p:spPr bwMode="auto">
            <a:xfrm>
              <a:off x="1491" y="1281"/>
              <a:ext cx="57" cy="5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605" name="Oval 89"/>
            <p:cNvSpPr>
              <a:spLocks noChangeArrowheads="1"/>
            </p:cNvSpPr>
            <p:nvPr/>
          </p:nvSpPr>
          <p:spPr bwMode="auto">
            <a:xfrm>
              <a:off x="1491" y="2103"/>
              <a:ext cx="57" cy="5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606" name="Oval 90"/>
            <p:cNvSpPr>
              <a:spLocks noChangeArrowheads="1"/>
            </p:cNvSpPr>
            <p:nvPr/>
          </p:nvSpPr>
          <p:spPr bwMode="auto">
            <a:xfrm>
              <a:off x="1491" y="2812"/>
              <a:ext cx="57" cy="5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607" name="Oval 91"/>
            <p:cNvSpPr>
              <a:spLocks noChangeArrowheads="1"/>
            </p:cNvSpPr>
            <p:nvPr/>
          </p:nvSpPr>
          <p:spPr bwMode="auto">
            <a:xfrm>
              <a:off x="1491" y="3521"/>
              <a:ext cx="57" cy="57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5870575" y="1692275"/>
            <a:ext cx="1873250" cy="4324350"/>
            <a:chOff x="5870578" y="1692275"/>
            <a:chExt cx="1873251" cy="4324352"/>
          </a:xfrm>
        </p:grpSpPr>
        <p:grpSp>
          <p:nvGrpSpPr>
            <p:cNvPr id="24597" name="Group 61"/>
            <p:cNvGrpSpPr>
              <a:grpSpLocks/>
            </p:cNvGrpSpPr>
            <p:nvPr/>
          </p:nvGrpSpPr>
          <p:grpSpPr bwMode="auto">
            <a:xfrm>
              <a:off x="5870578" y="1692276"/>
              <a:ext cx="1873251" cy="4324351"/>
              <a:chOff x="2876" y="1581"/>
              <a:chExt cx="1180" cy="2724"/>
            </a:xfrm>
          </p:grpSpPr>
          <p:sp>
            <p:nvSpPr>
              <p:cNvPr id="165950" name="AutoShape 62"/>
              <p:cNvSpPr>
                <a:spLocks noChangeArrowheads="1"/>
              </p:cNvSpPr>
              <p:nvPr/>
            </p:nvSpPr>
            <p:spPr bwMode="auto">
              <a:xfrm rot="5389274" flipH="1">
                <a:off x="2106" y="2372"/>
                <a:ext cx="2707" cy="1159"/>
              </a:xfrm>
              <a:prstGeom prst="parallelogram">
                <a:avLst>
                  <a:gd name="adj" fmla="val 46041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5686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cs typeface="+mn-cs"/>
                </a:endParaRPr>
              </a:p>
            </p:txBody>
          </p:sp>
          <p:sp>
            <p:nvSpPr>
              <p:cNvPr id="24601" name="Line 63"/>
              <p:cNvSpPr>
                <a:spLocks noChangeShapeType="1"/>
              </p:cNvSpPr>
              <p:nvPr/>
            </p:nvSpPr>
            <p:spPr bwMode="auto">
              <a:xfrm>
                <a:off x="2876" y="2129"/>
                <a:ext cx="0" cy="2176"/>
              </a:xfrm>
              <a:prstGeom prst="line">
                <a:avLst/>
              </a:prstGeom>
              <a:noFill/>
              <a:ln w="28575">
                <a:solidFill>
                  <a:srgbClr val="253D55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2" name="Line 66"/>
              <p:cNvSpPr>
                <a:spLocks noChangeShapeType="1"/>
              </p:cNvSpPr>
              <p:nvPr/>
            </p:nvSpPr>
            <p:spPr bwMode="auto">
              <a:xfrm flipH="1">
                <a:off x="2894" y="1581"/>
                <a:ext cx="1162" cy="544"/>
              </a:xfrm>
              <a:prstGeom prst="line">
                <a:avLst/>
              </a:prstGeom>
              <a:noFill/>
              <a:ln w="28575">
                <a:solidFill>
                  <a:srgbClr val="253D55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598" name="Line 102"/>
            <p:cNvSpPr>
              <a:spLocks noChangeShapeType="1"/>
            </p:cNvSpPr>
            <p:nvPr/>
          </p:nvSpPr>
          <p:spPr bwMode="auto">
            <a:xfrm>
              <a:off x="7716842" y="1692275"/>
              <a:ext cx="0" cy="3483263"/>
            </a:xfrm>
            <a:prstGeom prst="line">
              <a:avLst/>
            </a:prstGeom>
            <a:noFill/>
            <a:ln w="28575">
              <a:solidFill>
                <a:srgbClr val="253D55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9" name="Line 103"/>
            <p:cNvSpPr>
              <a:spLocks noChangeShapeType="1"/>
            </p:cNvSpPr>
            <p:nvPr/>
          </p:nvSpPr>
          <p:spPr bwMode="auto">
            <a:xfrm flipV="1">
              <a:off x="5897349" y="5175538"/>
              <a:ext cx="1819493" cy="841087"/>
            </a:xfrm>
            <a:prstGeom prst="line">
              <a:avLst/>
            </a:prstGeom>
            <a:noFill/>
            <a:ln w="28575">
              <a:solidFill>
                <a:srgbClr val="253D55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6777038" y="2079625"/>
            <a:ext cx="90487" cy="3552825"/>
            <a:chOff x="4297" y="1310"/>
            <a:chExt cx="57" cy="2238"/>
          </a:xfrm>
        </p:grpSpPr>
        <p:sp>
          <p:nvSpPr>
            <p:cNvPr id="24594" name="Oval 68"/>
            <p:cNvSpPr>
              <a:spLocks noChangeArrowheads="1"/>
            </p:cNvSpPr>
            <p:nvPr/>
          </p:nvSpPr>
          <p:spPr bwMode="auto">
            <a:xfrm>
              <a:off x="4297" y="1310"/>
              <a:ext cx="57" cy="56"/>
            </a:xfrm>
            <a:prstGeom prst="ellips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595" name="Oval 69"/>
            <p:cNvSpPr>
              <a:spLocks noChangeArrowheads="1"/>
            </p:cNvSpPr>
            <p:nvPr/>
          </p:nvSpPr>
          <p:spPr bwMode="auto">
            <a:xfrm>
              <a:off x="4297" y="3492"/>
              <a:ext cx="57" cy="56"/>
            </a:xfrm>
            <a:prstGeom prst="ellips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596" name="Line 70"/>
            <p:cNvSpPr>
              <a:spLocks noChangeShapeType="1"/>
            </p:cNvSpPr>
            <p:nvPr/>
          </p:nvSpPr>
          <p:spPr bwMode="auto">
            <a:xfrm>
              <a:off x="4326" y="1338"/>
              <a:ext cx="0" cy="21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5997" name="Oval 109"/>
          <p:cNvSpPr>
            <a:spLocks noChangeArrowheads="1"/>
          </p:cNvSpPr>
          <p:nvPr/>
        </p:nvSpPr>
        <p:spPr bwMode="auto">
          <a:xfrm>
            <a:off x="6777038" y="5543550"/>
            <a:ext cx="90487" cy="889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grpSp>
        <p:nvGrpSpPr>
          <p:cNvPr id="8" name="Group 71"/>
          <p:cNvGrpSpPr>
            <a:grpSpLocks/>
          </p:cNvGrpSpPr>
          <p:nvPr/>
        </p:nvGrpSpPr>
        <p:grpSpPr bwMode="auto">
          <a:xfrm>
            <a:off x="6997700" y="1944688"/>
            <a:ext cx="1516063" cy="4124325"/>
            <a:chOff x="4406" y="1223"/>
            <a:chExt cx="940" cy="2598"/>
          </a:xfrm>
        </p:grpSpPr>
        <p:sp>
          <p:nvSpPr>
            <p:cNvPr id="24589" name="AutoShape 72"/>
            <p:cNvSpPr>
              <a:spLocks noChangeArrowheads="1"/>
            </p:cNvSpPr>
            <p:nvPr/>
          </p:nvSpPr>
          <p:spPr bwMode="auto">
            <a:xfrm rot="5400000" flipH="1">
              <a:off x="3580" y="2055"/>
              <a:ext cx="2597" cy="935"/>
            </a:xfrm>
            <a:prstGeom prst="parallelogram">
              <a:avLst>
                <a:gd name="adj" fmla="val 44788"/>
              </a:avLst>
            </a:prstGeom>
            <a:gradFill rotWithShape="1">
              <a:gsLst>
                <a:gs pos="0">
                  <a:srgbClr val="FF81FF"/>
                </a:gs>
                <a:gs pos="100000">
                  <a:srgbClr val="763C7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sp>
          <p:nvSpPr>
            <p:cNvPr id="24590" name="Line 73"/>
            <p:cNvSpPr>
              <a:spLocks noChangeShapeType="1"/>
            </p:cNvSpPr>
            <p:nvPr/>
          </p:nvSpPr>
          <p:spPr bwMode="auto">
            <a:xfrm flipV="1">
              <a:off x="4406" y="3399"/>
              <a:ext cx="940" cy="422"/>
            </a:xfrm>
            <a:prstGeom prst="line">
              <a:avLst/>
            </a:prstGeom>
            <a:noFill/>
            <a:ln w="28575">
              <a:solidFill>
                <a:srgbClr val="660066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1" name="Line 74"/>
            <p:cNvSpPr>
              <a:spLocks noChangeShapeType="1"/>
            </p:cNvSpPr>
            <p:nvPr/>
          </p:nvSpPr>
          <p:spPr bwMode="auto">
            <a:xfrm flipV="1">
              <a:off x="4411" y="1224"/>
              <a:ext cx="935" cy="425"/>
            </a:xfrm>
            <a:prstGeom prst="line">
              <a:avLst/>
            </a:prstGeom>
            <a:noFill/>
            <a:ln w="28575">
              <a:solidFill>
                <a:srgbClr val="660066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2" name="Line 75"/>
            <p:cNvSpPr>
              <a:spLocks noChangeShapeType="1"/>
            </p:cNvSpPr>
            <p:nvPr/>
          </p:nvSpPr>
          <p:spPr bwMode="auto">
            <a:xfrm>
              <a:off x="4411" y="1649"/>
              <a:ext cx="0" cy="2172"/>
            </a:xfrm>
            <a:prstGeom prst="line">
              <a:avLst/>
            </a:prstGeom>
            <a:noFill/>
            <a:ln w="28575">
              <a:solidFill>
                <a:srgbClr val="660066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3" name="Line 76"/>
            <p:cNvSpPr>
              <a:spLocks noChangeShapeType="1"/>
            </p:cNvSpPr>
            <p:nvPr/>
          </p:nvSpPr>
          <p:spPr bwMode="auto">
            <a:xfrm>
              <a:off x="5346" y="1223"/>
              <a:ext cx="0" cy="2176"/>
            </a:xfrm>
            <a:prstGeom prst="line">
              <a:avLst/>
            </a:prstGeom>
            <a:noFill/>
            <a:ln w="28575">
              <a:solidFill>
                <a:srgbClr val="540054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5940" name="Oval 52"/>
          <p:cNvSpPr>
            <a:spLocks noChangeArrowheads="1"/>
          </p:cNvSpPr>
          <p:nvPr/>
        </p:nvSpPr>
        <p:spPr bwMode="auto">
          <a:xfrm>
            <a:off x="4886325" y="1628775"/>
            <a:ext cx="3781425" cy="990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sp>
        <p:nvSpPr>
          <p:cNvPr id="165893" name="Arc 5"/>
          <p:cNvSpPr>
            <a:spLocks/>
          </p:cNvSpPr>
          <p:nvPr/>
        </p:nvSpPr>
        <p:spPr bwMode="auto">
          <a:xfrm rot="-5400000">
            <a:off x="6540500" y="3489325"/>
            <a:ext cx="487363" cy="3732213"/>
          </a:xfrm>
          <a:custGeom>
            <a:avLst/>
            <a:gdLst>
              <a:gd name="T0" fmla="*/ 2147483647 w 21600"/>
              <a:gd name="T1" fmla="*/ 0 h 42685"/>
              <a:gd name="T2" fmla="*/ 2147483647 w 21600"/>
              <a:gd name="T3" fmla="*/ 2147483647 h 42685"/>
              <a:gd name="T4" fmla="*/ 0 w 21600"/>
              <a:gd name="T5" fmla="*/ 2147483647 h 42685"/>
              <a:gd name="T6" fmla="*/ 0 60000 65536"/>
              <a:gd name="T7" fmla="*/ 0 60000 65536"/>
              <a:gd name="T8" fmla="*/ 0 60000 65536"/>
              <a:gd name="T9" fmla="*/ 0 w 21600"/>
              <a:gd name="T10" fmla="*/ 0 h 42685"/>
              <a:gd name="T11" fmla="*/ 21600 w 21600"/>
              <a:gd name="T12" fmla="*/ 42685 h 426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42685" fill="none" extrusionOk="0">
                <a:moveTo>
                  <a:pt x="2499" y="0"/>
                </a:moveTo>
                <a:cubicBezTo>
                  <a:pt x="13388" y="1268"/>
                  <a:pt x="21600" y="10492"/>
                  <a:pt x="21600" y="21455"/>
                </a:cubicBezTo>
                <a:cubicBezTo>
                  <a:pt x="21600" y="31848"/>
                  <a:pt x="14198" y="40768"/>
                  <a:pt x="3982" y="42684"/>
                </a:cubicBezTo>
              </a:path>
              <a:path w="21600" h="42685" stroke="0" extrusionOk="0">
                <a:moveTo>
                  <a:pt x="2499" y="0"/>
                </a:moveTo>
                <a:cubicBezTo>
                  <a:pt x="13388" y="1268"/>
                  <a:pt x="21600" y="10492"/>
                  <a:pt x="21600" y="21455"/>
                </a:cubicBezTo>
                <a:cubicBezTo>
                  <a:pt x="21600" y="31848"/>
                  <a:pt x="14198" y="40768"/>
                  <a:pt x="3982" y="42684"/>
                </a:cubicBezTo>
                <a:lnTo>
                  <a:pt x="0" y="21455"/>
                </a:lnTo>
                <a:lnTo>
                  <a:pt x="2499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16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165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4" grpId="0" animBg="1"/>
      <p:bldP spid="165997" grpId="0" animBg="1"/>
      <p:bldP spid="165940" grpId="0" animBg="1"/>
      <p:bldP spid="1658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Freeform 81"/>
          <p:cNvSpPr>
            <a:spLocks/>
          </p:cNvSpPr>
          <p:nvPr/>
        </p:nvSpPr>
        <p:spPr bwMode="auto">
          <a:xfrm>
            <a:off x="701675" y="1927225"/>
            <a:ext cx="944563" cy="4230688"/>
          </a:xfrm>
          <a:custGeom>
            <a:avLst/>
            <a:gdLst>
              <a:gd name="T0" fmla="*/ 0 w 595"/>
              <a:gd name="T1" fmla="*/ 2147483647 h 2665"/>
              <a:gd name="T2" fmla="*/ 2147483647 w 595"/>
              <a:gd name="T3" fmla="*/ 2147483647 h 2665"/>
              <a:gd name="T4" fmla="*/ 2147483647 w 595"/>
              <a:gd name="T5" fmla="*/ 0 h 2665"/>
              <a:gd name="T6" fmla="*/ 0 w 595"/>
              <a:gd name="T7" fmla="*/ 2147483647 h 2665"/>
              <a:gd name="T8" fmla="*/ 0 60000 65536"/>
              <a:gd name="T9" fmla="*/ 0 60000 65536"/>
              <a:gd name="T10" fmla="*/ 0 60000 65536"/>
              <a:gd name="T11" fmla="*/ 0 60000 65536"/>
              <a:gd name="T12" fmla="*/ 0 w 595"/>
              <a:gd name="T13" fmla="*/ 0 h 2665"/>
              <a:gd name="T14" fmla="*/ 595 w 595"/>
              <a:gd name="T15" fmla="*/ 2665 h 26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" h="2665">
                <a:moveTo>
                  <a:pt x="0" y="2665"/>
                </a:moveTo>
                <a:lnTo>
                  <a:pt x="595" y="2183"/>
                </a:lnTo>
                <a:lnTo>
                  <a:pt x="595" y="0"/>
                </a:lnTo>
                <a:lnTo>
                  <a:pt x="0" y="2665"/>
                </a:lnTo>
                <a:close/>
              </a:path>
            </a:pathLst>
          </a:custGeom>
          <a:gradFill rotWithShape="1">
            <a:gsLst>
              <a:gs pos="0">
                <a:srgbClr val="625775"/>
              </a:gs>
              <a:gs pos="50000">
                <a:srgbClr val="D3BBFD"/>
              </a:gs>
              <a:gs pos="100000">
                <a:srgbClr val="625775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1" name="Text Box 13"/>
          <p:cNvSpPr>
            <a:spLocks noGrp="1" noChangeArrowheads="1"/>
          </p:cNvSpPr>
          <p:nvPr>
            <p:ph type="title"/>
          </p:nvPr>
        </p:nvSpPr>
        <p:spPr>
          <a:xfrm>
            <a:off x="457200" y="320675"/>
            <a:ext cx="8229600" cy="831850"/>
          </a:xfrm>
        </p:spPr>
        <p:txBody>
          <a:bodyPr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Решение  задач</a:t>
            </a:r>
          </a:p>
        </p:txBody>
      </p:sp>
      <p:grpSp>
        <p:nvGrpSpPr>
          <p:cNvPr id="25603" name="Group 15"/>
          <p:cNvGrpSpPr>
            <a:grpSpLocks/>
          </p:cNvGrpSpPr>
          <p:nvPr/>
        </p:nvGrpSpPr>
        <p:grpSpPr bwMode="auto">
          <a:xfrm>
            <a:off x="250825" y="1881188"/>
            <a:ext cx="3781425" cy="4454525"/>
            <a:chOff x="3078" y="1026"/>
            <a:chExt cx="2382" cy="2806"/>
          </a:xfrm>
        </p:grpSpPr>
        <p:sp>
          <p:nvSpPr>
            <p:cNvPr id="25661" name="AutoShape 4"/>
            <p:cNvSpPr>
              <a:spLocks noChangeArrowheads="1"/>
            </p:cNvSpPr>
            <p:nvPr/>
          </p:nvSpPr>
          <p:spPr bwMode="auto">
            <a:xfrm>
              <a:off x="3078" y="1026"/>
              <a:ext cx="2382" cy="2806"/>
            </a:xfrm>
            <a:prstGeom prst="can">
              <a:avLst>
                <a:gd name="adj" fmla="val 26363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4000">
                <a:latin typeface="Century Gothic" pitchFamily="34" charset="0"/>
              </a:endParaRPr>
            </a:p>
          </p:txBody>
        </p:sp>
        <p:sp>
          <p:nvSpPr>
            <p:cNvPr id="25662" name="Arc 14"/>
            <p:cNvSpPr>
              <a:spLocks/>
            </p:cNvSpPr>
            <p:nvPr/>
          </p:nvSpPr>
          <p:spPr bwMode="auto">
            <a:xfrm rot="-5400000">
              <a:off x="4120" y="2198"/>
              <a:ext cx="307" cy="2351"/>
            </a:xfrm>
            <a:custGeom>
              <a:avLst/>
              <a:gdLst>
                <a:gd name="T0" fmla="*/ 0 w 21600"/>
                <a:gd name="T1" fmla="*/ 0 h 42685"/>
                <a:gd name="T2" fmla="*/ 0 w 21600"/>
                <a:gd name="T3" fmla="*/ 0 h 42685"/>
                <a:gd name="T4" fmla="*/ 0 w 21600"/>
                <a:gd name="T5" fmla="*/ 0 h 42685"/>
                <a:gd name="T6" fmla="*/ 0 60000 65536"/>
                <a:gd name="T7" fmla="*/ 0 60000 65536"/>
                <a:gd name="T8" fmla="*/ 0 60000 65536"/>
                <a:gd name="T9" fmla="*/ 0 w 21600"/>
                <a:gd name="T10" fmla="*/ 0 h 42685"/>
                <a:gd name="T11" fmla="*/ 21600 w 21600"/>
                <a:gd name="T12" fmla="*/ 42685 h 4268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2685" fill="none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</a:path>
                <a:path w="21600" h="42685" stroke="0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  <a:lnTo>
                    <a:pt x="0" y="21455"/>
                  </a:lnTo>
                  <a:lnTo>
                    <a:pt x="2499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604" name="Line 16"/>
          <p:cNvSpPr>
            <a:spLocks noChangeShapeType="1"/>
          </p:cNvSpPr>
          <p:nvPr/>
        </p:nvSpPr>
        <p:spPr bwMode="auto">
          <a:xfrm>
            <a:off x="2141538" y="2376488"/>
            <a:ext cx="0" cy="3465512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5" name="Line 17"/>
          <p:cNvSpPr>
            <a:spLocks noChangeShapeType="1"/>
          </p:cNvSpPr>
          <p:nvPr/>
        </p:nvSpPr>
        <p:spPr bwMode="auto">
          <a:xfrm>
            <a:off x="1646238" y="1881188"/>
            <a:ext cx="0" cy="3509962"/>
          </a:xfrm>
          <a:prstGeom prst="line">
            <a:avLst/>
          </a:prstGeom>
          <a:noFill/>
          <a:ln w="28575">
            <a:solidFill>
              <a:srgbClr val="4E4E69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6" name="Line 18"/>
          <p:cNvSpPr>
            <a:spLocks noChangeShapeType="1"/>
          </p:cNvSpPr>
          <p:nvPr/>
        </p:nvSpPr>
        <p:spPr bwMode="auto">
          <a:xfrm flipH="1">
            <a:off x="700088" y="1881188"/>
            <a:ext cx="946150" cy="4275137"/>
          </a:xfrm>
          <a:prstGeom prst="line">
            <a:avLst/>
          </a:prstGeom>
          <a:noFill/>
          <a:ln w="28575">
            <a:solidFill>
              <a:srgbClr val="4E4E69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7" name="Line 19"/>
          <p:cNvSpPr>
            <a:spLocks noChangeShapeType="1"/>
          </p:cNvSpPr>
          <p:nvPr/>
        </p:nvSpPr>
        <p:spPr bwMode="auto">
          <a:xfrm flipH="1">
            <a:off x="700088" y="5391150"/>
            <a:ext cx="946150" cy="765175"/>
          </a:xfrm>
          <a:prstGeom prst="line">
            <a:avLst/>
          </a:prstGeom>
          <a:noFill/>
          <a:ln w="28575">
            <a:solidFill>
              <a:srgbClr val="4E4E69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8" name="Line 20"/>
          <p:cNvSpPr>
            <a:spLocks noChangeShapeType="1"/>
          </p:cNvSpPr>
          <p:nvPr/>
        </p:nvSpPr>
        <p:spPr bwMode="auto">
          <a:xfrm flipH="1">
            <a:off x="700088" y="5842000"/>
            <a:ext cx="1441450" cy="3143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09" name="Text Box 21"/>
          <p:cNvSpPr txBox="1">
            <a:spLocks noChangeArrowheads="1"/>
          </p:cNvSpPr>
          <p:nvPr/>
        </p:nvSpPr>
        <p:spPr bwMode="auto">
          <a:xfrm>
            <a:off x="250825" y="6111875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А</a:t>
            </a:r>
          </a:p>
        </p:txBody>
      </p:sp>
      <p:sp>
        <p:nvSpPr>
          <p:cNvPr id="25610" name="Text Box 22"/>
          <p:cNvSpPr txBox="1">
            <a:spLocks noChangeArrowheads="1"/>
          </p:cNvSpPr>
          <p:nvPr/>
        </p:nvSpPr>
        <p:spPr bwMode="auto">
          <a:xfrm>
            <a:off x="2179638" y="5495925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О</a:t>
            </a:r>
          </a:p>
        </p:txBody>
      </p:sp>
      <p:sp>
        <p:nvSpPr>
          <p:cNvPr id="25611" name="Text Box 23"/>
          <p:cNvSpPr txBox="1">
            <a:spLocks noChangeArrowheads="1"/>
          </p:cNvSpPr>
          <p:nvPr/>
        </p:nvSpPr>
        <p:spPr bwMode="auto">
          <a:xfrm>
            <a:off x="2095500" y="1881188"/>
            <a:ext cx="992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О</a:t>
            </a:r>
            <a:r>
              <a:rPr lang="ru-RU" altLang="ru-RU" sz="4000" i="1" baseline="-25000">
                <a:latin typeface="Century Gothic" pitchFamily="34" charset="0"/>
              </a:rPr>
              <a:t>1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5612" name="Text Box 24"/>
          <p:cNvSpPr txBox="1">
            <a:spLocks noChangeArrowheads="1"/>
          </p:cNvSpPr>
          <p:nvPr/>
        </p:nvSpPr>
        <p:spPr bwMode="auto">
          <a:xfrm>
            <a:off x="1376363" y="1206500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В</a:t>
            </a:r>
          </a:p>
        </p:txBody>
      </p:sp>
      <p:sp>
        <p:nvSpPr>
          <p:cNvPr id="25613" name="Text Box 25"/>
          <p:cNvSpPr txBox="1">
            <a:spLocks noChangeArrowheads="1"/>
          </p:cNvSpPr>
          <p:nvPr/>
        </p:nvSpPr>
        <p:spPr bwMode="auto">
          <a:xfrm>
            <a:off x="1555750" y="4672013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С</a:t>
            </a:r>
          </a:p>
        </p:txBody>
      </p:sp>
      <p:sp>
        <p:nvSpPr>
          <p:cNvPr id="25614" name="Line 26"/>
          <p:cNvSpPr>
            <a:spLocks noChangeShapeType="1"/>
          </p:cNvSpPr>
          <p:nvPr/>
        </p:nvSpPr>
        <p:spPr bwMode="auto">
          <a:xfrm>
            <a:off x="1241425" y="5707063"/>
            <a:ext cx="900113" cy="134937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15" name="Text Box 27"/>
          <p:cNvSpPr txBox="1">
            <a:spLocks noChangeArrowheads="1"/>
          </p:cNvSpPr>
          <p:nvPr/>
        </p:nvSpPr>
        <p:spPr bwMode="auto">
          <a:xfrm>
            <a:off x="779463" y="5173663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К</a:t>
            </a:r>
          </a:p>
        </p:txBody>
      </p:sp>
      <p:sp>
        <p:nvSpPr>
          <p:cNvPr id="25616" name="Oval 28"/>
          <p:cNvSpPr>
            <a:spLocks noChangeArrowheads="1"/>
          </p:cNvSpPr>
          <p:nvPr/>
        </p:nvSpPr>
        <p:spPr bwMode="auto">
          <a:xfrm>
            <a:off x="2076450" y="2332038"/>
            <a:ext cx="134938" cy="13493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17" name="Oval 29"/>
          <p:cNvSpPr>
            <a:spLocks noChangeArrowheads="1"/>
          </p:cNvSpPr>
          <p:nvPr/>
        </p:nvSpPr>
        <p:spPr bwMode="auto">
          <a:xfrm>
            <a:off x="2076450" y="5759450"/>
            <a:ext cx="134938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18" name="Line 31"/>
          <p:cNvSpPr>
            <a:spLocks noChangeShapeType="1"/>
          </p:cNvSpPr>
          <p:nvPr/>
        </p:nvSpPr>
        <p:spPr bwMode="auto">
          <a:xfrm>
            <a:off x="1106488" y="5842000"/>
            <a:ext cx="269875" cy="460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19" name="Line 33"/>
          <p:cNvSpPr>
            <a:spLocks noChangeShapeType="1"/>
          </p:cNvSpPr>
          <p:nvPr/>
        </p:nvSpPr>
        <p:spPr bwMode="auto">
          <a:xfrm flipV="1">
            <a:off x="1376363" y="5753100"/>
            <a:ext cx="134937" cy="133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20" name="Oval 34"/>
          <p:cNvSpPr>
            <a:spLocks noChangeArrowheads="1"/>
          </p:cNvSpPr>
          <p:nvPr/>
        </p:nvSpPr>
        <p:spPr bwMode="auto">
          <a:xfrm>
            <a:off x="1563688" y="1836738"/>
            <a:ext cx="134937" cy="13493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21" name="Oval 35"/>
          <p:cNvSpPr>
            <a:spLocks noChangeArrowheads="1"/>
          </p:cNvSpPr>
          <p:nvPr/>
        </p:nvSpPr>
        <p:spPr bwMode="auto">
          <a:xfrm>
            <a:off x="1573213" y="5319713"/>
            <a:ext cx="134937" cy="13493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22" name="Oval 36"/>
          <p:cNvSpPr>
            <a:spLocks noChangeArrowheads="1"/>
          </p:cNvSpPr>
          <p:nvPr/>
        </p:nvSpPr>
        <p:spPr bwMode="auto">
          <a:xfrm>
            <a:off x="628650" y="6067425"/>
            <a:ext cx="134938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23" name="Freeform 55"/>
          <p:cNvSpPr>
            <a:spLocks/>
          </p:cNvSpPr>
          <p:nvPr/>
        </p:nvSpPr>
        <p:spPr bwMode="auto">
          <a:xfrm>
            <a:off x="5337175" y="1882775"/>
            <a:ext cx="1079500" cy="4230688"/>
          </a:xfrm>
          <a:custGeom>
            <a:avLst/>
            <a:gdLst>
              <a:gd name="T0" fmla="*/ 0 w 680"/>
              <a:gd name="T1" fmla="*/ 2147483647 h 2665"/>
              <a:gd name="T2" fmla="*/ 2147483647 w 680"/>
              <a:gd name="T3" fmla="*/ 2147483647 h 2665"/>
              <a:gd name="T4" fmla="*/ 2147483647 w 680"/>
              <a:gd name="T5" fmla="*/ 0 h 2665"/>
              <a:gd name="T6" fmla="*/ 0 w 680"/>
              <a:gd name="T7" fmla="*/ 2147483647 h 2665"/>
              <a:gd name="T8" fmla="*/ 0 w 680"/>
              <a:gd name="T9" fmla="*/ 2147483647 h 26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80"/>
              <a:gd name="T16" fmla="*/ 0 h 2665"/>
              <a:gd name="T17" fmla="*/ 680 w 680"/>
              <a:gd name="T18" fmla="*/ 2665 h 266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80" h="2665">
                <a:moveTo>
                  <a:pt x="0" y="2665"/>
                </a:moveTo>
                <a:lnTo>
                  <a:pt x="680" y="2211"/>
                </a:lnTo>
                <a:lnTo>
                  <a:pt x="680" y="0"/>
                </a:lnTo>
                <a:lnTo>
                  <a:pt x="0" y="510"/>
                </a:lnTo>
                <a:lnTo>
                  <a:pt x="0" y="2665"/>
                </a:lnTo>
                <a:close/>
              </a:path>
            </a:pathLst>
          </a:custGeom>
          <a:gradFill rotWithShape="1">
            <a:gsLst>
              <a:gs pos="0">
                <a:srgbClr val="625775"/>
              </a:gs>
              <a:gs pos="50000">
                <a:srgbClr val="D3BBFD"/>
              </a:gs>
              <a:gs pos="100000">
                <a:srgbClr val="625775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5624" name="Group 37"/>
          <p:cNvGrpSpPr>
            <a:grpSpLocks/>
          </p:cNvGrpSpPr>
          <p:nvPr/>
        </p:nvGrpSpPr>
        <p:grpSpPr bwMode="auto">
          <a:xfrm>
            <a:off x="5021263" y="1882775"/>
            <a:ext cx="3781425" cy="4454525"/>
            <a:chOff x="3078" y="1026"/>
            <a:chExt cx="2382" cy="2806"/>
          </a:xfrm>
        </p:grpSpPr>
        <p:sp>
          <p:nvSpPr>
            <p:cNvPr id="25659" name="AutoShape 38"/>
            <p:cNvSpPr>
              <a:spLocks noChangeArrowheads="1"/>
            </p:cNvSpPr>
            <p:nvPr/>
          </p:nvSpPr>
          <p:spPr bwMode="auto">
            <a:xfrm>
              <a:off x="3078" y="1026"/>
              <a:ext cx="2382" cy="2806"/>
            </a:xfrm>
            <a:prstGeom prst="can">
              <a:avLst>
                <a:gd name="adj" fmla="val 26363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4000">
                <a:latin typeface="Century Gothic" pitchFamily="34" charset="0"/>
              </a:endParaRPr>
            </a:p>
          </p:txBody>
        </p:sp>
        <p:sp>
          <p:nvSpPr>
            <p:cNvPr id="25660" name="Arc 39"/>
            <p:cNvSpPr>
              <a:spLocks/>
            </p:cNvSpPr>
            <p:nvPr/>
          </p:nvSpPr>
          <p:spPr bwMode="auto">
            <a:xfrm rot="-5400000">
              <a:off x="4120" y="2198"/>
              <a:ext cx="307" cy="2351"/>
            </a:xfrm>
            <a:custGeom>
              <a:avLst/>
              <a:gdLst>
                <a:gd name="T0" fmla="*/ 0 w 21600"/>
                <a:gd name="T1" fmla="*/ 0 h 42685"/>
                <a:gd name="T2" fmla="*/ 0 w 21600"/>
                <a:gd name="T3" fmla="*/ 0 h 42685"/>
                <a:gd name="T4" fmla="*/ 0 w 21600"/>
                <a:gd name="T5" fmla="*/ 0 h 42685"/>
                <a:gd name="T6" fmla="*/ 0 60000 65536"/>
                <a:gd name="T7" fmla="*/ 0 60000 65536"/>
                <a:gd name="T8" fmla="*/ 0 60000 65536"/>
                <a:gd name="T9" fmla="*/ 0 w 21600"/>
                <a:gd name="T10" fmla="*/ 0 h 42685"/>
                <a:gd name="T11" fmla="*/ 21600 w 21600"/>
                <a:gd name="T12" fmla="*/ 42685 h 4268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2685" fill="none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</a:path>
                <a:path w="21600" h="42685" stroke="0" extrusionOk="0">
                  <a:moveTo>
                    <a:pt x="2499" y="0"/>
                  </a:moveTo>
                  <a:cubicBezTo>
                    <a:pt x="13388" y="1268"/>
                    <a:pt x="21600" y="10492"/>
                    <a:pt x="21600" y="21455"/>
                  </a:cubicBezTo>
                  <a:cubicBezTo>
                    <a:pt x="21600" y="31848"/>
                    <a:pt x="14198" y="40768"/>
                    <a:pt x="3982" y="42684"/>
                  </a:cubicBezTo>
                  <a:lnTo>
                    <a:pt x="0" y="21455"/>
                  </a:lnTo>
                  <a:lnTo>
                    <a:pt x="2499" y="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625" name="Line 40"/>
          <p:cNvSpPr>
            <a:spLocks noChangeShapeType="1"/>
          </p:cNvSpPr>
          <p:nvPr/>
        </p:nvSpPr>
        <p:spPr bwMode="auto">
          <a:xfrm>
            <a:off x="6943725" y="2397125"/>
            <a:ext cx="0" cy="3421063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26" name="Oval 41"/>
          <p:cNvSpPr>
            <a:spLocks noChangeArrowheads="1"/>
          </p:cNvSpPr>
          <p:nvPr/>
        </p:nvSpPr>
        <p:spPr bwMode="auto">
          <a:xfrm>
            <a:off x="6867525" y="5753100"/>
            <a:ext cx="134938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27" name="Oval 42"/>
          <p:cNvSpPr>
            <a:spLocks noChangeArrowheads="1"/>
          </p:cNvSpPr>
          <p:nvPr/>
        </p:nvSpPr>
        <p:spPr bwMode="auto">
          <a:xfrm>
            <a:off x="6867525" y="2333625"/>
            <a:ext cx="134938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28" name="Line 43"/>
          <p:cNvSpPr>
            <a:spLocks noChangeShapeType="1"/>
          </p:cNvSpPr>
          <p:nvPr/>
        </p:nvSpPr>
        <p:spPr bwMode="auto">
          <a:xfrm flipV="1">
            <a:off x="5381625" y="1882775"/>
            <a:ext cx="1035050" cy="765175"/>
          </a:xfrm>
          <a:prstGeom prst="line">
            <a:avLst/>
          </a:prstGeom>
          <a:noFill/>
          <a:ln w="28575">
            <a:solidFill>
              <a:srgbClr val="4E4E6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29" name="Line 44"/>
          <p:cNvSpPr>
            <a:spLocks noChangeShapeType="1"/>
          </p:cNvSpPr>
          <p:nvPr/>
        </p:nvSpPr>
        <p:spPr bwMode="auto">
          <a:xfrm flipV="1">
            <a:off x="5337175" y="5392738"/>
            <a:ext cx="1079500" cy="720725"/>
          </a:xfrm>
          <a:prstGeom prst="line">
            <a:avLst/>
          </a:prstGeom>
          <a:noFill/>
          <a:ln w="28575">
            <a:solidFill>
              <a:srgbClr val="4E4E69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0" name="Line 45"/>
          <p:cNvSpPr>
            <a:spLocks noChangeShapeType="1"/>
          </p:cNvSpPr>
          <p:nvPr/>
        </p:nvSpPr>
        <p:spPr bwMode="auto">
          <a:xfrm>
            <a:off x="5337175" y="2647950"/>
            <a:ext cx="0" cy="3465513"/>
          </a:xfrm>
          <a:prstGeom prst="line">
            <a:avLst/>
          </a:prstGeom>
          <a:noFill/>
          <a:ln w="28575">
            <a:solidFill>
              <a:srgbClr val="4E4E6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1" name="Line 46"/>
          <p:cNvSpPr>
            <a:spLocks noChangeShapeType="1"/>
          </p:cNvSpPr>
          <p:nvPr/>
        </p:nvSpPr>
        <p:spPr bwMode="auto">
          <a:xfrm>
            <a:off x="6416675" y="1882775"/>
            <a:ext cx="0" cy="3509963"/>
          </a:xfrm>
          <a:prstGeom prst="line">
            <a:avLst/>
          </a:prstGeom>
          <a:noFill/>
          <a:ln w="28575">
            <a:solidFill>
              <a:srgbClr val="4E4E69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2" name="Line 47"/>
          <p:cNvSpPr>
            <a:spLocks noChangeShapeType="1"/>
          </p:cNvSpPr>
          <p:nvPr/>
        </p:nvSpPr>
        <p:spPr bwMode="auto">
          <a:xfrm flipH="1">
            <a:off x="5381625" y="5843588"/>
            <a:ext cx="1530350" cy="26987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3" name="Oval 48"/>
          <p:cNvSpPr>
            <a:spLocks noChangeArrowheads="1"/>
          </p:cNvSpPr>
          <p:nvPr/>
        </p:nvSpPr>
        <p:spPr bwMode="auto">
          <a:xfrm>
            <a:off x="5291138" y="6022975"/>
            <a:ext cx="134937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34" name="Oval 49"/>
          <p:cNvSpPr>
            <a:spLocks noChangeArrowheads="1"/>
          </p:cNvSpPr>
          <p:nvPr/>
        </p:nvSpPr>
        <p:spPr bwMode="auto">
          <a:xfrm>
            <a:off x="5291138" y="2603500"/>
            <a:ext cx="134937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35" name="Oval 50"/>
          <p:cNvSpPr>
            <a:spLocks noChangeArrowheads="1"/>
          </p:cNvSpPr>
          <p:nvPr/>
        </p:nvSpPr>
        <p:spPr bwMode="auto">
          <a:xfrm>
            <a:off x="6327775" y="1838325"/>
            <a:ext cx="134938" cy="13493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36" name="Oval 51"/>
          <p:cNvSpPr>
            <a:spLocks noChangeArrowheads="1"/>
          </p:cNvSpPr>
          <p:nvPr/>
        </p:nvSpPr>
        <p:spPr bwMode="auto">
          <a:xfrm>
            <a:off x="6327775" y="5303838"/>
            <a:ext cx="134938" cy="13493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25637" name="Line 56"/>
          <p:cNvSpPr>
            <a:spLocks noChangeShapeType="1"/>
          </p:cNvSpPr>
          <p:nvPr/>
        </p:nvSpPr>
        <p:spPr bwMode="auto">
          <a:xfrm>
            <a:off x="6372225" y="5348288"/>
            <a:ext cx="584200" cy="4953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8" name="Line 57"/>
          <p:cNvSpPr>
            <a:spLocks noChangeShapeType="1"/>
          </p:cNvSpPr>
          <p:nvPr/>
        </p:nvSpPr>
        <p:spPr bwMode="auto">
          <a:xfrm flipH="1" flipV="1">
            <a:off x="5921375" y="5708650"/>
            <a:ext cx="1035050" cy="13493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39" name="Line 58"/>
          <p:cNvSpPr>
            <a:spLocks noChangeShapeType="1"/>
          </p:cNvSpPr>
          <p:nvPr/>
        </p:nvSpPr>
        <p:spPr bwMode="auto">
          <a:xfrm>
            <a:off x="5741988" y="5843588"/>
            <a:ext cx="269875" cy="460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40" name="Line 59"/>
          <p:cNvSpPr>
            <a:spLocks noChangeShapeType="1"/>
          </p:cNvSpPr>
          <p:nvPr/>
        </p:nvSpPr>
        <p:spPr bwMode="auto">
          <a:xfrm flipV="1">
            <a:off x="6011863" y="5753100"/>
            <a:ext cx="180975" cy="1349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41" name="Text Box 60"/>
          <p:cNvSpPr txBox="1">
            <a:spLocks noChangeArrowheads="1"/>
          </p:cNvSpPr>
          <p:nvPr/>
        </p:nvSpPr>
        <p:spPr bwMode="auto">
          <a:xfrm>
            <a:off x="7046913" y="5438775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О</a:t>
            </a:r>
          </a:p>
        </p:txBody>
      </p:sp>
      <p:sp>
        <p:nvSpPr>
          <p:cNvPr id="25642" name="Text Box 61"/>
          <p:cNvSpPr txBox="1">
            <a:spLocks noChangeArrowheads="1"/>
          </p:cNvSpPr>
          <p:nvPr/>
        </p:nvSpPr>
        <p:spPr bwMode="auto">
          <a:xfrm>
            <a:off x="6956425" y="1838325"/>
            <a:ext cx="965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О</a:t>
            </a:r>
            <a:r>
              <a:rPr lang="ru-RU" altLang="ru-RU" sz="4000" i="1" baseline="-25000">
                <a:latin typeface="Century Gothic" pitchFamily="34" charset="0"/>
              </a:rPr>
              <a:t>1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5643" name="Text Box 62"/>
          <p:cNvSpPr txBox="1">
            <a:spLocks noChangeArrowheads="1"/>
          </p:cNvSpPr>
          <p:nvPr/>
        </p:nvSpPr>
        <p:spPr bwMode="auto">
          <a:xfrm>
            <a:off x="4932363" y="6022975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А</a:t>
            </a:r>
          </a:p>
        </p:txBody>
      </p:sp>
      <p:sp>
        <p:nvSpPr>
          <p:cNvPr id="25644" name="Text Box 63"/>
          <p:cNvSpPr txBox="1">
            <a:spLocks noChangeArrowheads="1"/>
          </p:cNvSpPr>
          <p:nvPr/>
        </p:nvSpPr>
        <p:spPr bwMode="auto">
          <a:xfrm>
            <a:off x="6327775" y="4627563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В</a:t>
            </a:r>
          </a:p>
        </p:txBody>
      </p:sp>
      <p:sp>
        <p:nvSpPr>
          <p:cNvPr id="25645" name="Text Box 64"/>
          <p:cNvSpPr txBox="1">
            <a:spLocks noChangeArrowheads="1"/>
          </p:cNvSpPr>
          <p:nvPr/>
        </p:nvSpPr>
        <p:spPr bwMode="auto">
          <a:xfrm>
            <a:off x="6237288" y="1117600"/>
            <a:ext cx="854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В</a:t>
            </a:r>
            <a:r>
              <a:rPr lang="ru-RU" altLang="ru-RU" sz="4000" i="1" baseline="-25000">
                <a:latin typeface="Century Gothic" pitchFamily="34" charset="0"/>
              </a:rPr>
              <a:t>1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5646" name="Text Box 65"/>
          <p:cNvSpPr txBox="1">
            <a:spLocks noChangeArrowheads="1"/>
          </p:cNvSpPr>
          <p:nvPr/>
        </p:nvSpPr>
        <p:spPr bwMode="auto">
          <a:xfrm>
            <a:off x="5230813" y="2601913"/>
            <a:ext cx="854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А</a:t>
            </a:r>
            <a:r>
              <a:rPr lang="ru-RU" altLang="ru-RU" sz="4000" i="1" baseline="-25000">
                <a:latin typeface="Century Gothic" pitchFamily="34" charset="0"/>
              </a:rPr>
              <a:t>1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5647" name="Text Box 69"/>
          <p:cNvSpPr txBox="1">
            <a:spLocks noChangeArrowheads="1"/>
          </p:cNvSpPr>
          <p:nvPr/>
        </p:nvSpPr>
        <p:spPr bwMode="auto">
          <a:xfrm>
            <a:off x="5478463" y="5141913"/>
            <a:ext cx="631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К</a:t>
            </a:r>
          </a:p>
        </p:txBody>
      </p:sp>
      <p:sp>
        <p:nvSpPr>
          <p:cNvPr id="25648" name="Arc 70"/>
          <p:cNvSpPr>
            <a:spLocks/>
          </p:cNvSpPr>
          <p:nvPr/>
        </p:nvSpPr>
        <p:spPr bwMode="auto">
          <a:xfrm rot="20751641" flipH="1">
            <a:off x="6291263" y="5616575"/>
            <a:ext cx="395287" cy="360363"/>
          </a:xfrm>
          <a:custGeom>
            <a:avLst/>
            <a:gdLst>
              <a:gd name="T0" fmla="*/ 0 w 21057"/>
              <a:gd name="T1" fmla="*/ 0 h 21600"/>
              <a:gd name="T2" fmla="*/ 2147483647 w 21057"/>
              <a:gd name="T3" fmla="*/ 2147483647 h 21600"/>
              <a:gd name="T4" fmla="*/ 0 w 21057"/>
              <a:gd name="T5" fmla="*/ 2147483647 h 21600"/>
              <a:gd name="T6" fmla="*/ 0 60000 65536"/>
              <a:gd name="T7" fmla="*/ 0 60000 65536"/>
              <a:gd name="T8" fmla="*/ 0 60000 65536"/>
              <a:gd name="T9" fmla="*/ 0 w 21057"/>
              <a:gd name="T10" fmla="*/ 0 h 21600"/>
              <a:gd name="T11" fmla="*/ 21057 w 2105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057" h="21600" fill="none" extrusionOk="0">
                <a:moveTo>
                  <a:pt x="-1" y="0"/>
                </a:moveTo>
                <a:cubicBezTo>
                  <a:pt x="10075" y="0"/>
                  <a:pt x="18812" y="6965"/>
                  <a:pt x="21057" y="16787"/>
                </a:cubicBezTo>
              </a:path>
              <a:path w="21057" h="21600" stroke="0" extrusionOk="0">
                <a:moveTo>
                  <a:pt x="-1" y="0"/>
                </a:moveTo>
                <a:cubicBezTo>
                  <a:pt x="10075" y="0"/>
                  <a:pt x="18812" y="6965"/>
                  <a:pt x="21057" y="16787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66675" cmpd="dbl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49" name="Line 72"/>
          <p:cNvSpPr>
            <a:spLocks noChangeShapeType="1"/>
          </p:cNvSpPr>
          <p:nvPr/>
        </p:nvSpPr>
        <p:spPr bwMode="auto">
          <a:xfrm>
            <a:off x="6416675" y="1927225"/>
            <a:ext cx="584200" cy="495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0" name="Line 73"/>
          <p:cNvSpPr>
            <a:spLocks noChangeShapeType="1"/>
          </p:cNvSpPr>
          <p:nvPr/>
        </p:nvSpPr>
        <p:spPr bwMode="auto">
          <a:xfrm flipH="1">
            <a:off x="5427663" y="2378075"/>
            <a:ext cx="1530350" cy="2698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1" name="Line 74"/>
          <p:cNvSpPr>
            <a:spLocks noChangeShapeType="1"/>
          </p:cNvSpPr>
          <p:nvPr/>
        </p:nvSpPr>
        <p:spPr bwMode="auto">
          <a:xfrm flipH="1" flipV="1">
            <a:off x="5921375" y="2243138"/>
            <a:ext cx="990600" cy="1349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2" name="Text Box 75"/>
          <p:cNvSpPr txBox="1">
            <a:spLocks noChangeArrowheads="1"/>
          </p:cNvSpPr>
          <p:nvPr/>
        </p:nvSpPr>
        <p:spPr bwMode="auto">
          <a:xfrm>
            <a:off x="5230813" y="1660525"/>
            <a:ext cx="809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К</a:t>
            </a:r>
            <a:r>
              <a:rPr lang="ru-RU" altLang="ru-RU" sz="4000" i="1" baseline="-25000">
                <a:latin typeface="Century Gothic" pitchFamily="34" charset="0"/>
              </a:rPr>
              <a:t>1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5653" name="Line 76"/>
          <p:cNvSpPr>
            <a:spLocks noChangeShapeType="1"/>
          </p:cNvSpPr>
          <p:nvPr/>
        </p:nvSpPr>
        <p:spPr bwMode="auto">
          <a:xfrm flipV="1">
            <a:off x="6011863" y="2287588"/>
            <a:ext cx="180975" cy="1349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4" name="Line 77"/>
          <p:cNvSpPr>
            <a:spLocks noChangeShapeType="1"/>
          </p:cNvSpPr>
          <p:nvPr/>
        </p:nvSpPr>
        <p:spPr bwMode="auto">
          <a:xfrm>
            <a:off x="5741988" y="2378075"/>
            <a:ext cx="269875" cy="460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5" name="Arc 78"/>
          <p:cNvSpPr>
            <a:spLocks/>
          </p:cNvSpPr>
          <p:nvPr/>
        </p:nvSpPr>
        <p:spPr bwMode="auto">
          <a:xfrm rot="20751641" flipH="1">
            <a:off x="6281738" y="2152650"/>
            <a:ext cx="395287" cy="360363"/>
          </a:xfrm>
          <a:custGeom>
            <a:avLst/>
            <a:gdLst>
              <a:gd name="T0" fmla="*/ 0 w 21057"/>
              <a:gd name="T1" fmla="*/ 0 h 21600"/>
              <a:gd name="T2" fmla="*/ 2147483647 w 21057"/>
              <a:gd name="T3" fmla="*/ 2147483647 h 21600"/>
              <a:gd name="T4" fmla="*/ 0 w 21057"/>
              <a:gd name="T5" fmla="*/ 2147483647 h 21600"/>
              <a:gd name="T6" fmla="*/ 0 60000 65536"/>
              <a:gd name="T7" fmla="*/ 0 60000 65536"/>
              <a:gd name="T8" fmla="*/ 0 60000 65536"/>
              <a:gd name="T9" fmla="*/ 0 w 21057"/>
              <a:gd name="T10" fmla="*/ 0 h 21600"/>
              <a:gd name="T11" fmla="*/ 21057 w 2105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057" h="21600" fill="none" extrusionOk="0">
                <a:moveTo>
                  <a:pt x="-1" y="0"/>
                </a:moveTo>
                <a:cubicBezTo>
                  <a:pt x="10075" y="0"/>
                  <a:pt x="18812" y="6965"/>
                  <a:pt x="21057" y="16787"/>
                </a:cubicBezTo>
              </a:path>
              <a:path w="21057" h="21600" stroke="0" extrusionOk="0">
                <a:moveTo>
                  <a:pt x="-1" y="0"/>
                </a:moveTo>
                <a:cubicBezTo>
                  <a:pt x="10075" y="0"/>
                  <a:pt x="18812" y="6965"/>
                  <a:pt x="21057" y="16787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66675" cmpd="dbl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56" name="Line 79"/>
          <p:cNvSpPr>
            <a:spLocks noChangeShapeType="1"/>
          </p:cNvSpPr>
          <p:nvPr/>
        </p:nvSpPr>
        <p:spPr bwMode="auto">
          <a:xfrm flipH="1">
            <a:off x="1422400" y="4987925"/>
            <a:ext cx="223838" cy="225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7" name="Line 80"/>
          <p:cNvSpPr>
            <a:spLocks noChangeShapeType="1"/>
          </p:cNvSpPr>
          <p:nvPr/>
        </p:nvSpPr>
        <p:spPr bwMode="auto">
          <a:xfrm>
            <a:off x="1422400" y="5213350"/>
            <a:ext cx="0" cy="3603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658" name="Line 82"/>
          <p:cNvSpPr>
            <a:spLocks noChangeShapeType="1"/>
          </p:cNvSpPr>
          <p:nvPr/>
        </p:nvSpPr>
        <p:spPr bwMode="auto">
          <a:xfrm>
            <a:off x="1646238" y="5392738"/>
            <a:ext cx="495300" cy="44926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457200" y="127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Конус</a:t>
            </a:r>
          </a:p>
        </p:txBody>
      </p:sp>
      <p:sp>
        <p:nvSpPr>
          <p:cNvPr id="2662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50925" y="1277938"/>
            <a:ext cx="7042150" cy="52736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335213" lvl="4" indent="-506413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2" action="ppaction://hlinksldjump"/>
              </a:rPr>
              <a:t>Понятие конуса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  <a:p>
            <a:pPr marL="533400" indent="-533400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3" action="ppaction://hlinksldjump"/>
              </a:rPr>
              <a:t>Поверхность конуса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  <a:p>
            <a:pPr marL="533400" indent="-533400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4" action="ppaction://hlinksldjump"/>
              </a:rPr>
              <a:t>Развертка конуса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  <a:p>
            <a:pPr marL="1077913" lvl="1" indent="-635000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5" action="ppaction://hlinksldjump"/>
              </a:rPr>
              <a:t>Площадь поверхности и объем конуса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  <a:p>
            <a:pPr marL="2335213" lvl="4" indent="-506413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6" action="ppaction://hlinksldjump"/>
              </a:rPr>
              <a:t>Сечения конуса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  <a:p>
            <a:pPr marL="2335213" lvl="4" indent="-506413">
              <a:lnSpc>
                <a:spcPct val="120000"/>
              </a:lnSpc>
              <a:buClr>
                <a:srgbClr val="7B34FA"/>
              </a:buClr>
              <a:buFont typeface="Wingdings" pitchFamily="2" charset="2"/>
              <a:buChar char="¯"/>
            </a:pPr>
            <a:r>
              <a:rPr lang="ru-RU" altLang="ru-RU" sz="3600" smtClean="0">
                <a:solidFill>
                  <a:schemeClr val="bg2"/>
                </a:solidFill>
                <a:latin typeface="Century Gothic" pitchFamily="34" charset="0"/>
                <a:hlinkClick r:id="rId7" action="ppaction://hlinksldjump"/>
              </a:rPr>
              <a:t>Решение задач</a:t>
            </a:r>
            <a:endParaRPr lang="ru-RU" altLang="ru-RU" sz="3600" smtClean="0">
              <a:solidFill>
                <a:schemeClr val="bg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3792538" y="1731963"/>
            <a:ext cx="4297362" cy="4140200"/>
            <a:chOff x="2568" y="870"/>
            <a:chExt cx="2679" cy="2594"/>
          </a:xfrm>
        </p:grpSpPr>
        <p:sp>
          <p:nvSpPr>
            <p:cNvPr id="27677" name="AutoShape 29"/>
            <p:cNvSpPr>
              <a:spLocks noChangeArrowheads="1"/>
            </p:cNvSpPr>
            <p:nvPr/>
          </p:nvSpPr>
          <p:spPr bwMode="auto">
            <a:xfrm>
              <a:off x="2582" y="878"/>
              <a:ext cx="2665" cy="2558"/>
            </a:xfrm>
            <a:prstGeom prst="triangle">
              <a:avLst>
                <a:gd name="adj" fmla="val 50667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400">
                <a:cs typeface="+mn-cs"/>
              </a:endParaRPr>
            </a:p>
          </p:txBody>
        </p:sp>
        <p:sp>
          <p:nvSpPr>
            <p:cNvPr id="27674" name="AutoShape 30"/>
            <p:cNvSpPr>
              <a:spLocks noChangeArrowheads="1"/>
            </p:cNvSpPr>
            <p:nvPr/>
          </p:nvSpPr>
          <p:spPr bwMode="auto">
            <a:xfrm flipH="1">
              <a:off x="2568" y="870"/>
              <a:ext cx="1361" cy="2594"/>
            </a:xfrm>
            <a:prstGeom prst="rtTriangle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5400"/>
            </a:p>
          </p:txBody>
        </p:sp>
      </p:grpSp>
      <p:sp>
        <p:nvSpPr>
          <p:cNvPr id="14339" name="Text Box 27"/>
          <p:cNvSpPr txBox="1">
            <a:spLocks noChangeArrowheads="1"/>
          </p:cNvSpPr>
          <p:nvPr/>
        </p:nvSpPr>
        <p:spPr bwMode="auto">
          <a:xfrm>
            <a:off x="1812925" y="4763"/>
            <a:ext cx="551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Понятие конуса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1200150" y="1997075"/>
            <a:ext cx="2814638" cy="5842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SO</a:t>
            </a:r>
            <a:r>
              <a:rPr lang="en-US" altLang="ru-RU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высота</a:t>
            </a:r>
          </a:p>
        </p:txBody>
      </p:sp>
      <p:sp>
        <p:nvSpPr>
          <p:cNvPr id="27683" name="Text Box 35"/>
          <p:cNvSpPr txBox="1">
            <a:spLocks noChangeArrowheads="1"/>
          </p:cNvSpPr>
          <p:nvPr/>
        </p:nvSpPr>
        <p:spPr bwMode="auto">
          <a:xfrm>
            <a:off x="1200150" y="2767013"/>
            <a:ext cx="2814638" cy="10763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ОА</a:t>
            </a:r>
            <a:r>
              <a:rPr lang="ru-RU" altLang="ru-RU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радиус основания</a:t>
            </a:r>
          </a:p>
        </p:txBody>
      </p:sp>
      <p:sp>
        <p:nvSpPr>
          <p:cNvPr id="27684" name="Rectangle 36"/>
          <p:cNvSpPr>
            <a:spLocks noChangeArrowheads="1"/>
          </p:cNvSpPr>
          <p:nvPr/>
        </p:nvSpPr>
        <p:spPr bwMode="auto">
          <a:xfrm>
            <a:off x="1193800" y="1227138"/>
            <a:ext cx="3856038" cy="5842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S</a:t>
            </a:r>
            <a:r>
              <a:rPr lang="ru-RU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А</a:t>
            </a:r>
            <a:r>
              <a:rPr lang="en-US" altLang="ru-RU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образующая</a:t>
            </a:r>
          </a:p>
        </p:txBody>
      </p:sp>
      <p:grpSp>
        <p:nvGrpSpPr>
          <p:cNvPr id="3" name="Group 94"/>
          <p:cNvGrpSpPr>
            <a:grpSpLocks/>
          </p:cNvGrpSpPr>
          <p:nvPr/>
        </p:nvGrpSpPr>
        <p:grpSpPr bwMode="auto">
          <a:xfrm>
            <a:off x="3856038" y="1698625"/>
            <a:ext cx="4225925" cy="4718050"/>
            <a:chOff x="2673" y="-529"/>
            <a:chExt cx="2548" cy="3532"/>
          </a:xfrm>
        </p:grpSpPr>
        <p:sp>
          <p:nvSpPr>
            <p:cNvPr id="27671" name="AutoShape 95"/>
            <p:cNvSpPr>
              <a:spLocks noChangeArrowheads="1"/>
            </p:cNvSpPr>
            <p:nvPr/>
          </p:nvSpPr>
          <p:spPr bwMode="auto">
            <a:xfrm>
              <a:off x="2673" y="-529"/>
              <a:ext cx="2548" cy="3064"/>
            </a:xfrm>
            <a:prstGeom prst="triangle">
              <a:avLst>
                <a:gd name="adj" fmla="val 50194"/>
              </a:avLst>
            </a:prstGeom>
            <a:gradFill rotWithShape="1">
              <a:gsLst>
                <a:gs pos="0">
                  <a:srgbClr val="4C4C66"/>
                </a:gs>
                <a:gs pos="50000">
                  <a:srgbClr val="BDBDFF"/>
                </a:gs>
                <a:gs pos="100000">
                  <a:srgbClr val="4C4C66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27672" name="Oval 96"/>
            <p:cNvSpPr>
              <a:spLocks noChangeArrowheads="1"/>
            </p:cNvSpPr>
            <p:nvPr/>
          </p:nvSpPr>
          <p:spPr bwMode="auto">
            <a:xfrm>
              <a:off x="2679" y="2157"/>
              <a:ext cx="2535" cy="846"/>
            </a:xfrm>
            <a:prstGeom prst="ellipse">
              <a:avLst/>
            </a:prstGeom>
            <a:gradFill rotWithShape="1">
              <a:gsLst>
                <a:gs pos="0">
                  <a:srgbClr val="4C4C66"/>
                </a:gs>
                <a:gs pos="50000">
                  <a:srgbClr val="BDBDFF"/>
                </a:gs>
                <a:gs pos="100000">
                  <a:srgbClr val="4C4C6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</p:grpSp>
      <p:grpSp>
        <p:nvGrpSpPr>
          <p:cNvPr id="4" name="Group 59"/>
          <p:cNvGrpSpPr>
            <a:grpSpLocks/>
          </p:cNvGrpSpPr>
          <p:nvPr/>
        </p:nvGrpSpPr>
        <p:grpSpPr bwMode="auto">
          <a:xfrm>
            <a:off x="3849688" y="1719263"/>
            <a:ext cx="4208462" cy="4702175"/>
            <a:chOff x="2651" y="695"/>
            <a:chExt cx="2651" cy="3000"/>
          </a:xfrm>
        </p:grpSpPr>
        <p:sp>
          <p:nvSpPr>
            <p:cNvPr id="27667" name="Line 6"/>
            <p:cNvSpPr>
              <a:spLocks noChangeShapeType="1"/>
            </p:cNvSpPr>
            <p:nvPr/>
          </p:nvSpPr>
          <p:spPr bwMode="auto">
            <a:xfrm flipH="1">
              <a:off x="2651" y="703"/>
              <a:ext cx="1333" cy="25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Line 7"/>
            <p:cNvSpPr>
              <a:spLocks noChangeShapeType="1"/>
            </p:cNvSpPr>
            <p:nvPr/>
          </p:nvSpPr>
          <p:spPr bwMode="auto">
            <a:xfrm flipH="1" flipV="1">
              <a:off x="3983" y="695"/>
              <a:ext cx="1310" cy="25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Arc 9"/>
            <p:cNvSpPr>
              <a:spLocks/>
            </p:cNvSpPr>
            <p:nvPr/>
          </p:nvSpPr>
          <p:spPr bwMode="auto">
            <a:xfrm rot="-5400000">
              <a:off x="3708" y="2102"/>
              <a:ext cx="539" cy="2648"/>
            </a:xfrm>
            <a:custGeom>
              <a:avLst/>
              <a:gdLst>
                <a:gd name="T0" fmla="*/ 0 w 30533"/>
                <a:gd name="T1" fmla="*/ 0 h 43200"/>
                <a:gd name="T2" fmla="*/ 0 w 30533"/>
                <a:gd name="T3" fmla="*/ 0 h 43200"/>
                <a:gd name="T4" fmla="*/ 0 w 30533"/>
                <a:gd name="T5" fmla="*/ 0 h 43200"/>
                <a:gd name="T6" fmla="*/ 0 60000 65536"/>
                <a:gd name="T7" fmla="*/ 0 60000 65536"/>
                <a:gd name="T8" fmla="*/ 0 60000 65536"/>
                <a:gd name="T9" fmla="*/ 0 w 30533"/>
                <a:gd name="T10" fmla="*/ 0 h 43200"/>
                <a:gd name="T11" fmla="*/ 30533 w 30533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0533" h="43200" fill="none" extrusionOk="0">
                  <a:moveTo>
                    <a:pt x="25380" y="42866"/>
                  </a:moveTo>
                  <a:cubicBezTo>
                    <a:pt x="24132" y="43088"/>
                    <a:pt x="22867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681" y="-1"/>
                    <a:pt x="27727" y="659"/>
                    <a:pt x="30533" y="1933"/>
                  </a:cubicBezTo>
                </a:path>
                <a:path w="30533" h="43200" stroke="0" extrusionOk="0">
                  <a:moveTo>
                    <a:pt x="25380" y="42866"/>
                  </a:moveTo>
                  <a:cubicBezTo>
                    <a:pt x="24132" y="43088"/>
                    <a:pt x="22867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681" y="-1"/>
                    <a:pt x="27727" y="659"/>
                    <a:pt x="30533" y="1933"/>
                  </a:cubicBezTo>
                  <a:lnTo>
                    <a:pt x="21600" y="21600"/>
                  </a:lnTo>
                  <a:lnTo>
                    <a:pt x="25380" y="42866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0" name="Arc 21"/>
            <p:cNvSpPr>
              <a:spLocks/>
            </p:cNvSpPr>
            <p:nvPr/>
          </p:nvSpPr>
          <p:spPr bwMode="auto">
            <a:xfrm rot="16200000" flipH="1">
              <a:off x="3880" y="1878"/>
              <a:ext cx="373" cy="2469"/>
            </a:xfrm>
            <a:custGeom>
              <a:avLst/>
              <a:gdLst>
                <a:gd name="T0" fmla="*/ 0 w 21600"/>
                <a:gd name="T1" fmla="*/ 0 h 40810"/>
                <a:gd name="T2" fmla="*/ 0 w 21600"/>
                <a:gd name="T3" fmla="*/ 0 h 40810"/>
                <a:gd name="T4" fmla="*/ 0 w 21600"/>
                <a:gd name="T5" fmla="*/ 0 h 40810"/>
                <a:gd name="T6" fmla="*/ 0 60000 65536"/>
                <a:gd name="T7" fmla="*/ 0 60000 65536"/>
                <a:gd name="T8" fmla="*/ 0 60000 65536"/>
                <a:gd name="T9" fmla="*/ 0 w 21600"/>
                <a:gd name="T10" fmla="*/ 0 h 40810"/>
                <a:gd name="T11" fmla="*/ 21600 w 21600"/>
                <a:gd name="T12" fmla="*/ 40810 h 408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0810" fill="none" extrusionOk="0">
                  <a:moveTo>
                    <a:pt x="21397" y="40810"/>
                  </a:moveTo>
                  <a:cubicBezTo>
                    <a:pt x="9547" y="40699"/>
                    <a:pt x="0" y="31061"/>
                    <a:pt x="0" y="19211"/>
                  </a:cubicBezTo>
                  <a:cubicBezTo>
                    <a:pt x="-1" y="11115"/>
                    <a:pt x="4526" y="3700"/>
                    <a:pt x="11725" y="-1"/>
                  </a:cubicBezTo>
                </a:path>
                <a:path w="21600" h="40810" stroke="0" extrusionOk="0">
                  <a:moveTo>
                    <a:pt x="21397" y="40810"/>
                  </a:moveTo>
                  <a:cubicBezTo>
                    <a:pt x="9547" y="40699"/>
                    <a:pt x="0" y="31061"/>
                    <a:pt x="0" y="19211"/>
                  </a:cubicBezTo>
                  <a:cubicBezTo>
                    <a:pt x="-1" y="11115"/>
                    <a:pt x="4526" y="3700"/>
                    <a:pt x="11725" y="-1"/>
                  </a:cubicBezTo>
                  <a:lnTo>
                    <a:pt x="21600" y="19211"/>
                  </a:lnTo>
                  <a:lnTo>
                    <a:pt x="21397" y="4081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718" name="Line 70"/>
          <p:cNvSpPr>
            <a:spLocks noChangeShapeType="1"/>
          </p:cNvSpPr>
          <p:nvPr/>
        </p:nvSpPr>
        <p:spPr bwMode="auto">
          <a:xfrm>
            <a:off x="5961063" y="1716088"/>
            <a:ext cx="2101850" cy="404495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5" name="Group 87"/>
          <p:cNvGrpSpPr>
            <a:grpSpLocks/>
          </p:cNvGrpSpPr>
          <p:nvPr/>
        </p:nvGrpSpPr>
        <p:grpSpPr bwMode="auto">
          <a:xfrm>
            <a:off x="5592763" y="790575"/>
            <a:ext cx="828675" cy="5843588"/>
            <a:chOff x="3765" y="122"/>
            <a:chExt cx="522" cy="3681"/>
          </a:xfrm>
        </p:grpSpPr>
        <p:sp>
          <p:nvSpPr>
            <p:cNvPr id="27662" name="Text Box 88"/>
            <p:cNvSpPr txBox="1">
              <a:spLocks noChangeArrowheads="1"/>
            </p:cNvSpPr>
            <p:nvPr/>
          </p:nvSpPr>
          <p:spPr bwMode="auto">
            <a:xfrm>
              <a:off x="3765" y="3198"/>
              <a:ext cx="511" cy="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О</a:t>
              </a:r>
              <a:endParaRPr lang="ru-RU" altLang="ru-RU" sz="5400">
                <a:solidFill>
                  <a:srgbClr val="F200F2"/>
                </a:solidFill>
                <a:latin typeface="Century Gothic" pitchFamily="34" charset="0"/>
              </a:endParaRPr>
            </a:p>
          </p:txBody>
        </p:sp>
        <p:sp>
          <p:nvSpPr>
            <p:cNvPr id="27663" name="Text Box 89"/>
            <p:cNvSpPr txBox="1">
              <a:spLocks noChangeArrowheads="1"/>
            </p:cNvSpPr>
            <p:nvPr/>
          </p:nvSpPr>
          <p:spPr bwMode="auto">
            <a:xfrm>
              <a:off x="3836" y="122"/>
              <a:ext cx="451" cy="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altLang="ru-RU" sz="5400" i="1">
                  <a:solidFill>
                    <a:srgbClr val="F200F2"/>
                  </a:solidFill>
                  <a:latin typeface="Century Gothic" pitchFamily="34" charset="0"/>
                </a:rPr>
                <a:t>S</a:t>
              </a:r>
              <a:endParaRPr lang="ru-RU" altLang="ru-RU" sz="5400">
                <a:solidFill>
                  <a:srgbClr val="F200F2"/>
                </a:solidFill>
                <a:latin typeface="Century Gothic" pitchFamily="34" charset="0"/>
              </a:endParaRPr>
            </a:p>
          </p:txBody>
        </p:sp>
        <p:sp>
          <p:nvSpPr>
            <p:cNvPr id="27664" name="Line 91"/>
            <p:cNvSpPr>
              <a:spLocks noChangeShapeType="1"/>
            </p:cNvSpPr>
            <p:nvPr/>
          </p:nvSpPr>
          <p:spPr bwMode="auto">
            <a:xfrm flipV="1">
              <a:off x="3997" y="686"/>
              <a:ext cx="3" cy="2580"/>
            </a:xfrm>
            <a:prstGeom prst="line">
              <a:avLst/>
            </a:prstGeom>
            <a:noFill/>
            <a:ln w="38100">
              <a:solidFill>
                <a:srgbClr val="FF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5" name="Oval 92"/>
            <p:cNvSpPr>
              <a:spLocks noChangeArrowheads="1"/>
            </p:cNvSpPr>
            <p:nvPr/>
          </p:nvSpPr>
          <p:spPr bwMode="auto">
            <a:xfrm>
              <a:off x="3967" y="3226"/>
              <a:ext cx="61" cy="63"/>
            </a:xfrm>
            <a:prstGeom prst="ellipse">
              <a:avLst/>
            </a:prstGeom>
            <a:solidFill>
              <a:srgbClr val="F200F2"/>
            </a:solidFill>
            <a:ln w="38100">
              <a:solidFill>
                <a:srgbClr val="F200F2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  <p:sp>
          <p:nvSpPr>
            <p:cNvPr id="27666" name="Oval 90"/>
            <p:cNvSpPr>
              <a:spLocks noChangeArrowheads="1"/>
            </p:cNvSpPr>
            <p:nvPr/>
          </p:nvSpPr>
          <p:spPr bwMode="auto">
            <a:xfrm>
              <a:off x="3967" y="674"/>
              <a:ext cx="69" cy="70"/>
            </a:xfrm>
            <a:prstGeom prst="ellipse">
              <a:avLst/>
            </a:prstGeom>
            <a:solidFill>
              <a:srgbClr val="F200F2"/>
            </a:solidFill>
            <a:ln w="38100">
              <a:solidFill>
                <a:srgbClr val="F200F2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</p:grpSp>
      <p:grpSp>
        <p:nvGrpSpPr>
          <p:cNvPr id="6" name="Group 66"/>
          <p:cNvGrpSpPr>
            <a:grpSpLocks/>
          </p:cNvGrpSpPr>
          <p:nvPr/>
        </p:nvGrpSpPr>
        <p:grpSpPr bwMode="auto">
          <a:xfrm>
            <a:off x="5978525" y="5691188"/>
            <a:ext cx="2562225" cy="923925"/>
            <a:chOff x="3986" y="3218"/>
            <a:chExt cx="1614" cy="582"/>
          </a:xfrm>
        </p:grpSpPr>
        <p:sp>
          <p:nvSpPr>
            <p:cNvPr id="27659" name="Text Box 67"/>
            <p:cNvSpPr txBox="1">
              <a:spLocks noChangeArrowheads="1"/>
            </p:cNvSpPr>
            <p:nvPr/>
          </p:nvSpPr>
          <p:spPr bwMode="auto">
            <a:xfrm>
              <a:off x="5161" y="3218"/>
              <a:ext cx="439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5400" i="1">
                  <a:solidFill>
                    <a:srgbClr val="F200F2"/>
                  </a:solidFill>
                  <a:latin typeface="Century Gothic" pitchFamily="34" charset="0"/>
                </a:rPr>
                <a:t>А</a:t>
              </a:r>
            </a:p>
          </p:txBody>
        </p:sp>
        <p:sp>
          <p:nvSpPr>
            <p:cNvPr id="27660" name="Line 68"/>
            <p:cNvSpPr>
              <a:spLocks noChangeShapeType="1"/>
            </p:cNvSpPr>
            <p:nvPr/>
          </p:nvSpPr>
          <p:spPr bwMode="auto">
            <a:xfrm>
              <a:off x="3986" y="3266"/>
              <a:ext cx="1304" cy="0"/>
            </a:xfrm>
            <a:prstGeom prst="line">
              <a:avLst/>
            </a:prstGeom>
            <a:noFill/>
            <a:ln w="38100">
              <a:solidFill>
                <a:srgbClr val="FF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1" name="Oval 69"/>
            <p:cNvSpPr>
              <a:spLocks noChangeArrowheads="1"/>
            </p:cNvSpPr>
            <p:nvPr/>
          </p:nvSpPr>
          <p:spPr bwMode="auto">
            <a:xfrm>
              <a:off x="5262" y="3237"/>
              <a:ext cx="54" cy="59"/>
            </a:xfrm>
            <a:prstGeom prst="ellipse">
              <a:avLst/>
            </a:prstGeom>
            <a:solidFill>
              <a:srgbClr val="F200F2"/>
            </a:solidFill>
            <a:ln w="38100">
              <a:solidFill>
                <a:srgbClr val="F200F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 sz="5400">
                <a:latin typeface="Century Gothic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2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1" grpId="0" animBg="1"/>
      <p:bldP spid="27683" grpId="0" animBg="1"/>
      <p:bldP spid="27684" grpId="0" animBg="1"/>
      <p:bldP spid="277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428625" y="1363663"/>
            <a:ext cx="5057775" cy="5494337"/>
            <a:chOff x="2621756" y="1363604"/>
            <a:chExt cx="5057510" cy="5494396"/>
          </a:xfrm>
        </p:grpSpPr>
        <p:pic>
          <p:nvPicPr>
            <p:cNvPr id="28676" name="Picture 8" descr="https://yt3.ggpht.com/-euLVrtFYIvs/AAAAAAAAAAI/AAAAAAAAAAA/gQsmJDr_cpw/s900-c-k-no-mo-rj-c0xffffff/photo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21756" y="2957513"/>
              <a:ext cx="3900487" cy="3900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77" name="Picture 2" descr="https://clipartion.com/wp-content/uploads/2015/11/ice-cream-clipart-black-and-white-free-clipart1.jpe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5796493" y="1363604"/>
              <a:ext cx="1882773" cy="451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4" name="Picture 4" descr="https://ds02.infourok.ru/uploads/ex/0ac3/00011c32-d846170b/3/hello_html_6a36f968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3688" y="4776788"/>
            <a:ext cx="5040312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Бесплатная Сосульки Клипарт Бесплатно Клипарт Графические Изображения И Фотографии 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58" b="1131"/>
          <a:stretch>
            <a:fillRect/>
          </a:stretch>
        </p:blipFill>
        <p:spPr bwMode="auto">
          <a:xfrm>
            <a:off x="5646738" y="-36513"/>
            <a:ext cx="3497262" cy="293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http://content.mycutegraphics.com/graphics/space/boy-looking-into-telescop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4900" y="112713"/>
            <a:ext cx="4394200" cy="365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https://yt3.ggpht.com/-Vr9NSZC_ag4/AAAAAAAAAAI/AAAAAAAAAAA/G4cKVbiWQpo/s900-c-k-no/photo.jpg"/>
          <p:cNvPicPr>
            <a:picLocks noChangeAspect="1" noChangeArrowheads="1"/>
          </p:cNvPicPr>
          <p:nvPr/>
        </p:nvPicPr>
        <p:blipFill>
          <a:blip r:embed="rId3"/>
          <a:srcRect l="9064" r="11186" b="6490"/>
          <a:stretch>
            <a:fillRect/>
          </a:stretch>
        </p:blipFill>
        <p:spPr bwMode="auto">
          <a:xfrm>
            <a:off x="6265863" y="3867150"/>
            <a:ext cx="2525712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6" descr="http://4vector.com/i/free-vector-layered-cone_133330_Layered_cone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573463"/>
            <a:ext cx="365918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i.istockimg.com/file_thumbview_approve/14327519/3/stock-illustration-14327519-pine-cone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9188" y="4773613"/>
            <a:ext cx="1876425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nimalsglobe.ru/wp-content/uploads/2013/11/conus-1.jpg"/>
          <p:cNvPicPr>
            <a:picLocks noChangeAspect="1" noChangeArrowheads="1"/>
          </p:cNvPicPr>
          <p:nvPr/>
        </p:nvPicPr>
        <p:blipFill rotWithShape="1">
          <a:blip r:embed="rId2"/>
          <a:srcRect r="66267"/>
          <a:stretch/>
        </p:blipFill>
        <p:spPr bwMode="auto">
          <a:xfrm>
            <a:off x="358775" y="161925"/>
            <a:ext cx="1995488" cy="3375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7172" name="Picture 4" descr="http://www.animalsglobe.ru/wp-content/uploads/2013/11/conus.jpg"/>
          <p:cNvPicPr>
            <a:picLocks noChangeAspect="1" noChangeArrowheads="1"/>
          </p:cNvPicPr>
          <p:nvPr/>
        </p:nvPicPr>
        <p:blipFill rotWithShape="1">
          <a:blip r:embed="rId3"/>
          <a:srcRect l="6035" t="2821" r="51505" b="9880"/>
          <a:stretch/>
        </p:blipFill>
        <p:spPr bwMode="auto">
          <a:xfrm>
            <a:off x="2738438" y="406400"/>
            <a:ext cx="1843087" cy="3378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7174" name="Picture 6" descr="http://www.animalsglobe.ru/wp-content/uploads/2013/11/conus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5700" y="233363"/>
            <a:ext cx="3967163" cy="323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2" name="Прямоугольник 1"/>
          <p:cNvSpPr/>
          <p:nvPr/>
        </p:nvSpPr>
        <p:spPr>
          <a:xfrm>
            <a:off x="79375" y="3868738"/>
            <a:ext cx="5110163" cy="2862262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Конусы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 – это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своеобразное семейство брюхоногих моллюсков, получившее широкую известность благодаря своей красоте и ядовитости. Представители этой группы очень разнообразны, к тому же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ежегодно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открывают новые виды, так что в настоящее время в семействе их насчитывается уже 550.</a:t>
            </a:r>
          </a:p>
        </p:txBody>
      </p:sp>
      <p:pic>
        <p:nvPicPr>
          <p:cNvPr id="7176" name="Picture 8" descr="http://www.animalsglobe.ru/wp-content/uploads/2013/11/conus-3.jpg"/>
          <p:cNvPicPr>
            <a:picLocks noChangeAspect="1" noChangeArrowheads="1"/>
          </p:cNvPicPr>
          <p:nvPr/>
        </p:nvPicPr>
        <p:blipFill rotWithShape="1">
          <a:blip r:embed="rId5"/>
          <a:srcRect l="66207" r="2622"/>
          <a:stretch/>
        </p:blipFill>
        <p:spPr bwMode="auto">
          <a:xfrm rot="3670153">
            <a:off x="6242051" y="3509962"/>
            <a:ext cx="1782762" cy="3262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9" name="AutoShape 15"/>
          <p:cNvSpPr>
            <a:spLocks noChangeArrowheads="1"/>
          </p:cNvSpPr>
          <p:nvPr/>
        </p:nvSpPr>
        <p:spPr bwMode="auto">
          <a:xfrm>
            <a:off x="1122363" y="4573588"/>
            <a:ext cx="6886575" cy="1890712"/>
          </a:xfrm>
          <a:prstGeom prst="parallelogram">
            <a:avLst>
              <a:gd name="adj" fmla="val 75275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+mn-cs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679450" y="-4763"/>
            <a:ext cx="7785100" cy="882651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Определение конуса</a:t>
            </a: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625725" y="4911725"/>
            <a:ext cx="3898900" cy="1193800"/>
            <a:chOff x="1627" y="3110"/>
            <a:chExt cx="2456" cy="752"/>
          </a:xfrm>
        </p:grpSpPr>
        <p:sp>
          <p:nvSpPr>
            <p:cNvPr id="31764" name="Oval 19"/>
            <p:cNvSpPr>
              <a:spLocks noChangeArrowheads="1"/>
            </p:cNvSpPr>
            <p:nvPr/>
          </p:nvSpPr>
          <p:spPr bwMode="auto">
            <a:xfrm>
              <a:off x="1627" y="3110"/>
              <a:ext cx="2456" cy="752"/>
            </a:xfrm>
            <a:prstGeom prst="ellipse">
              <a:avLst/>
            </a:prstGeom>
            <a:gradFill rotWithShape="1">
              <a:gsLst>
                <a:gs pos="0">
                  <a:srgbClr val="F600F6"/>
                </a:gs>
                <a:gs pos="100000">
                  <a:srgbClr val="A400A4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31765" name="Line 21"/>
            <p:cNvSpPr>
              <a:spLocks noChangeShapeType="1"/>
            </p:cNvSpPr>
            <p:nvPr/>
          </p:nvSpPr>
          <p:spPr bwMode="auto">
            <a:xfrm flipV="1">
              <a:off x="1942" y="3464"/>
              <a:ext cx="910" cy="26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766" name="Oval 22"/>
            <p:cNvSpPr>
              <a:spLocks noChangeArrowheads="1"/>
            </p:cNvSpPr>
            <p:nvPr/>
          </p:nvSpPr>
          <p:spPr bwMode="auto">
            <a:xfrm>
              <a:off x="2813" y="3436"/>
              <a:ext cx="78" cy="78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</p:grpSp>
      <p:sp>
        <p:nvSpPr>
          <p:cNvPr id="200728" name="Line 24"/>
          <p:cNvSpPr>
            <a:spLocks noChangeShapeType="1"/>
          </p:cNvSpPr>
          <p:nvPr/>
        </p:nvSpPr>
        <p:spPr bwMode="auto">
          <a:xfrm>
            <a:off x="4565650" y="1289050"/>
            <a:ext cx="1958975" cy="4176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0" name="Line 26"/>
          <p:cNvSpPr>
            <a:spLocks noChangeShapeType="1"/>
          </p:cNvSpPr>
          <p:nvPr/>
        </p:nvSpPr>
        <p:spPr bwMode="auto">
          <a:xfrm flipH="1">
            <a:off x="3117850" y="1289050"/>
            <a:ext cx="1447800" cy="459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1" name="Line 27"/>
          <p:cNvSpPr>
            <a:spLocks noChangeShapeType="1"/>
          </p:cNvSpPr>
          <p:nvPr/>
        </p:nvSpPr>
        <p:spPr bwMode="auto">
          <a:xfrm flipH="1">
            <a:off x="3851275" y="1289050"/>
            <a:ext cx="719138" cy="47704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2" name="Line 28"/>
          <p:cNvSpPr>
            <a:spLocks noChangeShapeType="1"/>
          </p:cNvSpPr>
          <p:nvPr/>
        </p:nvSpPr>
        <p:spPr bwMode="auto">
          <a:xfrm>
            <a:off x="4570413" y="1289050"/>
            <a:ext cx="793750" cy="4748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3" name="Line 29"/>
          <p:cNvSpPr>
            <a:spLocks noChangeShapeType="1"/>
          </p:cNvSpPr>
          <p:nvPr/>
        </p:nvSpPr>
        <p:spPr bwMode="auto">
          <a:xfrm>
            <a:off x="4570413" y="1289050"/>
            <a:ext cx="1530350" cy="45704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4" name="Line 30"/>
          <p:cNvSpPr>
            <a:spLocks noChangeShapeType="1"/>
          </p:cNvSpPr>
          <p:nvPr/>
        </p:nvSpPr>
        <p:spPr bwMode="auto">
          <a:xfrm>
            <a:off x="4570413" y="1289050"/>
            <a:ext cx="1473200" cy="3833813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5" name="Line 31"/>
          <p:cNvSpPr>
            <a:spLocks noChangeShapeType="1"/>
          </p:cNvSpPr>
          <p:nvPr/>
        </p:nvSpPr>
        <p:spPr bwMode="auto">
          <a:xfrm>
            <a:off x="4573588" y="1281113"/>
            <a:ext cx="850900" cy="3697287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6" name="Line 32"/>
          <p:cNvSpPr>
            <a:spLocks noChangeShapeType="1"/>
          </p:cNvSpPr>
          <p:nvPr/>
        </p:nvSpPr>
        <p:spPr bwMode="auto">
          <a:xfrm>
            <a:off x="4570413" y="1289050"/>
            <a:ext cx="269875" cy="3644900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7" name="Line 33"/>
          <p:cNvSpPr>
            <a:spLocks noChangeShapeType="1"/>
          </p:cNvSpPr>
          <p:nvPr/>
        </p:nvSpPr>
        <p:spPr bwMode="auto">
          <a:xfrm flipH="1">
            <a:off x="4300538" y="1289050"/>
            <a:ext cx="269875" cy="3644900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8" name="Line 34"/>
          <p:cNvSpPr>
            <a:spLocks noChangeShapeType="1"/>
          </p:cNvSpPr>
          <p:nvPr/>
        </p:nvSpPr>
        <p:spPr bwMode="auto">
          <a:xfrm flipH="1">
            <a:off x="3714750" y="1289050"/>
            <a:ext cx="855663" cy="3689350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39" name="Line 35"/>
          <p:cNvSpPr>
            <a:spLocks noChangeShapeType="1"/>
          </p:cNvSpPr>
          <p:nvPr/>
        </p:nvSpPr>
        <p:spPr bwMode="auto">
          <a:xfrm flipH="1">
            <a:off x="3108325" y="1289050"/>
            <a:ext cx="1462088" cy="3825875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29" name="Line 25"/>
          <p:cNvSpPr>
            <a:spLocks noChangeShapeType="1"/>
          </p:cNvSpPr>
          <p:nvPr/>
        </p:nvSpPr>
        <p:spPr bwMode="auto">
          <a:xfrm flipH="1">
            <a:off x="4570413" y="5473700"/>
            <a:ext cx="3175" cy="9906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40" name="Line 36"/>
          <p:cNvSpPr>
            <a:spLocks noChangeShapeType="1"/>
          </p:cNvSpPr>
          <p:nvPr/>
        </p:nvSpPr>
        <p:spPr bwMode="auto">
          <a:xfrm>
            <a:off x="4570413" y="715963"/>
            <a:ext cx="0" cy="47132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0743" name="Line 39"/>
          <p:cNvSpPr>
            <a:spLocks noChangeShapeType="1"/>
          </p:cNvSpPr>
          <p:nvPr/>
        </p:nvSpPr>
        <p:spPr bwMode="auto">
          <a:xfrm>
            <a:off x="4570413" y="1289050"/>
            <a:ext cx="3175" cy="41767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Овал 2"/>
          <p:cNvSpPr>
            <a:spLocks noChangeArrowheads="1"/>
          </p:cNvSpPr>
          <p:nvPr/>
        </p:nvSpPr>
        <p:spPr bwMode="auto">
          <a:xfrm>
            <a:off x="2625725" y="4910138"/>
            <a:ext cx="3898900" cy="1181100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0721" name="Line 17"/>
          <p:cNvSpPr>
            <a:spLocks noChangeShapeType="1"/>
          </p:cNvSpPr>
          <p:nvPr/>
        </p:nvSpPr>
        <p:spPr bwMode="auto">
          <a:xfrm flipH="1">
            <a:off x="2625725" y="1289050"/>
            <a:ext cx="1939925" cy="4170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0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0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0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20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0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20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2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0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20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20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20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20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20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1000"/>
                                        <p:tgtEl>
                                          <p:spTgt spid="20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20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1000"/>
                                        <p:tgtEl>
                                          <p:spTgt spid="20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9" grpId="0" animBg="1"/>
      <p:bldP spid="200728" grpId="0" animBg="1"/>
      <p:bldP spid="200730" grpId="0" animBg="1"/>
      <p:bldP spid="200731" grpId="0" animBg="1"/>
      <p:bldP spid="200732" grpId="0" animBg="1"/>
      <p:bldP spid="200733" grpId="0" animBg="1"/>
      <p:bldP spid="200734" grpId="0" animBg="1"/>
      <p:bldP spid="200735" grpId="0" animBg="1"/>
      <p:bldP spid="200736" grpId="0" animBg="1"/>
      <p:bldP spid="200737" grpId="0" animBg="1"/>
      <p:bldP spid="200738" grpId="0" animBg="1"/>
      <p:bldP spid="200739" grpId="0" animBg="1"/>
      <p:bldP spid="200729" grpId="0" animBg="1"/>
      <p:bldP spid="200740" grpId="0" animBg="1"/>
      <p:bldP spid="200743" grpId="0" animBg="1"/>
      <p:bldP spid="3" grpId="0" animBg="1"/>
      <p:bldP spid="2007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81113" y="0"/>
            <a:ext cx="6581775" cy="1028700"/>
          </a:xfrm>
          <a:solidFill>
            <a:srgbClr val="FFFFFF">
              <a:alpha val="69804"/>
            </a:srgb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Поверхность </a:t>
            </a:r>
            <a:r>
              <a:rPr lang="ru-RU" sz="4800" dirty="0" smtClean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конуса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57701" name="Oval 5"/>
          <p:cNvSpPr>
            <a:spLocks noChangeArrowheads="1"/>
          </p:cNvSpPr>
          <p:nvPr/>
        </p:nvSpPr>
        <p:spPr bwMode="auto">
          <a:xfrm>
            <a:off x="4572000" y="5314950"/>
            <a:ext cx="4051300" cy="1323975"/>
          </a:xfrm>
          <a:prstGeom prst="ellipse">
            <a:avLst/>
          </a:prstGeom>
          <a:gradFill rotWithShape="1">
            <a:gsLst>
              <a:gs pos="0">
                <a:srgbClr val="FF57FF"/>
              </a:gs>
              <a:gs pos="100000">
                <a:srgbClr val="A438A4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ru-RU" altLang="ru-RU"/>
          </a:p>
        </p:txBody>
      </p:sp>
      <p:sp>
        <p:nvSpPr>
          <p:cNvPr id="157717" name="Text Box 21"/>
          <p:cNvSpPr txBox="1">
            <a:spLocks noChangeArrowheads="1"/>
          </p:cNvSpPr>
          <p:nvPr/>
        </p:nvSpPr>
        <p:spPr bwMode="auto">
          <a:xfrm>
            <a:off x="1682750" y="5314950"/>
            <a:ext cx="24780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основание</a:t>
            </a:r>
          </a:p>
        </p:txBody>
      </p:sp>
      <p:sp>
        <p:nvSpPr>
          <p:cNvPr id="157718" name="Text Box 22"/>
          <p:cNvSpPr txBox="1">
            <a:spLocks noChangeArrowheads="1"/>
          </p:cNvSpPr>
          <p:nvPr/>
        </p:nvSpPr>
        <p:spPr bwMode="auto">
          <a:xfrm>
            <a:off x="1682750" y="2354263"/>
            <a:ext cx="279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боковая</a:t>
            </a:r>
            <a:r>
              <a:rPr lang="ru-RU" altLang="ru-RU" sz="4000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поверхность</a:t>
            </a:r>
          </a:p>
        </p:txBody>
      </p: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4572000" y="974725"/>
            <a:ext cx="4054475" cy="5675313"/>
            <a:chOff x="4751388" y="547688"/>
            <a:chExt cx="4054475" cy="5675313"/>
          </a:xfrm>
        </p:grpSpPr>
        <p:grpSp>
          <p:nvGrpSpPr>
            <p:cNvPr id="32777" name="Group 20"/>
            <p:cNvGrpSpPr>
              <a:grpSpLocks/>
            </p:cNvGrpSpPr>
            <p:nvPr/>
          </p:nvGrpSpPr>
          <p:grpSpPr bwMode="auto">
            <a:xfrm>
              <a:off x="4751388" y="547688"/>
              <a:ext cx="4054475" cy="5675313"/>
              <a:chOff x="2993" y="345"/>
              <a:chExt cx="2554" cy="3575"/>
            </a:xfrm>
          </p:grpSpPr>
          <p:sp>
            <p:nvSpPr>
              <p:cNvPr id="32779" name="Arc 7"/>
              <p:cNvSpPr>
                <a:spLocks/>
              </p:cNvSpPr>
              <p:nvPr/>
            </p:nvSpPr>
            <p:spPr bwMode="auto">
              <a:xfrm rot="-5400000">
                <a:off x="3997" y="2370"/>
                <a:ext cx="546" cy="2554"/>
              </a:xfrm>
              <a:custGeom>
                <a:avLst/>
                <a:gdLst>
                  <a:gd name="T0" fmla="*/ 0 w 28092"/>
                  <a:gd name="T1" fmla="*/ 0 h 43200"/>
                  <a:gd name="T2" fmla="*/ 0 w 28092"/>
                  <a:gd name="T3" fmla="*/ 0 h 43200"/>
                  <a:gd name="T4" fmla="*/ 0 w 2809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8092"/>
                  <a:gd name="T10" fmla="*/ 0 h 43200"/>
                  <a:gd name="T11" fmla="*/ 28092 w 2809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092" h="43200" fill="none" extrusionOk="0">
                    <a:moveTo>
                      <a:pt x="26359" y="42668"/>
                    </a:moveTo>
                    <a:cubicBezTo>
                      <a:pt x="24797" y="43021"/>
                      <a:pt x="23201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802" y="-1"/>
                      <a:pt x="25991" y="336"/>
                      <a:pt x="28092" y="998"/>
                    </a:cubicBezTo>
                  </a:path>
                  <a:path w="28092" h="43200" stroke="0" extrusionOk="0">
                    <a:moveTo>
                      <a:pt x="26359" y="42668"/>
                    </a:moveTo>
                    <a:cubicBezTo>
                      <a:pt x="24797" y="43021"/>
                      <a:pt x="23201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802" y="-1"/>
                      <a:pt x="25991" y="336"/>
                      <a:pt x="28092" y="998"/>
                    </a:cubicBezTo>
                    <a:lnTo>
                      <a:pt x="21600" y="21600"/>
                    </a:lnTo>
                    <a:lnTo>
                      <a:pt x="26359" y="42668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0" name="Line 8"/>
              <p:cNvSpPr>
                <a:spLocks noChangeShapeType="1"/>
              </p:cNvSpPr>
              <p:nvPr/>
            </p:nvSpPr>
            <p:spPr bwMode="auto">
              <a:xfrm flipH="1">
                <a:off x="3001" y="346"/>
                <a:ext cx="1268" cy="310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1" name="Line 9"/>
              <p:cNvSpPr>
                <a:spLocks noChangeShapeType="1"/>
              </p:cNvSpPr>
              <p:nvPr/>
            </p:nvSpPr>
            <p:spPr bwMode="auto">
              <a:xfrm>
                <a:off x="4267" y="349"/>
                <a:ext cx="1277" cy="310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2" name="Line 10"/>
              <p:cNvSpPr>
                <a:spLocks noChangeShapeType="1"/>
              </p:cNvSpPr>
              <p:nvPr/>
            </p:nvSpPr>
            <p:spPr bwMode="auto">
              <a:xfrm>
                <a:off x="4269" y="345"/>
                <a:ext cx="0" cy="318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3" name="Oval 11"/>
              <p:cNvSpPr>
                <a:spLocks noChangeArrowheads="1"/>
              </p:cNvSpPr>
              <p:nvPr/>
            </p:nvSpPr>
            <p:spPr bwMode="auto">
              <a:xfrm>
                <a:off x="4228" y="3457"/>
                <a:ext cx="79" cy="79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/>
              </a:p>
            </p:txBody>
          </p:sp>
          <p:sp>
            <p:nvSpPr>
              <p:cNvPr id="32784" name="Line 12"/>
              <p:cNvSpPr>
                <a:spLocks noChangeShapeType="1"/>
              </p:cNvSpPr>
              <p:nvPr/>
            </p:nvSpPr>
            <p:spPr bwMode="auto">
              <a:xfrm>
                <a:off x="4269" y="3506"/>
                <a:ext cx="933" cy="26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5" name="Line 13"/>
              <p:cNvSpPr>
                <a:spLocks noChangeShapeType="1"/>
              </p:cNvSpPr>
              <p:nvPr/>
            </p:nvSpPr>
            <p:spPr bwMode="auto">
              <a:xfrm>
                <a:off x="4265" y="345"/>
                <a:ext cx="937" cy="342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86" name="Arc 17"/>
              <p:cNvSpPr>
                <a:spLocks/>
              </p:cNvSpPr>
              <p:nvPr/>
            </p:nvSpPr>
            <p:spPr bwMode="auto">
              <a:xfrm rot="5400000">
                <a:off x="4024" y="2048"/>
                <a:ext cx="489" cy="2551"/>
              </a:xfrm>
              <a:custGeom>
                <a:avLst/>
                <a:gdLst>
                  <a:gd name="T0" fmla="*/ 0 w 25381"/>
                  <a:gd name="T1" fmla="*/ 0 h 43144"/>
                  <a:gd name="T2" fmla="*/ 0 w 25381"/>
                  <a:gd name="T3" fmla="*/ 0 h 43144"/>
                  <a:gd name="T4" fmla="*/ 0 w 25381"/>
                  <a:gd name="T5" fmla="*/ 0 h 43144"/>
                  <a:gd name="T6" fmla="*/ 0 60000 65536"/>
                  <a:gd name="T7" fmla="*/ 0 60000 65536"/>
                  <a:gd name="T8" fmla="*/ 0 60000 65536"/>
                  <a:gd name="T9" fmla="*/ 0 w 25381"/>
                  <a:gd name="T10" fmla="*/ 0 h 43144"/>
                  <a:gd name="T11" fmla="*/ 25381 w 25381"/>
                  <a:gd name="T12" fmla="*/ 43144 h 431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5381" h="43144" fill="none" extrusionOk="0">
                    <a:moveTo>
                      <a:pt x="25380" y="42810"/>
                    </a:moveTo>
                    <a:cubicBezTo>
                      <a:pt x="24132" y="43032"/>
                      <a:pt x="22867" y="43143"/>
                      <a:pt x="21600" y="43144"/>
                    </a:cubicBezTo>
                    <a:cubicBezTo>
                      <a:pt x="9670" y="43144"/>
                      <a:pt x="0" y="33473"/>
                      <a:pt x="0" y="21544"/>
                    </a:cubicBezTo>
                    <a:cubicBezTo>
                      <a:pt x="-1" y="10216"/>
                      <a:pt x="8750" y="813"/>
                      <a:pt x="20047" y="-1"/>
                    </a:cubicBezTo>
                  </a:path>
                  <a:path w="25381" h="43144" stroke="0" extrusionOk="0">
                    <a:moveTo>
                      <a:pt x="25380" y="42810"/>
                    </a:moveTo>
                    <a:cubicBezTo>
                      <a:pt x="24132" y="43032"/>
                      <a:pt x="22867" y="43143"/>
                      <a:pt x="21600" y="43144"/>
                    </a:cubicBezTo>
                    <a:cubicBezTo>
                      <a:pt x="9670" y="43144"/>
                      <a:pt x="0" y="33473"/>
                      <a:pt x="0" y="21544"/>
                    </a:cubicBezTo>
                    <a:cubicBezTo>
                      <a:pt x="-1" y="10216"/>
                      <a:pt x="8750" y="813"/>
                      <a:pt x="20047" y="-1"/>
                    </a:cubicBezTo>
                    <a:lnTo>
                      <a:pt x="21600" y="21544"/>
                    </a:lnTo>
                    <a:lnTo>
                      <a:pt x="25380" y="42810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prstDash val="lg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2778" name="Полилиния 3"/>
            <p:cNvSpPr>
              <a:spLocks/>
            </p:cNvSpPr>
            <p:nvPr/>
          </p:nvSpPr>
          <p:spPr bwMode="auto">
            <a:xfrm>
              <a:off x="6777038" y="5214938"/>
              <a:ext cx="274521" cy="442912"/>
            </a:xfrm>
            <a:custGeom>
              <a:avLst/>
              <a:gdLst>
                <a:gd name="T0" fmla="*/ 0 w 342900"/>
                <a:gd name="T1" fmla="*/ 0 h 466725"/>
                <a:gd name="T2" fmla="*/ 274521 w 342900"/>
                <a:gd name="T3" fmla="*/ 76832 h 466725"/>
                <a:gd name="T4" fmla="*/ 274521 w 342900"/>
                <a:gd name="T5" fmla="*/ 442912 h 4667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42900" h="466725">
                  <a:moveTo>
                    <a:pt x="0" y="0"/>
                  </a:moveTo>
                  <a:lnTo>
                    <a:pt x="342900" y="80963"/>
                  </a:lnTo>
                  <a:lnTo>
                    <a:pt x="342900" y="466725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4572000" y="974725"/>
            <a:ext cx="4051300" cy="5675313"/>
            <a:chOff x="1179" y="147"/>
            <a:chExt cx="2552" cy="3522"/>
          </a:xfrm>
        </p:grpSpPr>
        <p:sp>
          <p:nvSpPr>
            <p:cNvPr id="32775" name="AutoShape 6"/>
            <p:cNvSpPr>
              <a:spLocks noChangeArrowheads="1"/>
            </p:cNvSpPr>
            <p:nvPr/>
          </p:nvSpPr>
          <p:spPr bwMode="auto">
            <a:xfrm>
              <a:off x="1187" y="147"/>
              <a:ext cx="2544" cy="3064"/>
            </a:xfrm>
            <a:prstGeom prst="triangle">
              <a:avLst>
                <a:gd name="adj" fmla="val 49884"/>
              </a:avLst>
            </a:prstGeom>
            <a:gradFill rotWithShape="1">
              <a:gsLst>
                <a:gs pos="0">
                  <a:srgbClr val="4C4C66"/>
                </a:gs>
                <a:gs pos="50000">
                  <a:srgbClr val="BDBDFF"/>
                </a:gs>
                <a:gs pos="100000">
                  <a:srgbClr val="4C4C66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32776" name="Oval 23"/>
            <p:cNvSpPr>
              <a:spLocks noChangeArrowheads="1"/>
            </p:cNvSpPr>
            <p:nvPr/>
          </p:nvSpPr>
          <p:spPr bwMode="auto">
            <a:xfrm>
              <a:off x="1179" y="2840"/>
              <a:ext cx="2552" cy="829"/>
            </a:xfrm>
            <a:prstGeom prst="ellipse">
              <a:avLst/>
            </a:prstGeom>
            <a:gradFill rotWithShape="1">
              <a:gsLst>
                <a:gs pos="0">
                  <a:srgbClr val="4C4C66"/>
                </a:gs>
                <a:gs pos="50000">
                  <a:srgbClr val="BDBDFF"/>
                </a:gs>
                <a:gs pos="100000">
                  <a:srgbClr val="4C4C6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7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7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7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7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7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1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1" grpId="0" animBg="1"/>
      <p:bldP spid="157717" grpId="0"/>
      <p:bldP spid="1577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1308100" y="196850"/>
            <a:ext cx="6526213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Развертка конуса</a:t>
            </a:r>
          </a:p>
        </p:txBody>
      </p:sp>
      <p:sp>
        <p:nvSpPr>
          <p:cNvPr id="195589" name="Arc 5"/>
          <p:cNvSpPr>
            <a:spLocks/>
          </p:cNvSpPr>
          <p:nvPr/>
        </p:nvSpPr>
        <p:spPr bwMode="auto">
          <a:xfrm rot="10800000">
            <a:off x="3038475" y="1179513"/>
            <a:ext cx="6105525" cy="3600450"/>
          </a:xfrm>
          <a:custGeom>
            <a:avLst/>
            <a:gdLst>
              <a:gd name="T0" fmla="*/ 0 w 33434"/>
              <a:gd name="T1" fmla="*/ 2147483647 h 21600"/>
              <a:gd name="T2" fmla="*/ 2147483647 w 33434"/>
              <a:gd name="T3" fmla="*/ 2147483647 h 21600"/>
              <a:gd name="T4" fmla="*/ 2147483647 w 33434"/>
              <a:gd name="T5" fmla="*/ 2147483647 h 21600"/>
              <a:gd name="T6" fmla="*/ 0 60000 65536"/>
              <a:gd name="T7" fmla="*/ 0 60000 65536"/>
              <a:gd name="T8" fmla="*/ 0 60000 65536"/>
              <a:gd name="T9" fmla="*/ 0 w 33434"/>
              <a:gd name="T10" fmla="*/ 0 h 21600"/>
              <a:gd name="T11" fmla="*/ 33434 w 3343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434" h="21600" fill="none" extrusionOk="0">
                <a:moveTo>
                  <a:pt x="-1" y="7933"/>
                </a:moveTo>
                <a:cubicBezTo>
                  <a:pt x="4102" y="2912"/>
                  <a:pt x="10243" y="-1"/>
                  <a:pt x="16727" y="0"/>
                </a:cubicBezTo>
                <a:cubicBezTo>
                  <a:pt x="23199" y="0"/>
                  <a:pt x="29331" y="2902"/>
                  <a:pt x="33433" y="7909"/>
                </a:cubicBezTo>
              </a:path>
              <a:path w="33434" h="21600" stroke="0" extrusionOk="0">
                <a:moveTo>
                  <a:pt x="-1" y="7933"/>
                </a:moveTo>
                <a:cubicBezTo>
                  <a:pt x="4102" y="2912"/>
                  <a:pt x="10243" y="-1"/>
                  <a:pt x="16727" y="0"/>
                </a:cubicBezTo>
                <a:cubicBezTo>
                  <a:pt x="23199" y="0"/>
                  <a:pt x="29331" y="2902"/>
                  <a:pt x="33433" y="7909"/>
                </a:cubicBezTo>
                <a:lnTo>
                  <a:pt x="16727" y="21600"/>
                </a:lnTo>
                <a:lnTo>
                  <a:pt x="-1" y="7933"/>
                </a:lnTo>
                <a:close/>
              </a:path>
            </a:pathLst>
          </a:custGeom>
          <a:gradFill rotWithShape="1">
            <a:gsLst>
              <a:gs pos="0">
                <a:srgbClr val="53466B"/>
              </a:gs>
              <a:gs pos="50000">
                <a:srgbClr val="C4A5FD"/>
              </a:gs>
              <a:gs pos="100000">
                <a:srgbClr val="53466B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5597" name="Text Box 13"/>
          <p:cNvSpPr txBox="1">
            <a:spLocks noChangeArrowheads="1"/>
          </p:cNvSpPr>
          <p:nvPr/>
        </p:nvSpPr>
        <p:spPr bwMode="auto">
          <a:xfrm>
            <a:off x="1052513" y="1266825"/>
            <a:ext cx="32702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боковая </a:t>
            </a:r>
          </a:p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поверхность − </a:t>
            </a:r>
          </a:p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круговой </a:t>
            </a:r>
          </a:p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сектор</a:t>
            </a:r>
          </a:p>
        </p:txBody>
      </p:sp>
      <p:sp>
        <p:nvSpPr>
          <p:cNvPr id="195598" name="Text Box 14"/>
          <p:cNvSpPr txBox="1">
            <a:spLocks noChangeArrowheads="1"/>
          </p:cNvSpPr>
          <p:nvPr/>
        </p:nvSpPr>
        <p:spPr bwMode="auto">
          <a:xfrm>
            <a:off x="1395413" y="5126038"/>
            <a:ext cx="36893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 – круг </a:t>
            </a:r>
          </a:p>
        </p:txBody>
      </p:sp>
      <p:sp>
        <p:nvSpPr>
          <p:cNvPr id="195602" name="Text Box 18"/>
          <p:cNvSpPr txBox="1">
            <a:spLocks noChangeArrowheads="1"/>
          </p:cNvSpPr>
          <p:nvPr/>
        </p:nvSpPr>
        <p:spPr bwMode="auto">
          <a:xfrm>
            <a:off x="4751388" y="2462213"/>
            <a:ext cx="48418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sz="4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+mn-cs"/>
              </a:rPr>
              <a:t>l</a:t>
            </a:r>
            <a:endParaRPr lang="ru-RU" altLang="ru-RU" sz="4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+mn-cs"/>
            </a:endParaRPr>
          </a:p>
        </p:txBody>
      </p:sp>
      <p:sp>
        <p:nvSpPr>
          <p:cNvPr id="195605" name="Arc 21"/>
          <p:cNvSpPr>
            <a:spLocks/>
          </p:cNvSpPr>
          <p:nvPr/>
        </p:nvSpPr>
        <p:spPr bwMode="auto">
          <a:xfrm rot="10800000">
            <a:off x="3038475" y="1179513"/>
            <a:ext cx="6105525" cy="3600450"/>
          </a:xfrm>
          <a:custGeom>
            <a:avLst/>
            <a:gdLst>
              <a:gd name="T0" fmla="*/ 0 w 33434"/>
              <a:gd name="T1" fmla="*/ 2147483647 h 21600"/>
              <a:gd name="T2" fmla="*/ 2147483647 w 33434"/>
              <a:gd name="T3" fmla="*/ 2147483647 h 21600"/>
              <a:gd name="T4" fmla="*/ 2147483647 w 33434"/>
              <a:gd name="T5" fmla="*/ 2147483647 h 21600"/>
              <a:gd name="T6" fmla="*/ 0 60000 65536"/>
              <a:gd name="T7" fmla="*/ 0 60000 65536"/>
              <a:gd name="T8" fmla="*/ 0 60000 65536"/>
              <a:gd name="T9" fmla="*/ 0 w 33434"/>
              <a:gd name="T10" fmla="*/ 0 h 21600"/>
              <a:gd name="T11" fmla="*/ 33434 w 3343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434" h="21600" fill="none" extrusionOk="0">
                <a:moveTo>
                  <a:pt x="-1" y="7933"/>
                </a:moveTo>
                <a:cubicBezTo>
                  <a:pt x="4102" y="2912"/>
                  <a:pt x="10243" y="-1"/>
                  <a:pt x="16727" y="0"/>
                </a:cubicBezTo>
                <a:cubicBezTo>
                  <a:pt x="23199" y="0"/>
                  <a:pt x="29331" y="2902"/>
                  <a:pt x="33433" y="7909"/>
                </a:cubicBezTo>
              </a:path>
              <a:path w="33434" h="21600" stroke="0" extrusionOk="0">
                <a:moveTo>
                  <a:pt x="-1" y="7933"/>
                </a:moveTo>
                <a:cubicBezTo>
                  <a:pt x="4102" y="2912"/>
                  <a:pt x="10243" y="-1"/>
                  <a:pt x="16727" y="0"/>
                </a:cubicBezTo>
                <a:cubicBezTo>
                  <a:pt x="23199" y="0"/>
                  <a:pt x="29331" y="2902"/>
                  <a:pt x="33433" y="7909"/>
                </a:cubicBezTo>
                <a:lnTo>
                  <a:pt x="16727" y="21600"/>
                </a:lnTo>
                <a:lnTo>
                  <a:pt x="-1" y="7933"/>
                </a:lnTo>
                <a:close/>
              </a:path>
            </a:pathLst>
          </a:cu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5607" name="Rectangle 23"/>
          <p:cNvSpPr>
            <a:spLocks noChangeArrowheads="1"/>
          </p:cNvSpPr>
          <p:nvPr/>
        </p:nvSpPr>
        <p:spPr bwMode="auto">
          <a:xfrm>
            <a:off x="4751388" y="3789363"/>
            <a:ext cx="265588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sz="48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rPr>
              <a:t>C=2</a:t>
            </a:r>
            <a:r>
              <a:rPr lang="el-GR" altLang="ru-RU" sz="48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rPr>
              <a:t>π</a:t>
            </a:r>
            <a:r>
              <a:rPr lang="en-US" altLang="ru-RU" sz="48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rPr>
              <a:t>r</a:t>
            </a:r>
            <a:endParaRPr lang="el-GR" altLang="ru-RU" sz="4800" i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5157788" y="4778375"/>
            <a:ext cx="1936750" cy="1898650"/>
            <a:chOff x="3249" y="3010"/>
            <a:chExt cx="1220" cy="1196"/>
          </a:xfrm>
        </p:grpSpPr>
        <p:sp>
          <p:nvSpPr>
            <p:cNvPr id="33805" name="Oval 12"/>
            <p:cNvSpPr>
              <a:spLocks noChangeArrowheads="1"/>
            </p:cNvSpPr>
            <p:nvPr/>
          </p:nvSpPr>
          <p:spPr bwMode="auto">
            <a:xfrm>
              <a:off x="3249" y="3010"/>
              <a:ext cx="1220" cy="1196"/>
            </a:xfrm>
            <a:prstGeom prst="ellipse">
              <a:avLst/>
            </a:prstGeom>
            <a:gradFill rotWithShape="1">
              <a:gsLst>
                <a:gs pos="0">
                  <a:srgbClr val="F600F6"/>
                </a:gs>
                <a:gs pos="100000">
                  <a:srgbClr val="720072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grpSp>
          <p:nvGrpSpPr>
            <p:cNvPr id="33806" name="Group 25"/>
            <p:cNvGrpSpPr>
              <a:grpSpLocks/>
            </p:cNvGrpSpPr>
            <p:nvPr/>
          </p:nvGrpSpPr>
          <p:grpSpPr bwMode="auto">
            <a:xfrm>
              <a:off x="3872" y="3152"/>
              <a:ext cx="596" cy="519"/>
              <a:chOff x="3872" y="3152"/>
              <a:chExt cx="596" cy="519"/>
            </a:xfrm>
          </p:grpSpPr>
          <p:sp>
            <p:nvSpPr>
              <p:cNvPr id="33807" name="Line 22"/>
              <p:cNvSpPr>
                <a:spLocks noChangeShapeType="1"/>
              </p:cNvSpPr>
              <p:nvPr/>
            </p:nvSpPr>
            <p:spPr bwMode="auto">
              <a:xfrm>
                <a:off x="3872" y="3634"/>
                <a:ext cx="596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 type="stealth" w="med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808" name="Text Box 24"/>
              <p:cNvSpPr txBox="1">
                <a:spLocks noChangeArrowheads="1"/>
              </p:cNvSpPr>
              <p:nvPr/>
            </p:nvSpPr>
            <p:spPr bwMode="auto">
              <a:xfrm>
                <a:off x="4014" y="3152"/>
                <a:ext cx="31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ru-RU" sz="4800" i="1">
                    <a:solidFill>
                      <a:schemeClr val="bg1"/>
                    </a:solidFill>
                    <a:latin typeface="Century Gothic" pitchFamily="34" charset="0"/>
                  </a:rPr>
                  <a:t>r</a:t>
                </a:r>
                <a:endParaRPr lang="ru-RU" altLang="ru-RU" sz="4800" i="1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5314950" y="1317625"/>
            <a:ext cx="1533525" cy="1320800"/>
            <a:chOff x="3348" y="830"/>
            <a:chExt cx="966" cy="832"/>
          </a:xfrm>
        </p:grpSpPr>
        <p:sp>
          <p:nvSpPr>
            <p:cNvPr id="17420" name="Arc 28"/>
            <p:cNvSpPr>
              <a:spLocks/>
            </p:cNvSpPr>
            <p:nvPr/>
          </p:nvSpPr>
          <p:spPr bwMode="auto">
            <a:xfrm rot="10800000">
              <a:off x="3348" y="830"/>
              <a:ext cx="966" cy="423"/>
            </a:xfrm>
            <a:custGeom>
              <a:avLst/>
              <a:gdLst>
                <a:gd name="T0" fmla="*/ 0 w 32648"/>
                <a:gd name="T1" fmla="*/ 0 h 21600"/>
                <a:gd name="T2" fmla="*/ 0 w 32648"/>
                <a:gd name="T3" fmla="*/ 0 h 21600"/>
                <a:gd name="T4" fmla="*/ 0 w 32648"/>
                <a:gd name="T5" fmla="*/ 0 h 21600"/>
                <a:gd name="T6" fmla="*/ 0 60000 65536"/>
                <a:gd name="T7" fmla="*/ 0 60000 65536"/>
                <a:gd name="T8" fmla="*/ 0 60000 65536"/>
                <a:gd name="T9" fmla="*/ 0 w 32648"/>
                <a:gd name="T10" fmla="*/ 0 h 21600"/>
                <a:gd name="T11" fmla="*/ 32648 w 3264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648" h="21600" fill="none" extrusionOk="0">
                  <a:moveTo>
                    <a:pt x="0" y="7482"/>
                  </a:moveTo>
                  <a:cubicBezTo>
                    <a:pt x="4103" y="2731"/>
                    <a:pt x="10070" y="-1"/>
                    <a:pt x="16348" y="0"/>
                  </a:cubicBezTo>
                  <a:cubicBezTo>
                    <a:pt x="22600" y="0"/>
                    <a:pt x="28545" y="2709"/>
                    <a:pt x="32647" y="7427"/>
                  </a:cubicBezTo>
                </a:path>
                <a:path w="32648" h="21600" stroke="0" extrusionOk="0">
                  <a:moveTo>
                    <a:pt x="0" y="7482"/>
                  </a:moveTo>
                  <a:cubicBezTo>
                    <a:pt x="4103" y="2731"/>
                    <a:pt x="10070" y="-1"/>
                    <a:pt x="16348" y="0"/>
                  </a:cubicBezTo>
                  <a:cubicBezTo>
                    <a:pt x="22600" y="0"/>
                    <a:pt x="28545" y="2709"/>
                    <a:pt x="32647" y="7427"/>
                  </a:cubicBezTo>
                  <a:lnTo>
                    <a:pt x="16348" y="21600"/>
                  </a:lnTo>
                  <a:lnTo>
                    <a:pt x="0" y="7482"/>
                  </a:lnTo>
                  <a:close/>
                </a:path>
              </a:pathLst>
            </a:custGeom>
            <a:noFill/>
            <a:ln w="63500" cmpd="dbl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+mn-cs"/>
              </a:endParaRPr>
            </a:p>
          </p:txBody>
        </p:sp>
        <p:sp>
          <p:nvSpPr>
            <p:cNvPr id="17421" name="Text Box 30"/>
            <p:cNvSpPr txBox="1">
              <a:spLocks noChangeArrowheads="1"/>
            </p:cNvSpPr>
            <p:nvPr/>
          </p:nvSpPr>
          <p:spPr bwMode="auto">
            <a:xfrm>
              <a:off x="3670" y="1139"/>
              <a:ext cx="361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l-GR" altLang="ru-RU" sz="4800" i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cs typeface="Arial" panose="020B0604020202020204" pitchFamily="34" charset="0"/>
                  <a:sym typeface="Symbol" panose="05050102010706020507" pitchFamily="18" charset="2"/>
                </a:rPr>
                <a:t></a:t>
              </a:r>
              <a:endParaRPr lang="el-GR" altLang="ru-RU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5601" name="AutoShape 17"/>
          <p:cNvSpPr>
            <a:spLocks/>
          </p:cNvSpPr>
          <p:nvPr/>
        </p:nvSpPr>
        <p:spPr bwMode="auto">
          <a:xfrm rot="-7602005">
            <a:off x="4463257" y="619918"/>
            <a:ext cx="495300" cy="3789363"/>
          </a:xfrm>
          <a:prstGeom prst="leftBrace">
            <a:avLst>
              <a:gd name="adj1" fmla="val 63755"/>
              <a:gd name="adj2" fmla="val 50000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5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9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9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19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9" grpId="0" animBg="1"/>
      <p:bldP spid="195597" grpId="0"/>
      <p:bldP spid="195598" grpId="0"/>
      <p:bldP spid="195602" grpId="0"/>
      <p:bldP spid="195605" grpId="0" animBg="1"/>
      <p:bldP spid="195607" grpId="0"/>
      <p:bldP spid="19560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1757" name="Object 134"/>
          <p:cNvGraphicFramePr>
            <a:graphicFrameLocks noChangeAspect="1"/>
          </p:cNvGraphicFramePr>
          <p:nvPr/>
        </p:nvGraphicFramePr>
        <p:xfrm>
          <a:off x="6875463" y="4375150"/>
          <a:ext cx="2036762" cy="1309688"/>
        </p:xfrm>
        <a:graphic>
          <a:graphicData uri="http://schemas.openxmlformats.org/presentationml/2006/ole">
            <p:oleObj spid="_x0000_s2182" name="Формула" r:id="rId3" imgW="609336" imgH="393529" progId="Equation.3">
              <p:embed/>
            </p:oleObj>
          </a:graphicData>
        </a:graphic>
      </p:graphicFrame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288"/>
            <a:ext cx="8229600" cy="1371600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Площадь поверхности конуса</a:t>
            </a:r>
          </a:p>
        </p:txBody>
      </p:sp>
      <p:sp>
        <p:nvSpPr>
          <p:cNvPr id="201732" name="Oval 4"/>
          <p:cNvSpPr>
            <a:spLocks noChangeArrowheads="1"/>
          </p:cNvSpPr>
          <p:nvPr/>
        </p:nvSpPr>
        <p:spPr bwMode="auto">
          <a:xfrm>
            <a:off x="206375" y="1855788"/>
            <a:ext cx="4321175" cy="4319587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+mn-cs"/>
            </a:endParaRPr>
          </a:p>
        </p:txBody>
      </p:sp>
      <p:sp>
        <p:nvSpPr>
          <p:cNvPr id="201733" name="Arc 5"/>
          <p:cNvSpPr>
            <a:spLocks/>
          </p:cNvSpPr>
          <p:nvPr/>
        </p:nvSpPr>
        <p:spPr bwMode="auto">
          <a:xfrm rot="-10521454">
            <a:off x="204788" y="2571750"/>
            <a:ext cx="2165350" cy="3279775"/>
          </a:xfrm>
          <a:custGeom>
            <a:avLst/>
            <a:gdLst>
              <a:gd name="T0" fmla="*/ 2147483647 w 21600"/>
              <a:gd name="T1" fmla="*/ 0 h 32805"/>
              <a:gd name="T2" fmla="*/ 2147483647 w 21600"/>
              <a:gd name="T3" fmla="*/ 2147483647 h 32805"/>
              <a:gd name="T4" fmla="*/ 0 w 21600"/>
              <a:gd name="T5" fmla="*/ 2147483647 h 32805"/>
              <a:gd name="T6" fmla="*/ 0 60000 65536"/>
              <a:gd name="T7" fmla="*/ 0 60000 65536"/>
              <a:gd name="T8" fmla="*/ 0 60000 65536"/>
              <a:gd name="T9" fmla="*/ 0 w 21600"/>
              <a:gd name="T10" fmla="*/ 0 h 32805"/>
              <a:gd name="T11" fmla="*/ 21600 w 21600"/>
              <a:gd name="T12" fmla="*/ 32805 h 328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2805" fill="none" extrusionOk="0">
                <a:moveTo>
                  <a:pt x="9800" y="0"/>
                </a:moveTo>
                <a:cubicBezTo>
                  <a:pt x="17040" y="3686"/>
                  <a:pt x="21600" y="11124"/>
                  <a:pt x="21600" y="19249"/>
                </a:cubicBezTo>
                <a:cubicBezTo>
                  <a:pt x="21600" y="24181"/>
                  <a:pt x="19912" y="28964"/>
                  <a:pt x="16816" y="32804"/>
                </a:cubicBezTo>
              </a:path>
              <a:path w="21600" h="32805" stroke="0" extrusionOk="0">
                <a:moveTo>
                  <a:pt x="9800" y="0"/>
                </a:moveTo>
                <a:cubicBezTo>
                  <a:pt x="17040" y="3686"/>
                  <a:pt x="21600" y="11124"/>
                  <a:pt x="21600" y="19249"/>
                </a:cubicBezTo>
                <a:cubicBezTo>
                  <a:pt x="21600" y="24181"/>
                  <a:pt x="19912" y="28964"/>
                  <a:pt x="16816" y="32804"/>
                </a:cubicBezTo>
                <a:lnTo>
                  <a:pt x="0" y="19249"/>
                </a:lnTo>
                <a:lnTo>
                  <a:pt x="9800" y="0"/>
                </a:lnTo>
                <a:close/>
              </a:path>
            </a:pathLst>
          </a:custGeom>
          <a:gradFill rotWithShape="1">
            <a:gsLst>
              <a:gs pos="0">
                <a:srgbClr val="761F76"/>
              </a:gs>
              <a:gs pos="50000">
                <a:srgbClr val="FF43FF"/>
              </a:gs>
              <a:gs pos="100000">
                <a:srgbClr val="761F76"/>
              </a:gs>
            </a:gsLst>
            <a:lin ang="5400000" scaled="1"/>
          </a:gradFill>
          <a:ln w="38100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1679575" y="2711450"/>
            <a:ext cx="3429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sz="4400" i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+mn-cs"/>
              </a:rPr>
              <a:t>l</a:t>
            </a:r>
            <a:endParaRPr lang="ru-RU" altLang="ru-RU" sz="4400" i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+mn-cs"/>
            </a:endParaRPr>
          </a:p>
        </p:txBody>
      </p:sp>
      <p:sp>
        <p:nvSpPr>
          <p:cNvPr id="201743" name="Text Box 15"/>
          <p:cNvSpPr txBox="1">
            <a:spLocks noChangeArrowheads="1"/>
          </p:cNvSpPr>
          <p:nvPr/>
        </p:nvSpPr>
        <p:spPr bwMode="auto">
          <a:xfrm>
            <a:off x="1903413" y="4643438"/>
            <a:ext cx="3429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ru-RU" sz="4400" i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+mn-cs"/>
              </a:rPr>
              <a:t>l</a:t>
            </a:r>
            <a:endParaRPr lang="ru-RU" altLang="ru-RU" sz="4400" i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cs typeface="+mn-cs"/>
            </a:endParaRPr>
          </a:p>
        </p:txBody>
      </p:sp>
      <p:sp>
        <p:nvSpPr>
          <p:cNvPr id="2191" name="Rectangle 20"/>
          <p:cNvSpPr>
            <a:spLocks noChangeArrowheads="1"/>
          </p:cNvSpPr>
          <p:nvPr/>
        </p:nvSpPr>
        <p:spPr bwMode="auto">
          <a:xfrm>
            <a:off x="0" y="3019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2192" name="Rectangle 22"/>
          <p:cNvSpPr>
            <a:spLocks noChangeArrowheads="1"/>
          </p:cNvSpPr>
          <p:nvPr/>
        </p:nvSpPr>
        <p:spPr bwMode="auto">
          <a:xfrm>
            <a:off x="0" y="3019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2193" name="Rectangle 24"/>
          <p:cNvSpPr>
            <a:spLocks noChangeArrowheads="1"/>
          </p:cNvSpPr>
          <p:nvPr/>
        </p:nvSpPr>
        <p:spPr bwMode="auto">
          <a:xfrm>
            <a:off x="0" y="2995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01751" name="Object 135"/>
          <p:cNvGraphicFramePr>
            <a:graphicFrameLocks noChangeAspect="1"/>
          </p:cNvGraphicFramePr>
          <p:nvPr/>
        </p:nvGraphicFramePr>
        <p:xfrm>
          <a:off x="5568950" y="1620838"/>
          <a:ext cx="3343275" cy="1612900"/>
        </p:xfrm>
        <a:graphic>
          <a:graphicData uri="http://schemas.openxmlformats.org/presentationml/2006/ole">
            <p:oleObj spid="_x0000_s2183" name="Формула" r:id="rId4" imgW="1028254" imgH="444307" progId="Equation.3">
              <p:embed/>
            </p:oleObj>
          </a:graphicData>
        </a:graphic>
      </p:graphicFrame>
      <p:sp>
        <p:nvSpPr>
          <p:cNvPr id="2194" name="Rectangle 26"/>
          <p:cNvSpPr>
            <a:spLocks noChangeArrowheads="1"/>
          </p:cNvSpPr>
          <p:nvPr/>
        </p:nvSpPr>
        <p:spPr bwMode="auto">
          <a:xfrm>
            <a:off x="0" y="29956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2195" name="Rectangle 28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01755" name="Object 136"/>
          <p:cNvGraphicFramePr>
            <a:graphicFrameLocks noChangeAspect="1"/>
          </p:cNvGraphicFramePr>
          <p:nvPr/>
        </p:nvGraphicFramePr>
        <p:xfrm>
          <a:off x="4759325" y="3124200"/>
          <a:ext cx="2627313" cy="1296988"/>
        </p:xfrm>
        <a:graphic>
          <a:graphicData uri="http://schemas.openxmlformats.org/presentationml/2006/ole">
            <p:oleObj spid="_x0000_s2184" name="Формула" r:id="rId5" imgW="787058" imgH="393529" progId="Equation.3">
              <p:embed/>
            </p:oleObj>
          </a:graphicData>
        </a:graphic>
      </p:graphicFrame>
      <p:sp>
        <p:nvSpPr>
          <p:cNvPr id="2196" name="Rectangle 3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01759" name="Object 137"/>
          <p:cNvGraphicFramePr>
            <a:graphicFrameLocks noChangeAspect="1"/>
          </p:cNvGraphicFramePr>
          <p:nvPr/>
        </p:nvGraphicFramePr>
        <p:xfrm>
          <a:off x="4759325" y="5489575"/>
          <a:ext cx="3044825" cy="1081088"/>
        </p:xfrm>
        <a:graphic>
          <a:graphicData uri="http://schemas.openxmlformats.org/presentationml/2006/ole">
            <p:oleObj spid="_x0000_s2185" name="Формула" r:id="rId6" imgW="647700" imgH="228600" progId="Equation.3">
              <p:embed/>
            </p:oleObj>
          </a:graphicData>
        </a:graphic>
      </p:graphicFrame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209675" y="3570288"/>
            <a:ext cx="1592263" cy="914400"/>
            <a:chOff x="1209564" y="3569494"/>
            <a:chExt cx="1592731" cy="914400"/>
          </a:xfrm>
        </p:grpSpPr>
        <p:sp>
          <p:nvSpPr>
            <p:cNvPr id="18454" name="Text Box 9"/>
            <p:cNvSpPr txBox="1">
              <a:spLocks noChangeArrowheads="1"/>
            </p:cNvSpPr>
            <p:nvPr/>
          </p:nvSpPr>
          <p:spPr bwMode="auto">
            <a:xfrm>
              <a:off x="1209564" y="3618706"/>
              <a:ext cx="539909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l-GR" altLang="ru-RU" sz="4400" i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  <a:sym typeface="Symbol" panose="05050102010706020507" pitchFamily="18" charset="2"/>
                </a:rPr>
                <a:t></a:t>
              </a:r>
              <a:endParaRPr lang="el-GR" altLang="ru-RU" sz="4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endParaRPr>
            </a:p>
          </p:txBody>
        </p:sp>
        <p:sp>
          <p:nvSpPr>
            <p:cNvPr id="3" name="Дуга 2"/>
            <p:cNvSpPr/>
            <p:nvPr/>
          </p:nvSpPr>
          <p:spPr>
            <a:xfrm>
              <a:off x="1887626" y="3569494"/>
              <a:ext cx="914669" cy="914400"/>
            </a:xfrm>
            <a:prstGeom prst="arc">
              <a:avLst>
                <a:gd name="adj1" fmla="val 7177077"/>
                <a:gd name="adj2" fmla="val 13719136"/>
              </a:avLst>
            </a:prstGeom>
            <a:noFill/>
            <a:ln w="76200" cmpd="dbl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01742" name="Line 14"/>
          <p:cNvSpPr>
            <a:spLocks noChangeShapeType="1"/>
          </p:cNvSpPr>
          <p:nvPr/>
        </p:nvSpPr>
        <p:spPr bwMode="auto">
          <a:xfrm flipH="1">
            <a:off x="1241425" y="4014788"/>
            <a:ext cx="1125538" cy="18446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01734" name="Line 6"/>
          <p:cNvSpPr>
            <a:spLocks noChangeShapeType="1"/>
          </p:cNvSpPr>
          <p:nvPr/>
        </p:nvSpPr>
        <p:spPr bwMode="auto">
          <a:xfrm flipH="1" flipV="1">
            <a:off x="792163" y="2528888"/>
            <a:ext cx="1574800" cy="14859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00" name="Oval 90"/>
          <p:cNvSpPr>
            <a:spLocks noChangeArrowheads="1"/>
          </p:cNvSpPr>
          <p:nvPr/>
        </p:nvSpPr>
        <p:spPr bwMode="auto">
          <a:xfrm>
            <a:off x="2311400" y="3963988"/>
            <a:ext cx="96838" cy="100012"/>
          </a:xfrm>
          <a:prstGeom prst="ellipse">
            <a:avLst/>
          </a:prstGeom>
          <a:solidFill>
            <a:srgbClr val="F200F2"/>
          </a:solidFill>
          <a:ln w="38100">
            <a:solidFill>
              <a:srgbClr val="F200F2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540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201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0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01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201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2" grpId="0" animBg="1"/>
      <p:bldP spid="201733" grpId="0" animBg="1"/>
      <p:bldP spid="201735" grpId="0"/>
      <p:bldP spid="201743" grpId="0"/>
      <p:bldP spid="201742" grpId="0" animBg="1"/>
      <p:bldP spid="2017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14463" y="3343275"/>
            <a:ext cx="3417887" cy="78581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Объем конуса</a:t>
            </a:r>
          </a:p>
        </p:txBody>
      </p:sp>
      <p:sp>
        <p:nvSpPr>
          <p:cNvPr id="3145" name="Rectangle 21"/>
          <p:cNvSpPr>
            <a:spLocks noChangeArrowheads="1"/>
          </p:cNvSpPr>
          <p:nvPr/>
        </p:nvSpPr>
        <p:spPr bwMode="auto">
          <a:xfrm>
            <a:off x="0" y="-6397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3146" name="Rectangle 24"/>
          <p:cNvSpPr>
            <a:spLocks noChangeArrowheads="1"/>
          </p:cNvSpPr>
          <p:nvPr/>
        </p:nvSpPr>
        <p:spPr bwMode="auto">
          <a:xfrm>
            <a:off x="0" y="-487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3147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8703" name="Object 70"/>
          <p:cNvGraphicFramePr>
            <a:graphicFrameLocks noChangeAspect="1"/>
          </p:cNvGraphicFramePr>
          <p:nvPr/>
        </p:nvGraphicFramePr>
        <p:xfrm>
          <a:off x="1458913" y="4219575"/>
          <a:ext cx="2943225" cy="1647825"/>
        </p:xfrm>
        <a:graphic>
          <a:graphicData uri="http://schemas.openxmlformats.org/presentationml/2006/ole">
            <p:oleObj spid="_x0000_s3142" name="Формула" r:id="rId3" imgW="698197" imgH="393529" progId="Equation.3">
              <p:embed/>
            </p:oleObj>
          </a:graphicData>
        </a:graphic>
      </p:graphicFrame>
      <p:sp>
        <p:nvSpPr>
          <p:cNvPr id="28705" name="Text Box 33"/>
          <p:cNvSpPr txBox="1">
            <a:spLocks noChangeArrowheads="1"/>
          </p:cNvSpPr>
          <p:nvPr/>
        </p:nvSpPr>
        <p:spPr bwMode="auto">
          <a:xfrm>
            <a:off x="1414463" y="379413"/>
            <a:ext cx="29130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Площадь поверхности конуса</a:t>
            </a:r>
          </a:p>
        </p:txBody>
      </p:sp>
      <p:sp>
        <p:nvSpPr>
          <p:cNvPr id="3149" name="Rectangle 35"/>
          <p:cNvSpPr>
            <a:spLocks noChangeArrowheads="1"/>
          </p:cNvSpPr>
          <p:nvPr/>
        </p:nvSpPr>
        <p:spPr bwMode="auto">
          <a:xfrm>
            <a:off x="0" y="31384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8706" name="Object 71"/>
          <p:cNvGraphicFramePr>
            <a:graphicFrameLocks noChangeAspect="1"/>
          </p:cNvGraphicFramePr>
          <p:nvPr/>
        </p:nvGraphicFramePr>
        <p:xfrm>
          <a:off x="1414463" y="2089150"/>
          <a:ext cx="3673475" cy="1004888"/>
        </p:xfrm>
        <a:graphic>
          <a:graphicData uri="http://schemas.openxmlformats.org/presentationml/2006/ole">
            <p:oleObj spid="_x0000_s3143" name="Формула" r:id="rId4" imgW="838200" imgH="228600" progId="Equation.3">
              <p:embed/>
            </p:oleObj>
          </a:graphicData>
        </a:graphic>
      </p:graphicFrame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4751388" y="615950"/>
            <a:ext cx="4054475" cy="6008688"/>
            <a:chOff x="4751388" y="615950"/>
            <a:chExt cx="4054475" cy="6008688"/>
          </a:xfrm>
        </p:grpSpPr>
        <p:grpSp>
          <p:nvGrpSpPr>
            <p:cNvPr id="3151" name="Group 38"/>
            <p:cNvGrpSpPr>
              <a:grpSpLocks/>
            </p:cNvGrpSpPr>
            <p:nvPr/>
          </p:nvGrpSpPr>
          <p:grpSpPr bwMode="auto">
            <a:xfrm>
              <a:off x="4751388" y="615950"/>
              <a:ext cx="4054475" cy="6008688"/>
              <a:chOff x="3022" y="572"/>
              <a:chExt cx="2554" cy="3544"/>
            </a:xfrm>
          </p:grpSpPr>
          <p:sp>
            <p:nvSpPr>
              <p:cNvPr id="3153" name="Oval 20"/>
              <p:cNvSpPr>
                <a:spLocks noChangeArrowheads="1"/>
              </p:cNvSpPr>
              <p:nvPr/>
            </p:nvSpPr>
            <p:spPr bwMode="auto">
              <a:xfrm>
                <a:off x="3022" y="3270"/>
                <a:ext cx="2552" cy="846"/>
              </a:xfrm>
              <a:prstGeom prst="ellipse">
                <a:avLst/>
              </a:prstGeom>
              <a:gradFill rotWithShape="1">
                <a:gsLst>
                  <a:gs pos="0">
                    <a:srgbClr val="4C4C66"/>
                  </a:gs>
                  <a:gs pos="50000">
                    <a:srgbClr val="BDBDFF"/>
                  </a:gs>
                  <a:gs pos="100000">
                    <a:srgbClr val="4C4C66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>
                  <a:latin typeface="Century Gothic" pitchFamily="34" charset="0"/>
                </a:endParaRPr>
              </a:p>
            </p:txBody>
          </p:sp>
          <p:sp>
            <p:nvSpPr>
              <p:cNvPr id="3154" name="AutoShape 19"/>
              <p:cNvSpPr>
                <a:spLocks noChangeArrowheads="1"/>
              </p:cNvSpPr>
              <p:nvPr/>
            </p:nvSpPr>
            <p:spPr bwMode="auto">
              <a:xfrm>
                <a:off x="3022" y="598"/>
                <a:ext cx="2552" cy="3064"/>
              </a:xfrm>
              <a:prstGeom prst="triangle">
                <a:avLst>
                  <a:gd name="adj" fmla="val 50000"/>
                </a:avLst>
              </a:prstGeom>
              <a:gradFill rotWithShape="1">
                <a:gsLst>
                  <a:gs pos="0">
                    <a:srgbClr val="4C4C66"/>
                  </a:gs>
                  <a:gs pos="50000">
                    <a:srgbClr val="BDBDFF"/>
                  </a:gs>
                  <a:gs pos="100000">
                    <a:srgbClr val="4C4C66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>
                  <a:latin typeface="Century Gothic" pitchFamily="34" charset="0"/>
                </a:endParaRPr>
              </a:p>
            </p:txBody>
          </p:sp>
          <p:sp>
            <p:nvSpPr>
              <p:cNvPr id="3155" name="Arc 17"/>
              <p:cNvSpPr>
                <a:spLocks/>
              </p:cNvSpPr>
              <p:nvPr/>
            </p:nvSpPr>
            <p:spPr bwMode="auto">
              <a:xfrm rot="-5400000">
                <a:off x="4027" y="2555"/>
                <a:ext cx="546" cy="2552"/>
              </a:xfrm>
              <a:custGeom>
                <a:avLst/>
                <a:gdLst>
                  <a:gd name="T0" fmla="*/ 0 w 28092"/>
                  <a:gd name="T1" fmla="*/ 0 h 43200"/>
                  <a:gd name="T2" fmla="*/ 0 w 28092"/>
                  <a:gd name="T3" fmla="*/ 0 h 43200"/>
                  <a:gd name="T4" fmla="*/ 0 w 28092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8092"/>
                  <a:gd name="T10" fmla="*/ 0 h 43200"/>
                  <a:gd name="T11" fmla="*/ 28092 w 28092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092" h="43200" fill="none" extrusionOk="0">
                    <a:moveTo>
                      <a:pt x="26359" y="42668"/>
                    </a:moveTo>
                    <a:cubicBezTo>
                      <a:pt x="24797" y="43021"/>
                      <a:pt x="23201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802" y="-1"/>
                      <a:pt x="25991" y="336"/>
                      <a:pt x="28092" y="998"/>
                    </a:cubicBezTo>
                  </a:path>
                  <a:path w="28092" h="43200" stroke="0" extrusionOk="0">
                    <a:moveTo>
                      <a:pt x="26359" y="42668"/>
                    </a:moveTo>
                    <a:cubicBezTo>
                      <a:pt x="24797" y="43021"/>
                      <a:pt x="23201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802" y="-1"/>
                      <a:pt x="25991" y="336"/>
                      <a:pt x="28092" y="998"/>
                    </a:cubicBezTo>
                    <a:lnTo>
                      <a:pt x="21600" y="21600"/>
                    </a:lnTo>
                    <a:lnTo>
                      <a:pt x="26359" y="42668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6" name="Line 15"/>
              <p:cNvSpPr>
                <a:spLocks noChangeShapeType="1"/>
              </p:cNvSpPr>
              <p:nvPr/>
            </p:nvSpPr>
            <p:spPr bwMode="auto">
              <a:xfrm flipH="1">
                <a:off x="3038" y="572"/>
                <a:ext cx="1260" cy="305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7" name="Line 14"/>
              <p:cNvSpPr>
                <a:spLocks noChangeShapeType="1"/>
              </p:cNvSpPr>
              <p:nvPr/>
            </p:nvSpPr>
            <p:spPr bwMode="auto">
              <a:xfrm>
                <a:off x="4298" y="572"/>
                <a:ext cx="1256" cy="303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8" name="Line 13"/>
              <p:cNvSpPr>
                <a:spLocks noChangeShapeType="1"/>
              </p:cNvSpPr>
              <p:nvPr/>
            </p:nvSpPr>
            <p:spPr bwMode="auto">
              <a:xfrm>
                <a:off x="4298" y="572"/>
                <a:ext cx="0" cy="314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9" name="Oval 12"/>
              <p:cNvSpPr>
                <a:spLocks noChangeArrowheads="1"/>
              </p:cNvSpPr>
              <p:nvPr/>
            </p:nvSpPr>
            <p:spPr bwMode="auto">
              <a:xfrm>
                <a:off x="4249" y="3637"/>
                <a:ext cx="79" cy="79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>
                  <a:latin typeface="Century Gothic" pitchFamily="34" charset="0"/>
                </a:endParaRPr>
              </a:p>
            </p:txBody>
          </p:sp>
          <p:sp>
            <p:nvSpPr>
              <p:cNvPr id="3160" name="Line 11"/>
              <p:cNvSpPr>
                <a:spLocks noChangeShapeType="1"/>
              </p:cNvSpPr>
              <p:nvPr/>
            </p:nvSpPr>
            <p:spPr bwMode="auto">
              <a:xfrm>
                <a:off x="4298" y="3690"/>
                <a:ext cx="952" cy="27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61" name="Line 10"/>
              <p:cNvSpPr>
                <a:spLocks noChangeShapeType="1"/>
              </p:cNvSpPr>
              <p:nvPr/>
            </p:nvSpPr>
            <p:spPr bwMode="auto">
              <a:xfrm>
                <a:off x="4298" y="572"/>
                <a:ext cx="952" cy="338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62" name="Text Box 9"/>
              <p:cNvSpPr txBox="1">
                <a:spLocks noChangeArrowheads="1"/>
              </p:cNvSpPr>
              <p:nvPr/>
            </p:nvSpPr>
            <p:spPr bwMode="auto">
              <a:xfrm>
                <a:off x="4617" y="3343"/>
                <a:ext cx="294" cy="5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altLang="ru-RU" sz="5400" i="1">
                    <a:latin typeface="Century Gothic" pitchFamily="34" charset="0"/>
                    <a:ea typeface="Times New Roman" pitchFamily="18" charset="0"/>
                    <a:cs typeface="Tunga" pitchFamily="34" charset="0"/>
                  </a:rPr>
                  <a:t>r</a:t>
                </a:r>
                <a:endParaRPr lang="en-US" altLang="ru-RU" sz="5400">
                  <a:latin typeface="Century Gothic" pitchFamily="34" charset="0"/>
                  <a:ea typeface="Times New Roman" pitchFamily="18" charset="0"/>
                  <a:cs typeface="Tunga" pitchFamily="34" charset="0"/>
                </a:endParaRPr>
              </a:p>
            </p:txBody>
          </p:sp>
          <p:sp>
            <p:nvSpPr>
              <p:cNvPr id="3163" name="Text Box 8"/>
              <p:cNvSpPr txBox="1">
                <a:spLocks noChangeArrowheads="1"/>
              </p:cNvSpPr>
              <p:nvPr/>
            </p:nvSpPr>
            <p:spPr bwMode="auto">
              <a:xfrm>
                <a:off x="3929" y="2018"/>
                <a:ext cx="414" cy="6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altLang="ru-RU" sz="5400" i="1">
                    <a:latin typeface="Century Gothic" pitchFamily="34" charset="0"/>
                    <a:ea typeface="Times New Roman" pitchFamily="18" charset="0"/>
                    <a:cs typeface="Tunga" pitchFamily="34" charset="0"/>
                  </a:rPr>
                  <a:t>h</a:t>
                </a:r>
                <a:endParaRPr lang="en-US" altLang="ru-RU" sz="5400">
                  <a:latin typeface="Century Gothic" pitchFamily="34" charset="0"/>
                  <a:ea typeface="Times New Roman" pitchFamily="18" charset="0"/>
                  <a:cs typeface="Tunga" pitchFamily="34" charset="0"/>
                </a:endParaRPr>
              </a:p>
            </p:txBody>
          </p:sp>
          <p:sp>
            <p:nvSpPr>
              <p:cNvPr id="3164" name="Arc 25"/>
              <p:cNvSpPr>
                <a:spLocks/>
              </p:cNvSpPr>
              <p:nvPr/>
            </p:nvSpPr>
            <p:spPr bwMode="auto">
              <a:xfrm rot="5400000">
                <a:off x="4053" y="2233"/>
                <a:ext cx="489" cy="2551"/>
              </a:xfrm>
              <a:custGeom>
                <a:avLst/>
                <a:gdLst>
                  <a:gd name="T0" fmla="*/ 0 w 25381"/>
                  <a:gd name="T1" fmla="*/ 0 h 43144"/>
                  <a:gd name="T2" fmla="*/ 0 w 25381"/>
                  <a:gd name="T3" fmla="*/ 0 h 43144"/>
                  <a:gd name="T4" fmla="*/ 0 w 25381"/>
                  <a:gd name="T5" fmla="*/ 0 h 43144"/>
                  <a:gd name="T6" fmla="*/ 0 60000 65536"/>
                  <a:gd name="T7" fmla="*/ 0 60000 65536"/>
                  <a:gd name="T8" fmla="*/ 0 60000 65536"/>
                  <a:gd name="T9" fmla="*/ 0 w 25381"/>
                  <a:gd name="T10" fmla="*/ 0 h 43144"/>
                  <a:gd name="T11" fmla="*/ 25381 w 25381"/>
                  <a:gd name="T12" fmla="*/ 43144 h 431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5381" h="43144" fill="none" extrusionOk="0">
                    <a:moveTo>
                      <a:pt x="25380" y="42810"/>
                    </a:moveTo>
                    <a:cubicBezTo>
                      <a:pt x="24132" y="43032"/>
                      <a:pt x="22867" y="43143"/>
                      <a:pt x="21600" y="43144"/>
                    </a:cubicBezTo>
                    <a:cubicBezTo>
                      <a:pt x="9670" y="43144"/>
                      <a:pt x="0" y="33473"/>
                      <a:pt x="0" y="21544"/>
                    </a:cubicBezTo>
                    <a:cubicBezTo>
                      <a:pt x="-1" y="10216"/>
                      <a:pt x="8750" y="813"/>
                      <a:pt x="20047" y="-1"/>
                    </a:cubicBezTo>
                  </a:path>
                  <a:path w="25381" h="43144" stroke="0" extrusionOk="0">
                    <a:moveTo>
                      <a:pt x="25380" y="42810"/>
                    </a:moveTo>
                    <a:cubicBezTo>
                      <a:pt x="24132" y="43032"/>
                      <a:pt x="22867" y="43143"/>
                      <a:pt x="21600" y="43144"/>
                    </a:cubicBezTo>
                    <a:cubicBezTo>
                      <a:pt x="9670" y="43144"/>
                      <a:pt x="0" y="33473"/>
                      <a:pt x="0" y="21544"/>
                    </a:cubicBezTo>
                    <a:cubicBezTo>
                      <a:pt x="-1" y="10216"/>
                      <a:pt x="8750" y="813"/>
                      <a:pt x="20047" y="-1"/>
                    </a:cubicBezTo>
                    <a:lnTo>
                      <a:pt x="21600" y="21544"/>
                    </a:lnTo>
                    <a:lnTo>
                      <a:pt x="25380" y="42810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65" name="Text Box 36"/>
              <p:cNvSpPr txBox="1">
                <a:spLocks noChangeArrowheads="1"/>
              </p:cNvSpPr>
              <p:nvPr/>
            </p:nvSpPr>
            <p:spPr bwMode="auto">
              <a:xfrm>
                <a:off x="4806" y="2388"/>
                <a:ext cx="116" cy="2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ru-RU" altLang="ru-RU" i="1">
                  <a:latin typeface="Century Gothic" pitchFamily="34" charset="0"/>
                </a:endParaRPr>
              </a:p>
            </p:txBody>
          </p:sp>
          <p:sp>
            <p:nvSpPr>
              <p:cNvPr id="3166" name="Text Box 37"/>
              <p:cNvSpPr txBox="1">
                <a:spLocks noChangeArrowheads="1"/>
              </p:cNvSpPr>
              <p:nvPr/>
            </p:nvSpPr>
            <p:spPr bwMode="auto">
              <a:xfrm>
                <a:off x="4581" y="2387"/>
                <a:ext cx="283" cy="5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ru-RU" sz="5400" i="1">
                    <a:latin typeface="Bookman Old Style" pitchFamily="18" charset="0"/>
                  </a:rPr>
                  <a:t>l</a:t>
                </a:r>
                <a:endParaRPr lang="ru-RU" altLang="ru-RU" sz="5400" i="1">
                  <a:latin typeface="Bookman Old Style" pitchFamily="18" charset="0"/>
                </a:endParaRPr>
              </a:p>
            </p:txBody>
          </p:sp>
        </p:grpSp>
        <p:sp>
          <p:nvSpPr>
            <p:cNvPr id="3152" name="Полилиния 25"/>
            <p:cNvSpPr>
              <a:spLocks/>
            </p:cNvSpPr>
            <p:nvPr/>
          </p:nvSpPr>
          <p:spPr bwMode="auto">
            <a:xfrm>
              <a:off x="6765190" y="5559107"/>
              <a:ext cx="307123" cy="442912"/>
            </a:xfrm>
            <a:custGeom>
              <a:avLst/>
              <a:gdLst>
                <a:gd name="T0" fmla="*/ 0 w 342900"/>
                <a:gd name="T1" fmla="*/ 0 h 466725"/>
                <a:gd name="T2" fmla="*/ 307123 w 342900"/>
                <a:gd name="T3" fmla="*/ 76832 h 466725"/>
                <a:gd name="T4" fmla="*/ 307123 w 342900"/>
                <a:gd name="T5" fmla="*/ 442912 h 4667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42900" h="466725">
                  <a:moveTo>
                    <a:pt x="0" y="0"/>
                  </a:moveTo>
                  <a:lnTo>
                    <a:pt x="342900" y="80963"/>
                  </a:lnTo>
                  <a:lnTo>
                    <a:pt x="342900" y="466725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5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32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70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5691188" y="3649663"/>
            <a:ext cx="2301875" cy="839787"/>
            <a:chOff x="5691188" y="3649661"/>
            <a:chExt cx="2301877" cy="839788"/>
          </a:xfrm>
        </p:grpSpPr>
        <p:grpSp>
          <p:nvGrpSpPr>
            <p:cNvPr id="38944" name="Group 105"/>
            <p:cNvGrpSpPr>
              <a:grpSpLocks/>
            </p:cNvGrpSpPr>
            <p:nvPr/>
          </p:nvGrpSpPr>
          <p:grpSpPr bwMode="auto">
            <a:xfrm>
              <a:off x="5695952" y="3649661"/>
              <a:ext cx="2297113" cy="830263"/>
              <a:chOff x="4313" y="1006"/>
              <a:chExt cx="1447" cy="523"/>
            </a:xfrm>
          </p:grpSpPr>
          <p:sp>
            <p:nvSpPr>
              <p:cNvPr id="38947" name="Oval 12"/>
              <p:cNvSpPr>
                <a:spLocks noChangeArrowheads="1"/>
              </p:cNvSpPr>
              <p:nvPr/>
            </p:nvSpPr>
            <p:spPr bwMode="auto">
              <a:xfrm>
                <a:off x="4313" y="1006"/>
                <a:ext cx="1447" cy="523"/>
              </a:xfrm>
              <a:prstGeom prst="ellipse">
                <a:avLst/>
              </a:prstGeom>
              <a:gradFill rotWithShape="1">
                <a:gsLst>
                  <a:gs pos="0">
                    <a:srgbClr val="FF29FF"/>
                  </a:gs>
                  <a:gs pos="100000">
                    <a:srgbClr val="991999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/>
              </a:p>
            </p:txBody>
          </p:sp>
          <p:sp>
            <p:nvSpPr>
              <p:cNvPr id="38948" name="Oval 8"/>
              <p:cNvSpPr>
                <a:spLocks noChangeArrowheads="1"/>
              </p:cNvSpPr>
              <p:nvPr/>
            </p:nvSpPr>
            <p:spPr bwMode="auto">
              <a:xfrm>
                <a:off x="5002" y="1210"/>
                <a:ext cx="59" cy="62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/>
              </a:p>
            </p:txBody>
          </p:sp>
          <p:sp>
            <p:nvSpPr>
              <p:cNvPr id="38949" name="Line 6"/>
              <p:cNvSpPr>
                <a:spLocks noChangeShapeType="1"/>
              </p:cNvSpPr>
              <p:nvPr/>
            </p:nvSpPr>
            <p:spPr bwMode="auto">
              <a:xfrm flipV="1">
                <a:off x="4487" y="1239"/>
                <a:ext cx="550" cy="18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" name="Дуга 1"/>
            <p:cNvSpPr/>
            <p:nvPr/>
          </p:nvSpPr>
          <p:spPr>
            <a:xfrm>
              <a:off x="5691188" y="3654423"/>
              <a:ext cx="2295527" cy="835026"/>
            </a:xfrm>
            <a:prstGeom prst="arc">
              <a:avLst>
                <a:gd name="adj1" fmla="val 11298158"/>
                <a:gd name="adj2" fmla="val 21245031"/>
              </a:avLst>
            </a:prstGeom>
            <a:noFill/>
            <a:ln w="28575">
              <a:solidFill>
                <a:srgbClr val="000000"/>
              </a:solidFill>
              <a:prstDash val="sysDash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40" name="Дуга 39"/>
            <p:cNvSpPr/>
            <p:nvPr/>
          </p:nvSpPr>
          <p:spPr>
            <a:xfrm>
              <a:off x="5707063" y="3649661"/>
              <a:ext cx="2279652" cy="825501"/>
            </a:xfrm>
            <a:prstGeom prst="arc">
              <a:avLst>
                <a:gd name="adj1" fmla="val 21225592"/>
                <a:gd name="adj2" fmla="val 11175393"/>
              </a:avLst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0517" name="AutoShape 74"/>
          <p:cNvSpPr>
            <a:spLocks noChangeArrowheads="1"/>
          </p:cNvSpPr>
          <p:nvPr/>
        </p:nvSpPr>
        <p:spPr bwMode="auto">
          <a:xfrm rot="6440180">
            <a:off x="274637" y="3101976"/>
            <a:ext cx="4856163" cy="2157412"/>
          </a:xfrm>
          <a:prstGeom prst="triangle">
            <a:avLst>
              <a:gd name="adj" fmla="val 66745"/>
            </a:avLst>
          </a:prstGeom>
          <a:gradFill rotWithShape="1">
            <a:gsLst>
              <a:gs pos="0">
                <a:srgbClr val="BDBDFF"/>
              </a:gs>
              <a:gs pos="100000">
                <a:srgbClr val="585877"/>
              </a:gs>
            </a:gsLst>
            <a:path path="rect">
              <a:fillToRect t="100000" r="10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sp>
        <p:nvSpPr>
          <p:cNvPr id="20519" name="Line 64"/>
          <p:cNvSpPr>
            <a:spLocks noChangeShapeType="1"/>
          </p:cNvSpPr>
          <p:nvPr/>
        </p:nvSpPr>
        <p:spPr bwMode="auto">
          <a:xfrm flipH="1">
            <a:off x="960438" y="1536700"/>
            <a:ext cx="1414462" cy="4621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75" y="-77788"/>
            <a:ext cx="6570663" cy="1081088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Сечения конуса</a:t>
            </a:r>
          </a:p>
        </p:txBody>
      </p:sp>
      <p:sp>
        <p:nvSpPr>
          <p:cNvPr id="38917" name="Rectangle 19"/>
          <p:cNvSpPr>
            <a:spLocks noChangeArrowheads="1"/>
          </p:cNvSpPr>
          <p:nvPr/>
        </p:nvSpPr>
        <p:spPr bwMode="auto">
          <a:xfrm>
            <a:off x="0" y="-612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4886325" y="1538288"/>
            <a:ext cx="3902075" cy="4816475"/>
            <a:chOff x="3078" y="969"/>
            <a:chExt cx="2458" cy="3062"/>
          </a:xfrm>
        </p:grpSpPr>
        <p:sp>
          <p:nvSpPr>
            <p:cNvPr id="38934" name="Line 17"/>
            <p:cNvSpPr>
              <a:spLocks noChangeShapeType="1"/>
            </p:cNvSpPr>
            <p:nvPr/>
          </p:nvSpPr>
          <p:spPr bwMode="auto">
            <a:xfrm flipH="1">
              <a:off x="3098" y="969"/>
              <a:ext cx="1209" cy="264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8935" name="Group 23"/>
            <p:cNvGrpSpPr>
              <a:grpSpLocks/>
            </p:cNvGrpSpPr>
            <p:nvPr/>
          </p:nvGrpSpPr>
          <p:grpSpPr bwMode="auto">
            <a:xfrm>
              <a:off x="3078" y="3272"/>
              <a:ext cx="2458" cy="759"/>
              <a:chOff x="319" y="3612"/>
              <a:chExt cx="3608" cy="1094"/>
            </a:xfrm>
          </p:grpSpPr>
          <p:sp>
            <p:nvSpPr>
              <p:cNvPr id="38939" name="Oval 18"/>
              <p:cNvSpPr>
                <a:spLocks noChangeArrowheads="1"/>
              </p:cNvSpPr>
              <p:nvPr/>
            </p:nvSpPr>
            <p:spPr bwMode="auto">
              <a:xfrm>
                <a:off x="319" y="3612"/>
                <a:ext cx="3602" cy="1094"/>
              </a:xfrm>
              <a:prstGeom prst="ellipse">
                <a:avLst/>
              </a:prstGeom>
              <a:gradFill rotWithShape="1">
                <a:gsLst>
                  <a:gs pos="0">
                    <a:srgbClr val="CDCDFF"/>
                  </a:gs>
                  <a:gs pos="100000">
                    <a:srgbClr val="8989AA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/>
              </a:p>
            </p:txBody>
          </p:sp>
          <p:sp>
            <p:nvSpPr>
              <p:cNvPr id="38940" name="Arc 16"/>
              <p:cNvSpPr>
                <a:spLocks/>
              </p:cNvSpPr>
              <p:nvPr/>
            </p:nvSpPr>
            <p:spPr bwMode="auto">
              <a:xfrm rot="-5400000">
                <a:off x="1790" y="2566"/>
                <a:ext cx="675" cy="3598"/>
              </a:xfrm>
              <a:custGeom>
                <a:avLst/>
                <a:gdLst>
                  <a:gd name="T0" fmla="*/ 0 w 26678"/>
                  <a:gd name="T1" fmla="*/ 0 h 43200"/>
                  <a:gd name="T2" fmla="*/ 0 w 26678"/>
                  <a:gd name="T3" fmla="*/ 0 h 43200"/>
                  <a:gd name="T4" fmla="*/ 0 w 26678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6678"/>
                  <a:gd name="T10" fmla="*/ 0 h 43200"/>
                  <a:gd name="T11" fmla="*/ 26678 w 26678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678" h="43200" fill="none" extrusionOk="0">
                    <a:moveTo>
                      <a:pt x="26438" y="42651"/>
                    </a:moveTo>
                    <a:cubicBezTo>
                      <a:pt x="24851" y="43015"/>
                      <a:pt x="2322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310" y="-1"/>
                      <a:pt x="25015" y="203"/>
                      <a:pt x="26677" y="605"/>
                    </a:cubicBezTo>
                  </a:path>
                  <a:path w="26678" h="43200" stroke="0" extrusionOk="0">
                    <a:moveTo>
                      <a:pt x="26438" y="42651"/>
                    </a:moveTo>
                    <a:cubicBezTo>
                      <a:pt x="24851" y="43015"/>
                      <a:pt x="2322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310" y="-1"/>
                      <a:pt x="25015" y="203"/>
                      <a:pt x="26677" y="605"/>
                    </a:cubicBezTo>
                    <a:lnTo>
                      <a:pt x="21600" y="21600"/>
                    </a:lnTo>
                    <a:lnTo>
                      <a:pt x="26438" y="42651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41" name="Line 15"/>
              <p:cNvSpPr>
                <a:spLocks noChangeShapeType="1"/>
              </p:cNvSpPr>
              <p:nvPr/>
            </p:nvSpPr>
            <p:spPr bwMode="auto">
              <a:xfrm flipV="1">
                <a:off x="783" y="4075"/>
                <a:ext cx="1341" cy="43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42" name="Oval 14"/>
              <p:cNvSpPr>
                <a:spLocks noChangeArrowheads="1"/>
              </p:cNvSpPr>
              <p:nvPr/>
            </p:nvSpPr>
            <p:spPr bwMode="auto">
              <a:xfrm>
                <a:off x="2079" y="4038"/>
                <a:ext cx="87" cy="85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altLang="ru-RU"/>
              </a:p>
            </p:txBody>
          </p:sp>
          <p:sp>
            <p:nvSpPr>
              <p:cNvPr id="38943" name="Arc 13"/>
              <p:cNvSpPr>
                <a:spLocks/>
              </p:cNvSpPr>
              <p:nvPr/>
            </p:nvSpPr>
            <p:spPr bwMode="auto">
              <a:xfrm rot="16200000" flipH="1">
                <a:off x="1848" y="2096"/>
                <a:ext cx="553" cy="3593"/>
              </a:xfrm>
              <a:custGeom>
                <a:avLst/>
                <a:gdLst>
                  <a:gd name="T0" fmla="*/ 0 w 22241"/>
                  <a:gd name="T1" fmla="*/ 0 h 43199"/>
                  <a:gd name="T2" fmla="*/ 0 w 22241"/>
                  <a:gd name="T3" fmla="*/ 0 h 43199"/>
                  <a:gd name="T4" fmla="*/ 0 w 22241"/>
                  <a:gd name="T5" fmla="*/ 0 h 43199"/>
                  <a:gd name="T6" fmla="*/ 0 60000 65536"/>
                  <a:gd name="T7" fmla="*/ 0 60000 65536"/>
                  <a:gd name="T8" fmla="*/ 0 60000 65536"/>
                  <a:gd name="T9" fmla="*/ 0 w 22241"/>
                  <a:gd name="T10" fmla="*/ 0 h 43199"/>
                  <a:gd name="T11" fmla="*/ 22241 w 22241"/>
                  <a:gd name="T12" fmla="*/ 43199 h 4319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241" h="43199" fill="none" extrusionOk="0">
                    <a:moveTo>
                      <a:pt x="21397" y="43199"/>
                    </a:moveTo>
                    <a:cubicBezTo>
                      <a:pt x="9547" y="43088"/>
                      <a:pt x="0" y="33450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1813" y="-1"/>
                      <a:pt x="22027" y="3"/>
                      <a:pt x="22241" y="9"/>
                    </a:cubicBezTo>
                  </a:path>
                  <a:path w="22241" h="43199" stroke="0" extrusionOk="0">
                    <a:moveTo>
                      <a:pt x="21397" y="43199"/>
                    </a:moveTo>
                    <a:cubicBezTo>
                      <a:pt x="9547" y="43088"/>
                      <a:pt x="0" y="33450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1813" y="-1"/>
                      <a:pt x="22027" y="3"/>
                      <a:pt x="22241" y="9"/>
                    </a:cubicBezTo>
                    <a:lnTo>
                      <a:pt x="21600" y="21600"/>
                    </a:lnTo>
                    <a:lnTo>
                      <a:pt x="21397" y="43199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8936" name="Line 5"/>
            <p:cNvSpPr>
              <a:spLocks noChangeShapeType="1"/>
            </p:cNvSpPr>
            <p:nvPr/>
          </p:nvSpPr>
          <p:spPr bwMode="auto">
            <a:xfrm>
              <a:off x="4307" y="969"/>
              <a:ext cx="1214" cy="262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7" name="Line 25"/>
            <p:cNvSpPr>
              <a:spLocks noChangeShapeType="1"/>
            </p:cNvSpPr>
            <p:nvPr/>
          </p:nvSpPr>
          <p:spPr bwMode="auto">
            <a:xfrm>
              <a:off x="4307" y="969"/>
              <a:ext cx="0" cy="261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8" name="Line 26"/>
            <p:cNvSpPr>
              <a:spLocks noChangeShapeType="1"/>
            </p:cNvSpPr>
            <p:nvPr/>
          </p:nvSpPr>
          <p:spPr bwMode="auto">
            <a:xfrm flipH="1">
              <a:off x="3394" y="969"/>
              <a:ext cx="913" cy="29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" name="Group 118"/>
          <p:cNvGrpSpPr>
            <a:grpSpLocks/>
          </p:cNvGrpSpPr>
          <p:nvPr/>
        </p:nvGrpSpPr>
        <p:grpSpPr bwMode="auto">
          <a:xfrm>
            <a:off x="1911350" y="1536700"/>
            <a:ext cx="2130425" cy="4786313"/>
            <a:chOff x="1198" y="969"/>
            <a:chExt cx="1342" cy="3015"/>
          </a:xfrm>
        </p:grpSpPr>
        <p:sp>
          <p:nvSpPr>
            <p:cNvPr id="38930" name="Freeform 115"/>
            <p:cNvSpPr>
              <a:spLocks/>
            </p:cNvSpPr>
            <p:nvPr/>
          </p:nvSpPr>
          <p:spPr bwMode="auto">
            <a:xfrm>
              <a:off x="1207" y="969"/>
              <a:ext cx="1333" cy="3005"/>
            </a:xfrm>
            <a:custGeom>
              <a:avLst/>
              <a:gdLst>
                <a:gd name="T0" fmla="*/ 0 w 1333"/>
                <a:gd name="T1" fmla="*/ 3005 h 3005"/>
                <a:gd name="T2" fmla="*/ 284 w 1333"/>
                <a:gd name="T3" fmla="*/ 0 h 3005"/>
                <a:gd name="T4" fmla="*/ 1333 w 1333"/>
                <a:gd name="T5" fmla="*/ 2467 h 3005"/>
                <a:gd name="T6" fmla="*/ 0 w 1333"/>
                <a:gd name="T7" fmla="*/ 3005 h 30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33"/>
                <a:gd name="T13" fmla="*/ 0 h 3005"/>
                <a:gd name="T14" fmla="*/ 1333 w 1333"/>
                <a:gd name="T15" fmla="*/ 3005 h 30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33" h="3005">
                  <a:moveTo>
                    <a:pt x="0" y="3005"/>
                  </a:moveTo>
                  <a:lnTo>
                    <a:pt x="284" y="0"/>
                  </a:lnTo>
                  <a:lnTo>
                    <a:pt x="1333" y="2467"/>
                  </a:lnTo>
                  <a:lnTo>
                    <a:pt x="0" y="3005"/>
                  </a:lnTo>
                  <a:close/>
                </a:path>
              </a:pathLst>
            </a:custGeom>
            <a:gradFill rotWithShape="1">
              <a:gsLst>
                <a:gs pos="0">
                  <a:srgbClr val="FF43FF"/>
                </a:gs>
                <a:gs pos="100000">
                  <a:srgbClr val="882488"/>
                </a:gs>
              </a:gsLst>
              <a:path path="rect">
                <a:fillToRect t="100000" r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1" name="Line 113"/>
            <p:cNvSpPr>
              <a:spLocks noChangeShapeType="1"/>
            </p:cNvSpPr>
            <p:nvPr/>
          </p:nvSpPr>
          <p:spPr bwMode="auto">
            <a:xfrm flipV="1">
              <a:off x="1198" y="3436"/>
              <a:ext cx="1342" cy="5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2" name="Line 112"/>
            <p:cNvSpPr>
              <a:spLocks noChangeShapeType="1"/>
            </p:cNvSpPr>
            <p:nvPr/>
          </p:nvSpPr>
          <p:spPr bwMode="auto">
            <a:xfrm flipH="1">
              <a:off x="1198" y="969"/>
              <a:ext cx="293" cy="30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33" name="Line 114"/>
            <p:cNvSpPr>
              <a:spLocks noChangeShapeType="1"/>
            </p:cNvSpPr>
            <p:nvPr/>
          </p:nvSpPr>
          <p:spPr bwMode="auto">
            <a:xfrm>
              <a:off x="1491" y="969"/>
              <a:ext cx="1049" cy="246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8826" name="Line 106"/>
          <p:cNvSpPr>
            <a:spLocks noChangeShapeType="1"/>
          </p:cNvSpPr>
          <p:nvPr/>
        </p:nvSpPr>
        <p:spPr bwMode="auto">
          <a:xfrm flipV="1">
            <a:off x="969963" y="5265738"/>
            <a:ext cx="2528887" cy="89217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7" name="Group 101"/>
          <p:cNvGrpSpPr>
            <a:grpSpLocks/>
          </p:cNvGrpSpPr>
          <p:nvPr/>
        </p:nvGrpSpPr>
        <p:grpSpPr bwMode="auto">
          <a:xfrm>
            <a:off x="442913" y="1536700"/>
            <a:ext cx="3890962" cy="4818063"/>
            <a:chOff x="279" y="968"/>
            <a:chExt cx="2451" cy="3060"/>
          </a:xfrm>
        </p:grpSpPr>
        <p:grpSp>
          <p:nvGrpSpPr>
            <p:cNvPr id="38923" name="Group 87"/>
            <p:cNvGrpSpPr>
              <a:grpSpLocks/>
            </p:cNvGrpSpPr>
            <p:nvPr/>
          </p:nvGrpSpPr>
          <p:grpSpPr bwMode="auto">
            <a:xfrm>
              <a:off x="279" y="968"/>
              <a:ext cx="2451" cy="3060"/>
              <a:chOff x="279" y="968"/>
              <a:chExt cx="2451" cy="3060"/>
            </a:xfrm>
          </p:grpSpPr>
          <p:sp>
            <p:nvSpPr>
              <p:cNvPr id="38926" name="Line 49"/>
              <p:cNvSpPr>
                <a:spLocks noChangeShapeType="1"/>
              </p:cNvSpPr>
              <p:nvPr/>
            </p:nvSpPr>
            <p:spPr bwMode="auto">
              <a:xfrm flipH="1">
                <a:off x="294" y="968"/>
                <a:ext cx="1197" cy="261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27" name="Arc 52"/>
              <p:cNvSpPr>
                <a:spLocks/>
              </p:cNvSpPr>
              <p:nvPr/>
            </p:nvSpPr>
            <p:spPr bwMode="auto">
              <a:xfrm rot="-5400000">
                <a:off x="1271" y="2568"/>
                <a:ext cx="468" cy="2451"/>
              </a:xfrm>
              <a:custGeom>
                <a:avLst/>
                <a:gdLst>
                  <a:gd name="T0" fmla="*/ 0 w 26678"/>
                  <a:gd name="T1" fmla="*/ 0 h 43200"/>
                  <a:gd name="T2" fmla="*/ 0 w 26678"/>
                  <a:gd name="T3" fmla="*/ 0 h 43200"/>
                  <a:gd name="T4" fmla="*/ 0 w 26678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6678"/>
                  <a:gd name="T10" fmla="*/ 0 h 43200"/>
                  <a:gd name="T11" fmla="*/ 26678 w 26678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6678" h="43200" fill="none" extrusionOk="0">
                    <a:moveTo>
                      <a:pt x="26438" y="42651"/>
                    </a:moveTo>
                    <a:cubicBezTo>
                      <a:pt x="24851" y="43015"/>
                      <a:pt x="2322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310" y="-1"/>
                      <a:pt x="25015" y="203"/>
                      <a:pt x="26677" y="605"/>
                    </a:cubicBezTo>
                  </a:path>
                  <a:path w="26678" h="43200" stroke="0" extrusionOk="0">
                    <a:moveTo>
                      <a:pt x="26438" y="42651"/>
                    </a:moveTo>
                    <a:cubicBezTo>
                      <a:pt x="24851" y="43015"/>
                      <a:pt x="23228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310" y="-1"/>
                      <a:pt x="25015" y="203"/>
                      <a:pt x="26677" y="605"/>
                    </a:cubicBezTo>
                    <a:lnTo>
                      <a:pt x="21600" y="21600"/>
                    </a:lnTo>
                    <a:lnTo>
                      <a:pt x="26438" y="42651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28" name="Arc 55"/>
              <p:cNvSpPr>
                <a:spLocks/>
              </p:cNvSpPr>
              <p:nvPr/>
            </p:nvSpPr>
            <p:spPr bwMode="auto">
              <a:xfrm rot="16200000" flipH="1">
                <a:off x="1310" y="2244"/>
                <a:ext cx="390" cy="2451"/>
              </a:xfrm>
              <a:custGeom>
                <a:avLst/>
                <a:gdLst>
                  <a:gd name="T0" fmla="*/ 0 w 22241"/>
                  <a:gd name="T1" fmla="*/ 0 h 43199"/>
                  <a:gd name="T2" fmla="*/ 0 w 22241"/>
                  <a:gd name="T3" fmla="*/ 0 h 43199"/>
                  <a:gd name="T4" fmla="*/ 0 w 22241"/>
                  <a:gd name="T5" fmla="*/ 0 h 43199"/>
                  <a:gd name="T6" fmla="*/ 0 60000 65536"/>
                  <a:gd name="T7" fmla="*/ 0 60000 65536"/>
                  <a:gd name="T8" fmla="*/ 0 60000 65536"/>
                  <a:gd name="T9" fmla="*/ 0 w 22241"/>
                  <a:gd name="T10" fmla="*/ 0 h 43199"/>
                  <a:gd name="T11" fmla="*/ 22241 w 22241"/>
                  <a:gd name="T12" fmla="*/ 43199 h 4319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241" h="43199" fill="none" extrusionOk="0">
                    <a:moveTo>
                      <a:pt x="21397" y="43199"/>
                    </a:moveTo>
                    <a:cubicBezTo>
                      <a:pt x="9547" y="43088"/>
                      <a:pt x="0" y="33450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1813" y="-1"/>
                      <a:pt x="22027" y="3"/>
                      <a:pt x="22241" y="9"/>
                    </a:cubicBezTo>
                  </a:path>
                  <a:path w="22241" h="43199" stroke="0" extrusionOk="0">
                    <a:moveTo>
                      <a:pt x="21397" y="43199"/>
                    </a:moveTo>
                    <a:cubicBezTo>
                      <a:pt x="9547" y="43088"/>
                      <a:pt x="0" y="33450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1813" y="-1"/>
                      <a:pt x="22027" y="3"/>
                      <a:pt x="22241" y="9"/>
                    </a:cubicBezTo>
                    <a:lnTo>
                      <a:pt x="21600" y="21600"/>
                    </a:lnTo>
                    <a:lnTo>
                      <a:pt x="21397" y="43199"/>
                    </a:lnTo>
                    <a:close/>
                  </a:path>
                </a:pathLst>
              </a:cu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29" name="Line 62"/>
              <p:cNvSpPr>
                <a:spLocks noChangeShapeType="1"/>
              </p:cNvSpPr>
              <p:nvPr/>
            </p:nvSpPr>
            <p:spPr bwMode="auto">
              <a:xfrm>
                <a:off x="1491" y="969"/>
                <a:ext cx="1224" cy="261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8924" name="Line 99"/>
            <p:cNvSpPr>
              <a:spLocks noChangeShapeType="1"/>
            </p:cNvSpPr>
            <p:nvPr/>
          </p:nvSpPr>
          <p:spPr bwMode="auto">
            <a:xfrm>
              <a:off x="1491" y="969"/>
              <a:ext cx="0" cy="266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25" name="Oval 100"/>
            <p:cNvSpPr>
              <a:spLocks noChangeArrowheads="1"/>
            </p:cNvSpPr>
            <p:nvPr/>
          </p:nvSpPr>
          <p:spPr bwMode="auto">
            <a:xfrm>
              <a:off x="1462" y="3565"/>
              <a:ext cx="61" cy="57"/>
            </a:xfrm>
            <a:prstGeom prst="ellipse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sp>
        <p:nvSpPr>
          <p:cNvPr id="20520" name="Line 66"/>
          <p:cNvSpPr>
            <a:spLocks noChangeShapeType="1"/>
          </p:cNvSpPr>
          <p:nvPr/>
        </p:nvSpPr>
        <p:spPr bwMode="auto">
          <a:xfrm>
            <a:off x="2386013" y="1576388"/>
            <a:ext cx="1112837" cy="36893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0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8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7" grpId="0" animBg="1"/>
      <p:bldP spid="20519" grpId="0" animBg="1"/>
      <p:bldP spid="158826" grpId="0" animBg="1"/>
      <p:bldP spid="205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 descr="http://konspekta.net/studopediaru/baza18/294252158587.files/image07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9488" y="50482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5" descr="http://konspekta.net/studopediaru/baza18/294252158587.files/image07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7475" y="4572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6" descr="http://konspekta.net/studopediaru/baza18/294252158587.files/image08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9488" y="387032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7" descr="http://konspekta.net/studopediaru/baza18/294252158587.files/image08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97475" y="387032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Freeform 51"/>
          <p:cNvSpPr>
            <a:spLocks/>
          </p:cNvSpPr>
          <p:nvPr/>
        </p:nvSpPr>
        <p:spPr bwMode="auto">
          <a:xfrm>
            <a:off x="5021263" y="1516063"/>
            <a:ext cx="2295525" cy="4675187"/>
          </a:xfrm>
          <a:custGeom>
            <a:avLst/>
            <a:gdLst>
              <a:gd name="T0" fmla="*/ 1163 w 1446"/>
              <a:gd name="T1" fmla="*/ 0 h 2920"/>
              <a:gd name="T2" fmla="*/ 1446 w 1446"/>
              <a:gd name="T3" fmla="*/ 2920 h 2920"/>
              <a:gd name="T4" fmla="*/ 0 w 1446"/>
              <a:gd name="T5" fmla="*/ 2721 h 2920"/>
              <a:gd name="T6" fmla="*/ 1163 w 1446"/>
              <a:gd name="T7" fmla="*/ 0 h 2920"/>
              <a:gd name="T8" fmla="*/ 0 60000 65536"/>
              <a:gd name="T9" fmla="*/ 0 60000 65536"/>
              <a:gd name="T10" fmla="*/ 0 60000 65536"/>
              <a:gd name="T11" fmla="*/ 0 60000 65536"/>
              <a:gd name="T12" fmla="*/ 0 w 1446"/>
              <a:gd name="T13" fmla="*/ 0 h 2920"/>
              <a:gd name="T14" fmla="*/ 1446 w 1446"/>
              <a:gd name="T15" fmla="*/ 2920 h 29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6" h="2920">
                <a:moveTo>
                  <a:pt x="1163" y="0"/>
                </a:moveTo>
                <a:lnTo>
                  <a:pt x="1446" y="2920"/>
                </a:lnTo>
                <a:lnTo>
                  <a:pt x="0" y="2721"/>
                </a:lnTo>
                <a:lnTo>
                  <a:pt x="1163" y="0"/>
                </a:lnTo>
                <a:close/>
              </a:path>
            </a:pathLst>
          </a:custGeom>
          <a:gradFill rotWithShape="1">
            <a:gsLst>
              <a:gs pos="0">
                <a:srgbClr val="FF43FF"/>
              </a:gs>
              <a:gs pos="100000">
                <a:srgbClr val="882488"/>
              </a:gs>
            </a:gsLst>
            <a:path path="rect">
              <a:fillToRect t="100000" r="100000"/>
            </a:path>
          </a:gradFill>
          <a:ln w="2857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1646238" y="0"/>
            <a:ext cx="5851525" cy="94615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Решение  задач</a:t>
            </a:r>
          </a:p>
        </p:txBody>
      </p:sp>
      <p:sp>
        <p:nvSpPr>
          <p:cNvPr id="40963" name="Arc 12"/>
          <p:cNvSpPr>
            <a:spLocks/>
          </p:cNvSpPr>
          <p:nvPr/>
        </p:nvSpPr>
        <p:spPr bwMode="auto">
          <a:xfrm rot="-5400000">
            <a:off x="6508750" y="3808413"/>
            <a:ext cx="723900" cy="4051300"/>
          </a:xfrm>
          <a:custGeom>
            <a:avLst/>
            <a:gdLst>
              <a:gd name="T0" fmla="*/ 2147483647 w 28092"/>
              <a:gd name="T1" fmla="*/ 2147483647 h 43200"/>
              <a:gd name="T2" fmla="*/ 2147483647 w 28092"/>
              <a:gd name="T3" fmla="*/ 2147483647 h 43200"/>
              <a:gd name="T4" fmla="*/ 2147483647 w 28092"/>
              <a:gd name="T5" fmla="*/ 2147483647 h 43200"/>
              <a:gd name="T6" fmla="*/ 0 60000 65536"/>
              <a:gd name="T7" fmla="*/ 0 60000 65536"/>
              <a:gd name="T8" fmla="*/ 0 60000 65536"/>
              <a:gd name="T9" fmla="*/ 0 w 28092"/>
              <a:gd name="T10" fmla="*/ 0 h 43200"/>
              <a:gd name="T11" fmla="*/ 28092 w 28092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092" h="43200" fill="none" extrusionOk="0">
                <a:moveTo>
                  <a:pt x="26359" y="42668"/>
                </a:moveTo>
                <a:cubicBezTo>
                  <a:pt x="24797" y="43021"/>
                  <a:pt x="2320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802" y="-1"/>
                  <a:pt x="25991" y="336"/>
                  <a:pt x="28092" y="998"/>
                </a:cubicBezTo>
              </a:path>
              <a:path w="28092" h="43200" stroke="0" extrusionOk="0">
                <a:moveTo>
                  <a:pt x="26359" y="42668"/>
                </a:moveTo>
                <a:cubicBezTo>
                  <a:pt x="24797" y="43021"/>
                  <a:pt x="23201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802" y="-1"/>
                  <a:pt x="25991" y="336"/>
                  <a:pt x="28092" y="998"/>
                </a:cubicBezTo>
                <a:lnTo>
                  <a:pt x="21600" y="21600"/>
                </a:lnTo>
                <a:lnTo>
                  <a:pt x="26359" y="42668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4" name="Line 13"/>
          <p:cNvSpPr>
            <a:spLocks noChangeShapeType="1"/>
          </p:cNvSpPr>
          <p:nvPr/>
        </p:nvSpPr>
        <p:spPr bwMode="auto">
          <a:xfrm flipH="1">
            <a:off x="4841875" y="1516063"/>
            <a:ext cx="2025650" cy="40608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5" name="Line 14"/>
          <p:cNvSpPr>
            <a:spLocks noChangeShapeType="1"/>
          </p:cNvSpPr>
          <p:nvPr/>
        </p:nvSpPr>
        <p:spPr bwMode="auto">
          <a:xfrm>
            <a:off x="6867525" y="1516063"/>
            <a:ext cx="2024063" cy="40608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6" name="Line 15"/>
          <p:cNvSpPr>
            <a:spLocks noChangeShapeType="1"/>
          </p:cNvSpPr>
          <p:nvPr/>
        </p:nvSpPr>
        <p:spPr bwMode="auto">
          <a:xfrm>
            <a:off x="6867525" y="1516063"/>
            <a:ext cx="0" cy="4165600"/>
          </a:xfrm>
          <a:prstGeom prst="line">
            <a:avLst/>
          </a:prstGeom>
          <a:noFill/>
          <a:ln w="28575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7" name="Oval 16"/>
          <p:cNvSpPr>
            <a:spLocks noChangeArrowheads="1"/>
          </p:cNvSpPr>
          <p:nvPr/>
        </p:nvSpPr>
        <p:spPr bwMode="auto">
          <a:xfrm>
            <a:off x="6816725" y="5576888"/>
            <a:ext cx="98425" cy="104775"/>
          </a:xfrm>
          <a:prstGeom prst="ellipse">
            <a:avLst/>
          </a:prstGeom>
          <a:solidFill>
            <a:srgbClr val="000000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4000">
              <a:latin typeface="Century Gothic" pitchFamily="34" charset="0"/>
            </a:endParaRPr>
          </a:p>
        </p:txBody>
      </p:sp>
      <p:sp>
        <p:nvSpPr>
          <p:cNvPr id="40968" name="Line 17"/>
          <p:cNvSpPr>
            <a:spLocks noChangeShapeType="1"/>
          </p:cNvSpPr>
          <p:nvPr/>
        </p:nvSpPr>
        <p:spPr bwMode="auto">
          <a:xfrm>
            <a:off x="6867525" y="5646738"/>
            <a:ext cx="449263" cy="504825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9" name="Line 18"/>
          <p:cNvSpPr>
            <a:spLocks noChangeShapeType="1"/>
          </p:cNvSpPr>
          <p:nvPr/>
        </p:nvSpPr>
        <p:spPr bwMode="auto">
          <a:xfrm>
            <a:off x="6867525" y="1516063"/>
            <a:ext cx="449263" cy="46799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70" name="Arc 20"/>
          <p:cNvSpPr>
            <a:spLocks/>
          </p:cNvSpPr>
          <p:nvPr/>
        </p:nvSpPr>
        <p:spPr bwMode="auto">
          <a:xfrm rot="5400000">
            <a:off x="6542882" y="3380581"/>
            <a:ext cx="647700" cy="4049713"/>
          </a:xfrm>
          <a:custGeom>
            <a:avLst/>
            <a:gdLst>
              <a:gd name="T0" fmla="*/ 2147483647 w 25381"/>
              <a:gd name="T1" fmla="*/ 2147483647 h 43144"/>
              <a:gd name="T2" fmla="*/ 2147483647 w 25381"/>
              <a:gd name="T3" fmla="*/ 0 h 43144"/>
              <a:gd name="T4" fmla="*/ 2147483647 w 25381"/>
              <a:gd name="T5" fmla="*/ 2147483647 h 43144"/>
              <a:gd name="T6" fmla="*/ 0 60000 65536"/>
              <a:gd name="T7" fmla="*/ 0 60000 65536"/>
              <a:gd name="T8" fmla="*/ 0 60000 65536"/>
              <a:gd name="T9" fmla="*/ 0 w 25381"/>
              <a:gd name="T10" fmla="*/ 0 h 43144"/>
              <a:gd name="T11" fmla="*/ 25381 w 25381"/>
              <a:gd name="T12" fmla="*/ 43144 h 43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5381" h="43144" fill="none" extrusionOk="0">
                <a:moveTo>
                  <a:pt x="25380" y="42810"/>
                </a:moveTo>
                <a:cubicBezTo>
                  <a:pt x="24132" y="43032"/>
                  <a:pt x="22867" y="43143"/>
                  <a:pt x="21600" y="43144"/>
                </a:cubicBezTo>
                <a:cubicBezTo>
                  <a:pt x="9670" y="43144"/>
                  <a:pt x="0" y="33473"/>
                  <a:pt x="0" y="21544"/>
                </a:cubicBezTo>
                <a:cubicBezTo>
                  <a:pt x="-1" y="10216"/>
                  <a:pt x="8750" y="813"/>
                  <a:pt x="20047" y="-1"/>
                </a:cubicBezTo>
              </a:path>
              <a:path w="25381" h="43144" stroke="0" extrusionOk="0">
                <a:moveTo>
                  <a:pt x="25380" y="42810"/>
                </a:moveTo>
                <a:cubicBezTo>
                  <a:pt x="24132" y="43032"/>
                  <a:pt x="22867" y="43143"/>
                  <a:pt x="21600" y="43144"/>
                </a:cubicBezTo>
                <a:cubicBezTo>
                  <a:pt x="9670" y="43144"/>
                  <a:pt x="0" y="33473"/>
                  <a:pt x="0" y="21544"/>
                </a:cubicBezTo>
                <a:cubicBezTo>
                  <a:pt x="-1" y="10216"/>
                  <a:pt x="8750" y="813"/>
                  <a:pt x="20047" y="-1"/>
                </a:cubicBezTo>
                <a:lnTo>
                  <a:pt x="21600" y="21544"/>
                </a:lnTo>
                <a:lnTo>
                  <a:pt x="25380" y="42810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71" name="Text Box 27"/>
          <p:cNvSpPr txBox="1">
            <a:spLocks noChangeArrowheads="1"/>
          </p:cNvSpPr>
          <p:nvPr/>
        </p:nvSpPr>
        <p:spPr bwMode="auto">
          <a:xfrm>
            <a:off x="6543675" y="869950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S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72" name="Text Box 28"/>
          <p:cNvSpPr txBox="1">
            <a:spLocks noChangeArrowheads="1"/>
          </p:cNvSpPr>
          <p:nvPr/>
        </p:nvSpPr>
        <p:spPr bwMode="auto">
          <a:xfrm>
            <a:off x="7110413" y="6040438"/>
            <a:ext cx="676275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i="1">
                <a:latin typeface="Century Gothic" pitchFamily="34" charset="0"/>
              </a:rPr>
              <a:t>В</a:t>
            </a:r>
          </a:p>
        </p:txBody>
      </p:sp>
      <p:sp>
        <p:nvSpPr>
          <p:cNvPr id="40973" name="Text Box 29"/>
          <p:cNvSpPr txBox="1">
            <a:spLocks noChangeArrowheads="1"/>
          </p:cNvSpPr>
          <p:nvPr/>
        </p:nvSpPr>
        <p:spPr bwMode="auto">
          <a:xfrm>
            <a:off x="6861175" y="5187950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O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74" name="Freeform 39"/>
          <p:cNvSpPr>
            <a:spLocks/>
          </p:cNvSpPr>
          <p:nvPr/>
        </p:nvSpPr>
        <p:spPr bwMode="auto">
          <a:xfrm>
            <a:off x="1016000" y="1470025"/>
            <a:ext cx="2925763" cy="4546600"/>
          </a:xfrm>
          <a:custGeom>
            <a:avLst/>
            <a:gdLst>
              <a:gd name="T0" fmla="*/ 2147483647 w 1843"/>
              <a:gd name="T1" fmla="*/ 0 h 2864"/>
              <a:gd name="T2" fmla="*/ 2147483647 w 1843"/>
              <a:gd name="T3" fmla="*/ 2147483647 h 2864"/>
              <a:gd name="T4" fmla="*/ 0 w 1843"/>
              <a:gd name="T5" fmla="*/ 2147483647 h 2864"/>
              <a:gd name="T6" fmla="*/ 2147483647 w 1843"/>
              <a:gd name="T7" fmla="*/ 0 h 2864"/>
              <a:gd name="T8" fmla="*/ 0 60000 65536"/>
              <a:gd name="T9" fmla="*/ 0 60000 65536"/>
              <a:gd name="T10" fmla="*/ 0 60000 65536"/>
              <a:gd name="T11" fmla="*/ 0 60000 65536"/>
              <a:gd name="T12" fmla="*/ 0 w 1843"/>
              <a:gd name="T13" fmla="*/ 0 h 2864"/>
              <a:gd name="T14" fmla="*/ 1843 w 1843"/>
              <a:gd name="T15" fmla="*/ 2864 h 28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43" h="2864">
                <a:moveTo>
                  <a:pt x="879" y="0"/>
                </a:moveTo>
                <a:lnTo>
                  <a:pt x="1843" y="2835"/>
                </a:lnTo>
                <a:lnTo>
                  <a:pt x="0" y="2864"/>
                </a:lnTo>
                <a:lnTo>
                  <a:pt x="879" y="0"/>
                </a:lnTo>
                <a:close/>
              </a:path>
            </a:pathLst>
          </a:custGeom>
          <a:gradFill rotWithShape="1">
            <a:gsLst>
              <a:gs pos="0">
                <a:srgbClr val="5F5F76"/>
              </a:gs>
              <a:gs pos="50000">
                <a:srgbClr val="CDCDFF"/>
              </a:gs>
              <a:gs pos="100000">
                <a:srgbClr val="5F5F76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40975" name="Group 4"/>
          <p:cNvGrpSpPr>
            <a:grpSpLocks/>
          </p:cNvGrpSpPr>
          <p:nvPr/>
        </p:nvGrpSpPr>
        <p:grpSpPr bwMode="auto">
          <a:xfrm>
            <a:off x="476250" y="1470025"/>
            <a:ext cx="3898900" cy="4721225"/>
            <a:chOff x="3085" y="969"/>
            <a:chExt cx="2456" cy="3059"/>
          </a:xfrm>
        </p:grpSpPr>
        <p:sp>
          <p:nvSpPr>
            <p:cNvPr id="40996" name="Line 5"/>
            <p:cNvSpPr>
              <a:spLocks noChangeShapeType="1"/>
            </p:cNvSpPr>
            <p:nvPr/>
          </p:nvSpPr>
          <p:spPr bwMode="auto">
            <a:xfrm flipH="1">
              <a:off x="3107" y="969"/>
              <a:ext cx="1200" cy="260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7" name="Arc 6"/>
            <p:cNvSpPr>
              <a:spLocks/>
            </p:cNvSpPr>
            <p:nvPr/>
          </p:nvSpPr>
          <p:spPr bwMode="auto">
            <a:xfrm rot="-5400000">
              <a:off x="4077" y="2568"/>
              <a:ext cx="468" cy="2451"/>
            </a:xfrm>
            <a:custGeom>
              <a:avLst/>
              <a:gdLst>
                <a:gd name="T0" fmla="*/ 0 w 26678"/>
                <a:gd name="T1" fmla="*/ 0 h 43200"/>
                <a:gd name="T2" fmla="*/ 0 w 26678"/>
                <a:gd name="T3" fmla="*/ 0 h 43200"/>
                <a:gd name="T4" fmla="*/ 0 w 26678"/>
                <a:gd name="T5" fmla="*/ 0 h 43200"/>
                <a:gd name="T6" fmla="*/ 0 60000 65536"/>
                <a:gd name="T7" fmla="*/ 0 60000 65536"/>
                <a:gd name="T8" fmla="*/ 0 60000 65536"/>
                <a:gd name="T9" fmla="*/ 0 w 26678"/>
                <a:gd name="T10" fmla="*/ 0 h 43200"/>
                <a:gd name="T11" fmla="*/ 26678 w 26678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6678" h="43200" fill="none" extrusionOk="0">
                  <a:moveTo>
                    <a:pt x="26438" y="42651"/>
                  </a:moveTo>
                  <a:cubicBezTo>
                    <a:pt x="24851" y="43015"/>
                    <a:pt x="2322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310" y="-1"/>
                    <a:pt x="25015" y="203"/>
                    <a:pt x="26677" y="605"/>
                  </a:cubicBezTo>
                </a:path>
                <a:path w="26678" h="43200" stroke="0" extrusionOk="0">
                  <a:moveTo>
                    <a:pt x="26438" y="42651"/>
                  </a:moveTo>
                  <a:cubicBezTo>
                    <a:pt x="24851" y="43015"/>
                    <a:pt x="23228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310" y="-1"/>
                    <a:pt x="25015" y="203"/>
                    <a:pt x="26677" y="605"/>
                  </a:cubicBezTo>
                  <a:lnTo>
                    <a:pt x="21600" y="21600"/>
                  </a:lnTo>
                  <a:lnTo>
                    <a:pt x="26438" y="42651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998" name="Oval 7"/>
            <p:cNvSpPr>
              <a:spLocks noChangeArrowheads="1"/>
            </p:cNvSpPr>
            <p:nvPr/>
          </p:nvSpPr>
          <p:spPr bwMode="auto">
            <a:xfrm>
              <a:off x="4264" y="3557"/>
              <a:ext cx="85" cy="8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4000">
                <a:latin typeface="Century Gothic" pitchFamily="34" charset="0"/>
              </a:endParaRPr>
            </a:p>
          </p:txBody>
        </p:sp>
        <p:sp>
          <p:nvSpPr>
            <p:cNvPr id="40999" name="Arc 8"/>
            <p:cNvSpPr>
              <a:spLocks/>
            </p:cNvSpPr>
            <p:nvPr/>
          </p:nvSpPr>
          <p:spPr bwMode="auto">
            <a:xfrm rot="16200000" flipH="1">
              <a:off x="4121" y="2230"/>
              <a:ext cx="379" cy="2450"/>
            </a:xfrm>
            <a:custGeom>
              <a:avLst/>
              <a:gdLst>
                <a:gd name="T0" fmla="*/ 0 w 21600"/>
                <a:gd name="T1" fmla="*/ 0 h 43108"/>
                <a:gd name="T2" fmla="*/ 0 w 21600"/>
                <a:gd name="T3" fmla="*/ 0 h 43108"/>
                <a:gd name="T4" fmla="*/ 0 w 21600"/>
                <a:gd name="T5" fmla="*/ 0 h 43108"/>
                <a:gd name="T6" fmla="*/ 0 60000 65536"/>
                <a:gd name="T7" fmla="*/ 0 60000 65536"/>
                <a:gd name="T8" fmla="*/ 0 60000 65536"/>
                <a:gd name="T9" fmla="*/ 0 w 21600"/>
                <a:gd name="T10" fmla="*/ 0 h 43108"/>
                <a:gd name="T11" fmla="*/ 21600 w 21600"/>
                <a:gd name="T12" fmla="*/ 43108 h 431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3108" fill="none" extrusionOk="0">
                  <a:moveTo>
                    <a:pt x="21397" y="43108"/>
                  </a:moveTo>
                  <a:cubicBezTo>
                    <a:pt x="9547" y="42997"/>
                    <a:pt x="0" y="33359"/>
                    <a:pt x="0" y="21509"/>
                  </a:cubicBezTo>
                  <a:cubicBezTo>
                    <a:pt x="-1" y="10348"/>
                    <a:pt x="8501" y="1025"/>
                    <a:pt x="19615" y="0"/>
                  </a:cubicBezTo>
                </a:path>
                <a:path w="21600" h="43108" stroke="0" extrusionOk="0">
                  <a:moveTo>
                    <a:pt x="21397" y="43108"/>
                  </a:moveTo>
                  <a:cubicBezTo>
                    <a:pt x="9547" y="42997"/>
                    <a:pt x="0" y="33359"/>
                    <a:pt x="0" y="21509"/>
                  </a:cubicBezTo>
                  <a:cubicBezTo>
                    <a:pt x="-1" y="10348"/>
                    <a:pt x="8501" y="1025"/>
                    <a:pt x="19615" y="0"/>
                  </a:cubicBezTo>
                  <a:lnTo>
                    <a:pt x="21600" y="21509"/>
                  </a:lnTo>
                  <a:lnTo>
                    <a:pt x="21397" y="43108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0" name="Line 9"/>
            <p:cNvSpPr>
              <a:spLocks noChangeShapeType="1"/>
            </p:cNvSpPr>
            <p:nvPr/>
          </p:nvSpPr>
          <p:spPr bwMode="auto">
            <a:xfrm>
              <a:off x="4307" y="969"/>
              <a:ext cx="1234" cy="267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1" name="Line 10"/>
            <p:cNvSpPr>
              <a:spLocks noChangeShapeType="1"/>
            </p:cNvSpPr>
            <p:nvPr/>
          </p:nvSpPr>
          <p:spPr bwMode="auto">
            <a:xfrm>
              <a:off x="4307" y="969"/>
              <a:ext cx="0" cy="261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0976" name="Line 21"/>
          <p:cNvSpPr>
            <a:spLocks noChangeShapeType="1"/>
          </p:cNvSpPr>
          <p:nvPr/>
        </p:nvSpPr>
        <p:spPr bwMode="auto">
          <a:xfrm flipH="1">
            <a:off x="1016000" y="1516063"/>
            <a:ext cx="1395413" cy="45005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77" name="Line 22"/>
          <p:cNvSpPr>
            <a:spLocks noChangeShapeType="1"/>
          </p:cNvSpPr>
          <p:nvPr/>
        </p:nvSpPr>
        <p:spPr bwMode="auto">
          <a:xfrm flipH="1">
            <a:off x="1016000" y="5521325"/>
            <a:ext cx="1395413" cy="495300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78" name="Arc 23"/>
          <p:cNvSpPr>
            <a:spLocks/>
          </p:cNvSpPr>
          <p:nvPr/>
        </p:nvSpPr>
        <p:spPr bwMode="auto">
          <a:xfrm>
            <a:off x="1062038" y="5205413"/>
            <a:ext cx="627062" cy="644525"/>
          </a:xfrm>
          <a:custGeom>
            <a:avLst/>
            <a:gdLst>
              <a:gd name="T0" fmla="*/ 2147483647 w 21464"/>
              <a:gd name="T1" fmla="*/ 0 h 20623"/>
              <a:gd name="T2" fmla="*/ 2147483647 w 21464"/>
              <a:gd name="T3" fmla="*/ 2147483647 h 20623"/>
              <a:gd name="T4" fmla="*/ 0 w 21464"/>
              <a:gd name="T5" fmla="*/ 2147483647 h 20623"/>
              <a:gd name="T6" fmla="*/ 0 60000 65536"/>
              <a:gd name="T7" fmla="*/ 0 60000 65536"/>
              <a:gd name="T8" fmla="*/ 0 60000 65536"/>
              <a:gd name="T9" fmla="*/ 0 w 21464"/>
              <a:gd name="T10" fmla="*/ 0 h 20623"/>
              <a:gd name="T11" fmla="*/ 21464 w 21464"/>
              <a:gd name="T12" fmla="*/ 20623 h 2062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64" h="20623" fill="none" extrusionOk="0">
                <a:moveTo>
                  <a:pt x="6422" y="0"/>
                </a:moveTo>
                <a:cubicBezTo>
                  <a:pt x="14601" y="2547"/>
                  <a:pt x="20502" y="9686"/>
                  <a:pt x="21463" y="18199"/>
                </a:cubicBezTo>
              </a:path>
              <a:path w="21464" h="20623" stroke="0" extrusionOk="0">
                <a:moveTo>
                  <a:pt x="6422" y="0"/>
                </a:moveTo>
                <a:cubicBezTo>
                  <a:pt x="14601" y="2547"/>
                  <a:pt x="20502" y="9686"/>
                  <a:pt x="21463" y="18199"/>
                </a:cubicBezTo>
                <a:lnTo>
                  <a:pt x="0" y="20623"/>
                </a:lnTo>
                <a:lnTo>
                  <a:pt x="6422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79" name="Text Box 24"/>
          <p:cNvSpPr txBox="1">
            <a:spLocks noChangeArrowheads="1"/>
          </p:cNvSpPr>
          <p:nvPr/>
        </p:nvSpPr>
        <p:spPr bwMode="auto">
          <a:xfrm>
            <a:off x="2092325" y="866775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S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80" name="Text Box 25"/>
          <p:cNvSpPr txBox="1">
            <a:spLocks noChangeArrowheads="1"/>
          </p:cNvSpPr>
          <p:nvPr/>
        </p:nvSpPr>
        <p:spPr bwMode="auto">
          <a:xfrm>
            <a:off x="611188" y="5870575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A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81" name="Text Box 26"/>
          <p:cNvSpPr txBox="1">
            <a:spLocks noChangeArrowheads="1"/>
          </p:cNvSpPr>
          <p:nvPr/>
        </p:nvSpPr>
        <p:spPr bwMode="auto">
          <a:xfrm>
            <a:off x="2370138" y="4932363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O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82" name="Line 32"/>
          <p:cNvSpPr>
            <a:spLocks noChangeShapeType="1"/>
          </p:cNvSpPr>
          <p:nvPr/>
        </p:nvSpPr>
        <p:spPr bwMode="auto">
          <a:xfrm>
            <a:off x="2411413" y="1516063"/>
            <a:ext cx="1530350" cy="4454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83" name="Line 33"/>
          <p:cNvSpPr>
            <a:spLocks noChangeShapeType="1"/>
          </p:cNvSpPr>
          <p:nvPr/>
        </p:nvSpPr>
        <p:spPr bwMode="auto">
          <a:xfrm>
            <a:off x="2457450" y="5521325"/>
            <a:ext cx="1484313" cy="449263"/>
          </a:xfrm>
          <a:prstGeom prst="line">
            <a:avLst/>
          </a:prstGeom>
          <a:noFill/>
          <a:ln w="2857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84" name="Text Box 34"/>
          <p:cNvSpPr txBox="1">
            <a:spLocks noChangeArrowheads="1"/>
          </p:cNvSpPr>
          <p:nvPr/>
        </p:nvSpPr>
        <p:spPr bwMode="auto">
          <a:xfrm>
            <a:off x="3711575" y="5824538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B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40985" name="Line 35"/>
          <p:cNvSpPr>
            <a:spLocks noChangeShapeType="1"/>
          </p:cNvSpPr>
          <p:nvPr/>
        </p:nvSpPr>
        <p:spPr bwMode="auto">
          <a:xfrm flipV="1">
            <a:off x="1016000" y="5959475"/>
            <a:ext cx="2925763" cy="571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86" name="Arc 36"/>
          <p:cNvSpPr>
            <a:spLocks/>
          </p:cNvSpPr>
          <p:nvPr/>
        </p:nvSpPr>
        <p:spPr bwMode="auto">
          <a:xfrm rot="8170468">
            <a:off x="2025650" y="5278438"/>
            <a:ext cx="684213" cy="696912"/>
          </a:xfrm>
          <a:custGeom>
            <a:avLst/>
            <a:gdLst>
              <a:gd name="T0" fmla="*/ 0 w 23128"/>
              <a:gd name="T1" fmla="*/ 2147483647 h 21600"/>
              <a:gd name="T2" fmla="*/ 2147483647 w 23128"/>
              <a:gd name="T3" fmla="*/ 2147483647 h 21600"/>
              <a:gd name="T4" fmla="*/ 2147483647 w 23128"/>
              <a:gd name="T5" fmla="*/ 2147483647 h 21600"/>
              <a:gd name="T6" fmla="*/ 0 60000 65536"/>
              <a:gd name="T7" fmla="*/ 0 60000 65536"/>
              <a:gd name="T8" fmla="*/ 0 60000 65536"/>
              <a:gd name="T9" fmla="*/ 0 w 23128"/>
              <a:gd name="T10" fmla="*/ 0 h 21600"/>
              <a:gd name="T11" fmla="*/ 23128 w 2312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128" h="21600" fill="none" extrusionOk="0">
                <a:moveTo>
                  <a:pt x="-1" y="71"/>
                </a:moveTo>
                <a:cubicBezTo>
                  <a:pt x="584" y="23"/>
                  <a:pt x="1170" y="-1"/>
                  <a:pt x="1757" y="0"/>
                </a:cubicBezTo>
                <a:cubicBezTo>
                  <a:pt x="12474" y="0"/>
                  <a:pt x="21570" y="7858"/>
                  <a:pt x="23127" y="18462"/>
                </a:cubicBezTo>
              </a:path>
              <a:path w="23128" h="21600" stroke="0" extrusionOk="0">
                <a:moveTo>
                  <a:pt x="-1" y="71"/>
                </a:moveTo>
                <a:cubicBezTo>
                  <a:pt x="584" y="23"/>
                  <a:pt x="1170" y="-1"/>
                  <a:pt x="1757" y="0"/>
                </a:cubicBezTo>
                <a:cubicBezTo>
                  <a:pt x="12474" y="0"/>
                  <a:pt x="21570" y="7858"/>
                  <a:pt x="23127" y="18462"/>
                </a:cubicBezTo>
                <a:lnTo>
                  <a:pt x="1757" y="21600"/>
                </a:lnTo>
                <a:lnTo>
                  <a:pt x="-1" y="71"/>
                </a:lnTo>
                <a:close/>
              </a:path>
            </a:pathLst>
          </a:custGeom>
          <a:noFill/>
          <a:ln w="63500" cmpd="dbl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87" name="Arc 40"/>
          <p:cNvSpPr>
            <a:spLocks/>
          </p:cNvSpPr>
          <p:nvPr/>
        </p:nvSpPr>
        <p:spPr bwMode="auto">
          <a:xfrm flipH="1">
            <a:off x="3222625" y="5191125"/>
            <a:ext cx="627063" cy="644525"/>
          </a:xfrm>
          <a:custGeom>
            <a:avLst/>
            <a:gdLst>
              <a:gd name="T0" fmla="*/ 2147483647 w 21464"/>
              <a:gd name="T1" fmla="*/ 0 h 20623"/>
              <a:gd name="T2" fmla="*/ 2147483647 w 21464"/>
              <a:gd name="T3" fmla="*/ 2147483647 h 20623"/>
              <a:gd name="T4" fmla="*/ 0 w 21464"/>
              <a:gd name="T5" fmla="*/ 2147483647 h 20623"/>
              <a:gd name="T6" fmla="*/ 0 60000 65536"/>
              <a:gd name="T7" fmla="*/ 0 60000 65536"/>
              <a:gd name="T8" fmla="*/ 0 60000 65536"/>
              <a:gd name="T9" fmla="*/ 0 w 21464"/>
              <a:gd name="T10" fmla="*/ 0 h 20623"/>
              <a:gd name="T11" fmla="*/ 21464 w 21464"/>
              <a:gd name="T12" fmla="*/ 20623 h 2062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64" h="20623" fill="none" extrusionOk="0">
                <a:moveTo>
                  <a:pt x="6422" y="0"/>
                </a:moveTo>
                <a:cubicBezTo>
                  <a:pt x="14601" y="2547"/>
                  <a:pt x="20502" y="9686"/>
                  <a:pt x="21463" y="18199"/>
                </a:cubicBezTo>
              </a:path>
              <a:path w="21464" h="20623" stroke="0" extrusionOk="0">
                <a:moveTo>
                  <a:pt x="6422" y="0"/>
                </a:moveTo>
                <a:cubicBezTo>
                  <a:pt x="14601" y="2547"/>
                  <a:pt x="20502" y="9686"/>
                  <a:pt x="21463" y="18199"/>
                </a:cubicBezTo>
                <a:lnTo>
                  <a:pt x="0" y="20623"/>
                </a:lnTo>
                <a:lnTo>
                  <a:pt x="6422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88" name="Line 42"/>
          <p:cNvSpPr>
            <a:spLocks noChangeShapeType="1"/>
          </p:cNvSpPr>
          <p:nvPr/>
        </p:nvSpPr>
        <p:spPr bwMode="auto">
          <a:xfrm flipH="1">
            <a:off x="5018088" y="1516063"/>
            <a:ext cx="1849437" cy="43545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89" name="Line 43"/>
          <p:cNvSpPr>
            <a:spLocks noChangeShapeType="1"/>
          </p:cNvSpPr>
          <p:nvPr/>
        </p:nvSpPr>
        <p:spPr bwMode="auto">
          <a:xfrm flipH="1">
            <a:off x="5021263" y="5621338"/>
            <a:ext cx="1841500" cy="2286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90" name="Line 44"/>
          <p:cNvSpPr>
            <a:spLocks noChangeShapeType="1"/>
          </p:cNvSpPr>
          <p:nvPr/>
        </p:nvSpPr>
        <p:spPr bwMode="auto">
          <a:xfrm>
            <a:off x="5018088" y="5870575"/>
            <a:ext cx="2298700" cy="30638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91" name="Line 45"/>
          <p:cNvSpPr>
            <a:spLocks noChangeShapeType="1"/>
          </p:cNvSpPr>
          <p:nvPr/>
        </p:nvSpPr>
        <p:spPr bwMode="auto">
          <a:xfrm flipH="1">
            <a:off x="6237288" y="1560513"/>
            <a:ext cx="630237" cy="44561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92" name="Line 46"/>
          <p:cNvSpPr>
            <a:spLocks noChangeShapeType="1"/>
          </p:cNvSpPr>
          <p:nvPr/>
        </p:nvSpPr>
        <p:spPr bwMode="auto">
          <a:xfrm flipH="1">
            <a:off x="6237288" y="5611813"/>
            <a:ext cx="630237" cy="404812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93" name="Arc 49"/>
          <p:cNvSpPr>
            <a:spLocks/>
          </p:cNvSpPr>
          <p:nvPr/>
        </p:nvSpPr>
        <p:spPr bwMode="auto">
          <a:xfrm>
            <a:off x="6281738" y="5273675"/>
            <a:ext cx="358775" cy="482600"/>
          </a:xfrm>
          <a:custGeom>
            <a:avLst/>
            <a:gdLst>
              <a:gd name="T0" fmla="*/ 2147483647 w 21600"/>
              <a:gd name="T1" fmla="*/ 0 h 23921"/>
              <a:gd name="T2" fmla="*/ 2147483647 w 21600"/>
              <a:gd name="T3" fmla="*/ 2147483647 h 23921"/>
              <a:gd name="T4" fmla="*/ 0 w 21600"/>
              <a:gd name="T5" fmla="*/ 2147483647 h 23921"/>
              <a:gd name="T6" fmla="*/ 0 60000 65536"/>
              <a:gd name="T7" fmla="*/ 0 60000 65536"/>
              <a:gd name="T8" fmla="*/ 0 60000 65536"/>
              <a:gd name="T9" fmla="*/ 0 w 21600"/>
              <a:gd name="T10" fmla="*/ 0 h 23921"/>
              <a:gd name="T11" fmla="*/ 21600 w 21600"/>
              <a:gd name="T12" fmla="*/ 23921 h 239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3921" fill="none" extrusionOk="0">
                <a:moveTo>
                  <a:pt x="3870" y="-1"/>
                </a:moveTo>
                <a:cubicBezTo>
                  <a:pt x="14137" y="1869"/>
                  <a:pt x="21600" y="10813"/>
                  <a:pt x="21600" y="21250"/>
                </a:cubicBezTo>
                <a:cubicBezTo>
                  <a:pt x="21600" y="22142"/>
                  <a:pt x="21544" y="23034"/>
                  <a:pt x="21434" y="23921"/>
                </a:cubicBezTo>
              </a:path>
              <a:path w="21600" h="23921" stroke="0" extrusionOk="0">
                <a:moveTo>
                  <a:pt x="3870" y="-1"/>
                </a:moveTo>
                <a:cubicBezTo>
                  <a:pt x="14137" y="1869"/>
                  <a:pt x="21600" y="10813"/>
                  <a:pt x="21600" y="21250"/>
                </a:cubicBezTo>
                <a:cubicBezTo>
                  <a:pt x="21600" y="22142"/>
                  <a:pt x="21544" y="23034"/>
                  <a:pt x="21434" y="23921"/>
                </a:cubicBezTo>
                <a:lnTo>
                  <a:pt x="0" y="21250"/>
                </a:lnTo>
                <a:lnTo>
                  <a:pt x="3870" y="-1"/>
                </a:lnTo>
                <a:close/>
              </a:path>
            </a:pathLst>
          </a:custGeom>
          <a:noFill/>
          <a:ln w="63500" cmpd="dbl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94" name="Text Box 52"/>
          <p:cNvSpPr txBox="1">
            <a:spLocks noChangeArrowheads="1"/>
          </p:cNvSpPr>
          <p:nvPr/>
        </p:nvSpPr>
        <p:spPr bwMode="auto">
          <a:xfrm>
            <a:off x="4576763" y="5719763"/>
            <a:ext cx="676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4000" i="1">
                <a:latin typeface="Century Gothic" pitchFamily="34" charset="0"/>
              </a:rPr>
              <a:t>A</a:t>
            </a:r>
            <a:endParaRPr lang="ru-RU" altLang="ru-RU" sz="4000" i="1">
              <a:latin typeface="Century Gothic" pitchFamily="34" charset="0"/>
            </a:endParaRPr>
          </a:p>
        </p:txBody>
      </p:sp>
      <p:sp>
        <p:nvSpPr>
          <p:cNvPr id="2" name="Полилиния 1"/>
          <p:cNvSpPr/>
          <p:nvPr/>
        </p:nvSpPr>
        <p:spPr>
          <a:xfrm>
            <a:off x="2057400" y="5102225"/>
            <a:ext cx="352425" cy="538163"/>
          </a:xfrm>
          <a:custGeom>
            <a:avLst/>
            <a:gdLst>
              <a:gd name="connsiteX0" fmla="*/ 352425 w 352425"/>
              <a:gd name="connsiteY0" fmla="*/ 0 h 538163"/>
              <a:gd name="connsiteX1" fmla="*/ 4763 w 352425"/>
              <a:gd name="connsiteY1" fmla="*/ 109538 h 538163"/>
              <a:gd name="connsiteX2" fmla="*/ 0 w 352425"/>
              <a:gd name="connsiteY2" fmla="*/ 538163 h 538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2425" h="538163">
                <a:moveTo>
                  <a:pt x="352425" y="0"/>
                </a:moveTo>
                <a:lnTo>
                  <a:pt x="4763" y="109538"/>
                </a:lnTo>
                <a:cubicBezTo>
                  <a:pt x="3175" y="252413"/>
                  <a:pt x="1588" y="395288"/>
                  <a:pt x="0" y="538163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125413" y="219075"/>
            <a:ext cx="8893175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Усеченный конус</a:t>
            </a:r>
          </a:p>
        </p:txBody>
      </p:sp>
      <p:sp>
        <p:nvSpPr>
          <p:cNvPr id="41986" name="Rectangle 6"/>
          <p:cNvSpPr>
            <a:spLocks noChangeArrowheads="1"/>
          </p:cNvSpPr>
          <p:nvPr/>
        </p:nvSpPr>
        <p:spPr bwMode="auto">
          <a:xfrm>
            <a:off x="763588" y="1608138"/>
            <a:ext cx="7616825" cy="329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27063" lvl="3" indent="-536575">
              <a:lnSpc>
                <a:spcPct val="130000"/>
              </a:lnSpc>
              <a:buClr>
                <a:srgbClr val="6F22FA"/>
              </a:buClr>
              <a:buSzPct val="100000"/>
              <a:buFont typeface="Century Gothic" pitchFamily="34" charset="0"/>
              <a:buChar char="☺"/>
              <a:tabLst>
                <a:tab pos="625475" algn="l"/>
              </a:tabLst>
            </a:pPr>
            <a:r>
              <a:rPr lang="ru-RU" altLang="ru-RU" sz="3200">
                <a:solidFill>
                  <a:schemeClr val="bg2"/>
                </a:solidFill>
                <a:latin typeface="Century Gothic" pitchFamily="34" charset="0"/>
                <a:hlinkClick r:id="rId2" action="ppaction://hlinksldjump"/>
              </a:rPr>
              <a:t>Понятие усеченного конуса</a:t>
            </a:r>
            <a:endParaRPr lang="ru-RU" altLang="ru-RU" sz="3200">
              <a:solidFill>
                <a:schemeClr val="bg2"/>
              </a:solidFill>
              <a:latin typeface="Century Gothic" pitchFamily="34" charset="0"/>
            </a:endParaRPr>
          </a:p>
          <a:p>
            <a:pPr marL="627063" lvl="3" indent="-536575">
              <a:lnSpc>
                <a:spcPct val="130000"/>
              </a:lnSpc>
              <a:buClr>
                <a:srgbClr val="6F22FA"/>
              </a:buClr>
              <a:buSzPct val="100000"/>
              <a:buFont typeface="Century Gothic" pitchFamily="34" charset="0"/>
              <a:buChar char="☺"/>
              <a:tabLst>
                <a:tab pos="625475" algn="l"/>
              </a:tabLst>
            </a:pPr>
            <a:r>
              <a:rPr lang="ru-RU" altLang="ru-RU" sz="3200">
                <a:solidFill>
                  <a:schemeClr val="bg2"/>
                </a:solidFill>
                <a:latin typeface="Century Gothic" pitchFamily="34" charset="0"/>
                <a:hlinkClick r:id="rId3" action="ppaction://hlinksldjump"/>
              </a:rPr>
              <a:t>Усеченный конус</a:t>
            </a:r>
            <a:endParaRPr lang="ru-RU" altLang="ru-RU" sz="3200">
              <a:solidFill>
                <a:schemeClr val="bg2"/>
              </a:solidFill>
              <a:latin typeface="Century Gothic" pitchFamily="34" charset="0"/>
            </a:endParaRPr>
          </a:p>
          <a:p>
            <a:pPr marL="627063" lvl="3" indent="-536575">
              <a:lnSpc>
                <a:spcPct val="130000"/>
              </a:lnSpc>
              <a:buClr>
                <a:srgbClr val="6F22FA"/>
              </a:buClr>
              <a:buSzPct val="100000"/>
              <a:buFont typeface="Century Gothic" pitchFamily="34" charset="0"/>
              <a:buChar char="☺"/>
              <a:tabLst>
                <a:tab pos="625475" algn="l"/>
              </a:tabLst>
            </a:pPr>
            <a:r>
              <a:rPr lang="ru-RU" altLang="ru-RU" sz="3200">
                <a:solidFill>
                  <a:schemeClr val="bg2"/>
                </a:solidFill>
                <a:latin typeface="Century Gothic" pitchFamily="34" charset="0"/>
                <a:hlinkClick r:id="rId4" action="ppaction://hlinksldjump"/>
              </a:rPr>
              <a:t>Поверхность усеченного конуса</a:t>
            </a:r>
            <a:endParaRPr lang="ru-RU" altLang="ru-RU" sz="3200">
              <a:solidFill>
                <a:schemeClr val="bg2"/>
              </a:solidFill>
              <a:latin typeface="Century Gothic" pitchFamily="34" charset="0"/>
            </a:endParaRPr>
          </a:p>
          <a:p>
            <a:pPr marL="627063" lvl="3" indent="-536575">
              <a:lnSpc>
                <a:spcPct val="130000"/>
              </a:lnSpc>
              <a:buClr>
                <a:srgbClr val="6F22FA"/>
              </a:buClr>
              <a:buSzPct val="100000"/>
              <a:buFont typeface="Century Gothic" pitchFamily="34" charset="0"/>
              <a:buChar char="☺"/>
              <a:tabLst>
                <a:tab pos="625475" algn="l"/>
              </a:tabLst>
            </a:pPr>
            <a:r>
              <a:rPr lang="ru-RU" altLang="ru-RU" sz="3200">
                <a:solidFill>
                  <a:schemeClr val="bg2"/>
                </a:solidFill>
                <a:latin typeface="Century Gothic" pitchFamily="34" charset="0"/>
                <a:hlinkClick r:id="rId5" action="ppaction://hlinksldjump"/>
              </a:rPr>
              <a:t>Площадь поверхности и объем усеченного конуса</a:t>
            </a:r>
            <a:endParaRPr lang="ru-RU" altLang="ru-RU" sz="3200">
              <a:solidFill>
                <a:schemeClr val="bg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2185988" y="1041400"/>
            <a:ext cx="4389437" cy="5040313"/>
            <a:chOff x="2625" y="856"/>
            <a:chExt cx="2722" cy="3181"/>
          </a:xfrm>
        </p:grpSpPr>
        <p:sp>
          <p:nvSpPr>
            <p:cNvPr id="43028" name="Freeform 51"/>
            <p:cNvSpPr>
              <a:spLocks/>
            </p:cNvSpPr>
            <p:nvPr/>
          </p:nvSpPr>
          <p:spPr bwMode="auto">
            <a:xfrm>
              <a:off x="2625" y="856"/>
              <a:ext cx="2721" cy="2920"/>
            </a:xfrm>
            <a:custGeom>
              <a:avLst/>
              <a:gdLst>
                <a:gd name="T0" fmla="*/ 1389 w 2721"/>
                <a:gd name="T1" fmla="*/ 0 h 2920"/>
                <a:gd name="T2" fmla="*/ 2721 w 2721"/>
                <a:gd name="T3" fmla="*/ 2920 h 2920"/>
                <a:gd name="T4" fmla="*/ 0 w 2721"/>
                <a:gd name="T5" fmla="*/ 2920 h 2920"/>
                <a:gd name="T6" fmla="*/ 1389 w 2721"/>
                <a:gd name="T7" fmla="*/ 0 h 29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21"/>
                <a:gd name="T13" fmla="*/ 0 h 2920"/>
                <a:gd name="T14" fmla="*/ 2721 w 2721"/>
                <a:gd name="T15" fmla="*/ 2920 h 29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21" h="2920">
                  <a:moveTo>
                    <a:pt x="1389" y="0"/>
                  </a:moveTo>
                  <a:lnTo>
                    <a:pt x="2721" y="2920"/>
                  </a:lnTo>
                  <a:lnTo>
                    <a:pt x="0" y="2920"/>
                  </a:lnTo>
                  <a:lnTo>
                    <a:pt x="1389" y="0"/>
                  </a:lnTo>
                  <a:close/>
                </a:path>
              </a:pathLst>
            </a:custGeom>
            <a:gradFill rotWithShape="1">
              <a:gsLst>
                <a:gs pos="0">
                  <a:srgbClr val="764076"/>
                </a:gs>
                <a:gs pos="50000">
                  <a:srgbClr val="FF8BFF"/>
                </a:gs>
                <a:gs pos="100000">
                  <a:srgbClr val="76407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29" name="Line 38"/>
            <p:cNvSpPr>
              <a:spLocks noChangeShapeType="1"/>
            </p:cNvSpPr>
            <p:nvPr/>
          </p:nvSpPr>
          <p:spPr bwMode="auto">
            <a:xfrm flipV="1">
              <a:off x="2653" y="2365"/>
              <a:ext cx="652" cy="13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30" name="Arc 39"/>
            <p:cNvSpPr>
              <a:spLocks/>
            </p:cNvSpPr>
            <p:nvPr/>
          </p:nvSpPr>
          <p:spPr bwMode="auto">
            <a:xfrm flipH="1" flipV="1">
              <a:off x="2654" y="3471"/>
              <a:ext cx="2687" cy="284"/>
            </a:xfrm>
            <a:custGeom>
              <a:avLst/>
              <a:gdLst>
                <a:gd name="T0" fmla="*/ 0 w 43078"/>
                <a:gd name="T1" fmla="*/ 0 h 21600"/>
                <a:gd name="T2" fmla="*/ 0 w 43078"/>
                <a:gd name="T3" fmla="*/ 0 h 21600"/>
                <a:gd name="T4" fmla="*/ 0 w 43078"/>
                <a:gd name="T5" fmla="*/ 0 h 21600"/>
                <a:gd name="T6" fmla="*/ 0 60000 65536"/>
                <a:gd name="T7" fmla="*/ 0 60000 65536"/>
                <a:gd name="T8" fmla="*/ 0 60000 65536"/>
                <a:gd name="T9" fmla="*/ 0 w 43078"/>
                <a:gd name="T10" fmla="*/ 0 h 21600"/>
                <a:gd name="T11" fmla="*/ 43078 w 4307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078" h="21600" fill="none" extrusionOk="0">
                  <a:moveTo>
                    <a:pt x="43077" y="975"/>
                  </a:moveTo>
                  <a:cubicBezTo>
                    <a:pt x="42556" y="12514"/>
                    <a:pt x="33049" y="21599"/>
                    <a:pt x="21500" y="21600"/>
                  </a:cubicBezTo>
                  <a:cubicBezTo>
                    <a:pt x="10375" y="21600"/>
                    <a:pt x="1069" y="13150"/>
                    <a:pt x="0" y="2076"/>
                  </a:cubicBezTo>
                </a:path>
                <a:path w="43078" h="21600" stroke="0" extrusionOk="0">
                  <a:moveTo>
                    <a:pt x="43077" y="975"/>
                  </a:moveTo>
                  <a:cubicBezTo>
                    <a:pt x="42556" y="12514"/>
                    <a:pt x="33049" y="21599"/>
                    <a:pt x="21500" y="21600"/>
                  </a:cubicBezTo>
                  <a:cubicBezTo>
                    <a:pt x="10375" y="21600"/>
                    <a:pt x="1069" y="13150"/>
                    <a:pt x="0" y="2076"/>
                  </a:cubicBezTo>
                  <a:lnTo>
                    <a:pt x="21500" y="0"/>
                  </a:lnTo>
                  <a:lnTo>
                    <a:pt x="43077" y="975"/>
                  </a:lnTo>
                  <a:close/>
                </a:path>
              </a:pathLst>
            </a:custGeom>
            <a:gradFill rotWithShape="1">
              <a:gsLst>
                <a:gs pos="0">
                  <a:srgbClr val="764076"/>
                </a:gs>
                <a:gs pos="50000">
                  <a:srgbClr val="FF8BFF"/>
                </a:gs>
                <a:gs pos="100000">
                  <a:srgbClr val="764076"/>
                </a:gs>
              </a:gsLst>
              <a:lin ang="0" scaled="1"/>
            </a:gradFill>
            <a:ln w="38100">
              <a:solidFill>
                <a:schemeClr val="tx1"/>
              </a:solidFill>
              <a:prstDash val="lgDash"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1" name="Arc 40"/>
            <p:cNvSpPr>
              <a:spLocks/>
            </p:cNvSpPr>
            <p:nvPr/>
          </p:nvSpPr>
          <p:spPr bwMode="auto">
            <a:xfrm flipH="1">
              <a:off x="2653" y="3712"/>
              <a:ext cx="2694" cy="325"/>
            </a:xfrm>
            <a:custGeom>
              <a:avLst/>
              <a:gdLst>
                <a:gd name="T0" fmla="*/ 0 w 43200"/>
                <a:gd name="T1" fmla="*/ 0 h 24763"/>
                <a:gd name="T2" fmla="*/ 0 w 43200"/>
                <a:gd name="T3" fmla="*/ 0 h 24763"/>
                <a:gd name="T4" fmla="*/ 0 w 43200"/>
                <a:gd name="T5" fmla="*/ 0 h 24763"/>
                <a:gd name="T6" fmla="*/ 0 60000 65536"/>
                <a:gd name="T7" fmla="*/ 0 60000 65536"/>
                <a:gd name="T8" fmla="*/ 0 60000 65536"/>
                <a:gd name="T9" fmla="*/ 0 w 43200"/>
                <a:gd name="T10" fmla="*/ 0 h 24763"/>
                <a:gd name="T11" fmla="*/ 43200 w 43200"/>
                <a:gd name="T12" fmla="*/ 24763 h 2476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00" h="24763" fill="none" extrusionOk="0">
                  <a:moveTo>
                    <a:pt x="42967" y="-1"/>
                  </a:moveTo>
                  <a:cubicBezTo>
                    <a:pt x="43122" y="1047"/>
                    <a:pt x="43200" y="2104"/>
                    <a:pt x="43200" y="3163"/>
                  </a:cubicBezTo>
                  <a:cubicBezTo>
                    <a:pt x="43200" y="15092"/>
                    <a:pt x="33529" y="24763"/>
                    <a:pt x="21600" y="24763"/>
                  </a:cubicBezTo>
                  <a:cubicBezTo>
                    <a:pt x="9670" y="24763"/>
                    <a:pt x="0" y="15092"/>
                    <a:pt x="0" y="3163"/>
                  </a:cubicBezTo>
                  <a:cubicBezTo>
                    <a:pt x="-1" y="2527"/>
                    <a:pt x="28" y="1892"/>
                    <a:pt x="83" y="1259"/>
                  </a:cubicBezTo>
                </a:path>
                <a:path w="43200" h="24763" stroke="0" extrusionOk="0">
                  <a:moveTo>
                    <a:pt x="42967" y="-1"/>
                  </a:moveTo>
                  <a:cubicBezTo>
                    <a:pt x="43122" y="1047"/>
                    <a:pt x="43200" y="2104"/>
                    <a:pt x="43200" y="3163"/>
                  </a:cubicBezTo>
                  <a:cubicBezTo>
                    <a:pt x="43200" y="15092"/>
                    <a:pt x="33529" y="24763"/>
                    <a:pt x="21600" y="24763"/>
                  </a:cubicBezTo>
                  <a:cubicBezTo>
                    <a:pt x="9670" y="24763"/>
                    <a:pt x="0" y="15092"/>
                    <a:pt x="0" y="3163"/>
                  </a:cubicBezTo>
                  <a:cubicBezTo>
                    <a:pt x="-1" y="2527"/>
                    <a:pt x="28" y="1892"/>
                    <a:pt x="83" y="1259"/>
                  </a:cubicBezTo>
                  <a:lnTo>
                    <a:pt x="21600" y="3163"/>
                  </a:lnTo>
                  <a:lnTo>
                    <a:pt x="42967" y="-1"/>
                  </a:lnTo>
                  <a:close/>
                </a:path>
              </a:pathLst>
            </a:custGeom>
            <a:gradFill rotWithShape="1">
              <a:gsLst>
                <a:gs pos="0">
                  <a:srgbClr val="764076"/>
                </a:gs>
                <a:gs pos="50000">
                  <a:srgbClr val="FF8BFF"/>
                </a:gs>
                <a:gs pos="100000">
                  <a:srgbClr val="764076"/>
                </a:gs>
              </a:gsLst>
              <a:lin ang="0" scaled="1"/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032" name="Line 47"/>
            <p:cNvSpPr>
              <a:spLocks noChangeShapeType="1"/>
            </p:cNvSpPr>
            <p:nvPr/>
          </p:nvSpPr>
          <p:spPr bwMode="auto">
            <a:xfrm flipH="1">
              <a:off x="3305" y="863"/>
              <a:ext cx="709" cy="150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33" name="Line 54"/>
            <p:cNvSpPr>
              <a:spLocks noChangeShapeType="1"/>
            </p:cNvSpPr>
            <p:nvPr/>
          </p:nvSpPr>
          <p:spPr bwMode="auto">
            <a:xfrm>
              <a:off x="4014" y="856"/>
              <a:ext cx="1332" cy="28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2236788" y="3173413"/>
            <a:ext cx="4343400" cy="2925762"/>
            <a:chOff x="187" y="2132"/>
            <a:chExt cx="2694" cy="1842"/>
          </a:xfrm>
        </p:grpSpPr>
        <p:sp>
          <p:nvSpPr>
            <p:cNvPr id="43021" name="Freeform 29"/>
            <p:cNvSpPr>
              <a:spLocks/>
            </p:cNvSpPr>
            <p:nvPr/>
          </p:nvSpPr>
          <p:spPr bwMode="auto">
            <a:xfrm>
              <a:off x="187" y="2330"/>
              <a:ext cx="2694" cy="1418"/>
            </a:xfrm>
            <a:custGeom>
              <a:avLst/>
              <a:gdLst>
                <a:gd name="T0" fmla="*/ 0 w 2694"/>
                <a:gd name="T1" fmla="*/ 1361 h 1418"/>
                <a:gd name="T2" fmla="*/ 652 w 2694"/>
                <a:gd name="T3" fmla="*/ 0 h 1418"/>
                <a:gd name="T4" fmla="*/ 2070 w 2694"/>
                <a:gd name="T5" fmla="*/ 0 h 1418"/>
                <a:gd name="T6" fmla="*/ 2694 w 2694"/>
                <a:gd name="T7" fmla="*/ 1390 h 1418"/>
                <a:gd name="T8" fmla="*/ 0 w 2694"/>
                <a:gd name="T9" fmla="*/ 1418 h 1418"/>
                <a:gd name="T10" fmla="*/ 0 w 2694"/>
                <a:gd name="T11" fmla="*/ 1361 h 14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94"/>
                <a:gd name="T19" fmla="*/ 0 h 1418"/>
                <a:gd name="T20" fmla="*/ 2694 w 2694"/>
                <a:gd name="T21" fmla="*/ 1418 h 14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94" h="1418">
                  <a:moveTo>
                    <a:pt x="0" y="1361"/>
                  </a:moveTo>
                  <a:lnTo>
                    <a:pt x="652" y="0"/>
                  </a:lnTo>
                  <a:lnTo>
                    <a:pt x="2070" y="0"/>
                  </a:lnTo>
                  <a:lnTo>
                    <a:pt x="2694" y="1390"/>
                  </a:lnTo>
                  <a:lnTo>
                    <a:pt x="0" y="1418"/>
                  </a:lnTo>
                  <a:lnTo>
                    <a:pt x="0" y="1361"/>
                  </a:lnTo>
                  <a:close/>
                </a:path>
              </a:pathLst>
            </a:custGeom>
            <a:gradFill rotWithShape="1">
              <a:gsLst>
                <a:gs pos="0">
                  <a:srgbClr val="764076"/>
                </a:gs>
                <a:gs pos="50000">
                  <a:srgbClr val="FF8BFF"/>
                </a:gs>
                <a:gs pos="100000">
                  <a:srgbClr val="76407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3022" name="Group 27"/>
            <p:cNvGrpSpPr>
              <a:grpSpLocks/>
            </p:cNvGrpSpPr>
            <p:nvPr/>
          </p:nvGrpSpPr>
          <p:grpSpPr bwMode="auto">
            <a:xfrm>
              <a:off x="187" y="2132"/>
              <a:ext cx="2694" cy="1842"/>
              <a:chOff x="2426" y="2188"/>
              <a:chExt cx="2694" cy="1842"/>
            </a:xfrm>
          </p:grpSpPr>
          <p:sp>
            <p:nvSpPr>
              <p:cNvPr id="43023" name="Oval 12"/>
              <p:cNvSpPr>
                <a:spLocks noChangeArrowheads="1"/>
              </p:cNvSpPr>
              <p:nvPr/>
            </p:nvSpPr>
            <p:spPr bwMode="auto">
              <a:xfrm>
                <a:off x="3078" y="2188"/>
                <a:ext cx="1406" cy="369"/>
              </a:xfrm>
              <a:prstGeom prst="ellipse">
                <a:avLst/>
              </a:prstGeom>
              <a:gradFill rotWithShape="1">
                <a:gsLst>
                  <a:gs pos="0">
                    <a:srgbClr val="FF8BFF"/>
                  </a:gs>
                  <a:gs pos="100000">
                    <a:srgbClr val="764076"/>
                  </a:gs>
                </a:gsLst>
                <a:path path="shape">
                  <a:fillToRect l="50000" t="50000" r="50000" b="50000"/>
                </a:path>
              </a:gra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/>
              </a:p>
            </p:txBody>
          </p:sp>
          <p:sp>
            <p:nvSpPr>
              <p:cNvPr id="43024" name="Line 14"/>
              <p:cNvSpPr>
                <a:spLocks noChangeShapeType="1"/>
              </p:cNvSpPr>
              <p:nvPr/>
            </p:nvSpPr>
            <p:spPr bwMode="auto">
              <a:xfrm>
                <a:off x="4484" y="2372"/>
                <a:ext cx="636" cy="137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25" name="Line 13"/>
              <p:cNvSpPr>
                <a:spLocks noChangeShapeType="1"/>
              </p:cNvSpPr>
              <p:nvPr/>
            </p:nvSpPr>
            <p:spPr bwMode="auto">
              <a:xfrm flipV="1">
                <a:off x="2426" y="2358"/>
                <a:ext cx="652" cy="136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26" name="Arc 25"/>
              <p:cNvSpPr>
                <a:spLocks/>
              </p:cNvSpPr>
              <p:nvPr/>
            </p:nvSpPr>
            <p:spPr bwMode="auto">
              <a:xfrm flipH="1" flipV="1">
                <a:off x="2427" y="3464"/>
                <a:ext cx="2687" cy="284"/>
              </a:xfrm>
              <a:custGeom>
                <a:avLst/>
                <a:gdLst>
                  <a:gd name="T0" fmla="*/ 0 w 43078"/>
                  <a:gd name="T1" fmla="*/ 0 h 21600"/>
                  <a:gd name="T2" fmla="*/ 0 w 43078"/>
                  <a:gd name="T3" fmla="*/ 0 h 21600"/>
                  <a:gd name="T4" fmla="*/ 0 w 43078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43078"/>
                  <a:gd name="T10" fmla="*/ 0 h 21600"/>
                  <a:gd name="T11" fmla="*/ 43078 w 43078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078" h="21600" fill="none" extrusionOk="0">
                    <a:moveTo>
                      <a:pt x="43077" y="975"/>
                    </a:moveTo>
                    <a:cubicBezTo>
                      <a:pt x="42556" y="12514"/>
                      <a:pt x="33049" y="21599"/>
                      <a:pt x="21500" y="21600"/>
                    </a:cubicBezTo>
                    <a:cubicBezTo>
                      <a:pt x="10375" y="21600"/>
                      <a:pt x="1069" y="13150"/>
                      <a:pt x="0" y="2076"/>
                    </a:cubicBezTo>
                  </a:path>
                  <a:path w="43078" h="21600" stroke="0" extrusionOk="0">
                    <a:moveTo>
                      <a:pt x="43077" y="975"/>
                    </a:moveTo>
                    <a:cubicBezTo>
                      <a:pt x="42556" y="12514"/>
                      <a:pt x="33049" y="21599"/>
                      <a:pt x="21500" y="21600"/>
                    </a:cubicBezTo>
                    <a:cubicBezTo>
                      <a:pt x="10375" y="21600"/>
                      <a:pt x="1069" y="13150"/>
                      <a:pt x="0" y="2076"/>
                    </a:cubicBezTo>
                    <a:lnTo>
                      <a:pt x="21500" y="0"/>
                    </a:lnTo>
                    <a:lnTo>
                      <a:pt x="43077" y="97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4076"/>
                  </a:gs>
                  <a:gs pos="50000">
                    <a:srgbClr val="FF8BFF"/>
                  </a:gs>
                  <a:gs pos="100000">
                    <a:srgbClr val="764076"/>
                  </a:gs>
                </a:gsLst>
                <a:lin ang="0" scaled="1"/>
              </a:gradFill>
              <a:ln w="38100">
                <a:solidFill>
                  <a:schemeClr val="tx1"/>
                </a:solidFill>
                <a:prstDash val="lg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027" name="Arc 26"/>
              <p:cNvSpPr>
                <a:spLocks/>
              </p:cNvSpPr>
              <p:nvPr/>
            </p:nvSpPr>
            <p:spPr bwMode="auto">
              <a:xfrm flipH="1">
                <a:off x="2426" y="3705"/>
                <a:ext cx="2694" cy="325"/>
              </a:xfrm>
              <a:custGeom>
                <a:avLst/>
                <a:gdLst>
                  <a:gd name="T0" fmla="*/ 0 w 43200"/>
                  <a:gd name="T1" fmla="*/ 0 h 24763"/>
                  <a:gd name="T2" fmla="*/ 0 w 43200"/>
                  <a:gd name="T3" fmla="*/ 0 h 24763"/>
                  <a:gd name="T4" fmla="*/ 0 w 43200"/>
                  <a:gd name="T5" fmla="*/ 0 h 24763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24763"/>
                  <a:gd name="T11" fmla="*/ 43200 w 43200"/>
                  <a:gd name="T12" fmla="*/ 24763 h 2476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24763" fill="none" extrusionOk="0">
                    <a:moveTo>
                      <a:pt x="42967" y="-1"/>
                    </a:moveTo>
                    <a:cubicBezTo>
                      <a:pt x="43122" y="1047"/>
                      <a:pt x="43200" y="2104"/>
                      <a:pt x="43200" y="3163"/>
                    </a:cubicBezTo>
                    <a:cubicBezTo>
                      <a:pt x="43200" y="15092"/>
                      <a:pt x="33529" y="24763"/>
                      <a:pt x="21600" y="24763"/>
                    </a:cubicBezTo>
                    <a:cubicBezTo>
                      <a:pt x="9670" y="24763"/>
                      <a:pt x="0" y="15092"/>
                      <a:pt x="0" y="3163"/>
                    </a:cubicBezTo>
                    <a:cubicBezTo>
                      <a:pt x="-1" y="2527"/>
                      <a:pt x="28" y="1892"/>
                      <a:pt x="83" y="1259"/>
                    </a:cubicBezTo>
                  </a:path>
                  <a:path w="43200" h="24763" stroke="0" extrusionOk="0">
                    <a:moveTo>
                      <a:pt x="42967" y="-1"/>
                    </a:moveTo>
                    <a:cubicBezTo>
                      <a:pt x="43122" y="1047"/>
                      <a:pt x="43200" y="2104"/>
                      <a:pt x="43200" y="3163"/>
                    </a:cubicBezTo>
                    <a:cubicBezTo>
                      <a:pt x="43200" y="15092"/>
                      <a:pt x="33529" y="24763"/>
                      <a:pt x="21600" y="24763"/>
                    </a:cubicBezTo>
                    <a:cubicBezTo>
                      <a:pt x="9670" y="24763"/>
                      <a:pt x="0" y="15092"/>
                      <a:pt x="0" y="3163"/>
                    </a:cubicBezTo>
                    <a:cubicBezTo>
                      <a:pt x="-1" y="2527"/>
                      <a:pt x="28" y="1892"/>
                      <a:pt x="83" y="1259"/>
                    </a:cubicBezTo>
                    <a:lnTo>
                      <a:pt x="21600" y="3163"/>
                    </a:lnTo>
                    <a:lnTo>
                      <a:pt x="42967" y="-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4076"/>
                  </a:gs>
                  <a:gs pos="50000">
                    <a:srgbClr val="FF8BFF"/>
                  </a:gs>
                  <a:gs pos="100000">
                    <a:srgbClr val="764076"/>
                  </a:gs>
                </a:gsLst>
                <a:lin ang="0" scaled="1"/>
              </a:gra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204830" name="AutoShape 30"/>
          <p:cNvSpPr>
            <a:spLocks noChangeArrowheads="1"/>
          </p:cNvSpPr>
          <p:nvPr/>
        </p:nvSpPr>
        <p:spPr bwMode="auto">
          <a:xfrm>
            <a:off x="1398588" y="2695575"/>
            <a:ext cx="6346825" cy="1620838"/>
          </a:xfrm>
          <a:prstGeom prst="parallelogram">
            <a:avLst>
              <a:gd name="adj" fmla="val 9787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+mn-cs"/>
            </a:endParaRPr>
          </a:p>
        </p:txBody>
      </p:sp>
      <p:sp>
        <p:nvSpPr>
          <p:cNvPr id="24583" name="Rectangle 57"/>
          <p:cNvSpPr>
            <a:spLocks noChangeArrowheads="1"/>
          </p:cNvSpPr>
          <p:nvPr/>
        </p:nvSpPr>
        <p:spPr bwMode="auto">
          <a:xfrm>
            <a:off x="0" y="-14288"/>
            <a:ext cx="91440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Понятие усеченного конуса</a:t>
            </a:r>
          </a:p>
        </p:txBody>
      </p: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3265488" y="1039813"/>
            <a:ext cx="2303462" cy="2744787"/>
            <a:chOff x="7891329" y="1325542"/>
            <a:chExt cx="2303156" cy="2744946"/>
          </a:xfrm>
        </p:grpSpPr>
        <p:sp>
          <p:nvSpPr>
            <p:cNvPr id="43014" name="Oval 12"/>
            <p:cNvSpPr>
              <a:spLocks noChangeArrowheads="1"/>
            </p:cNvSpPr>
            <p:nvPr/>
          </p:nvSpPr>
          <p:spPr bwMode="auto">
            <a:xfrm>
              <a:off x="7891329" y="3438345"/>
              <a:ext cx="2286170" cy="632143"/>
            </a:xfrm>
            <a:prstGeom prst="ellipse">
              <a:avLst/>
            </a:prstGeom>
            <a:gradFill rotWithShape="1">
              <a:gsLst>
                <a:gs pos="0">
                  <a:srgbClr val="FF8BFF"/>
                </a:gs>
                <a:gs pos="100000">
                  <a:srgbClr val="764076"/>
                </a:gs>
              </a:gsLst>
              <a:path path="shape">
                <a:fillToRect l="50000" t="50000" r="50000" b="50000"/>
              </a:path>
            </a:gradFill>
            <a:ln w="38100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grpSp>
          <p:nvGrpSpPr>
            <p:cNvPr id="43015" name="Group 31"/>
            <p:cNvGrpSpPr>
              <a:grpSpLocks/>
            </p:cNvGrpSpPr>
            <p:nvPr/>
          </p:nvGrpSpPr>
          <p:grpSpPr bwMode="auto">
            <a:xfrm>
              <a:off x="7900547" y="1325542"/>
              <a:ext cx="2293938" cy="2744788"/>
              <a:chOff x="1548" y="459"/>
              <a:chExt cx="1418" cy="1729"/>
            </a:xfrm>
          </p:grpSpPr>
          <p:sp>
            <p:nvSpPr>
              <p:cNvPr id="43016" name="Freeform 17"/>
              <p:cNvSpPr>
                <a:spLocks/>
              </p:cNvSpPr>
              <p:nvPr/>
            </p:nvSpPr>
            <p:spPr bwMode="auto">
              <a:xfrm>
                <a:off x="1548" y="459"/>
                <a:ext cx="1418" cy="1531"/>
              </a:xfrm>
              <a:custGeom>
                <a:avLst/>
                <a:gdLst>
                  <a:gd name="T0" fmla="*/ 0 w 1418"/>
                  <a:gd name="T1" fmla="*/ 1531 h 1531"/>
                  <a:gd name="T2" fmla="*/ 709 w 1418"/>
                  <a:gd name="T3" fmla="*/ 0 h 1531"/>
                  <a:gd name="T4" fmla="*/ 1418 w 1418"/>
                  <a:gd name="T5" fmla="*/ 1531 h 1531"/>
                  <a:gd name="T6" fmla="*/ 0 w 1418"/>
                  <a:gd name="T7" fmla="*/ 1531 h 153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18"/>
                  <a:gd name="T13" fmla="*/ 0 h 1531"/>
                  <a:gd name="T14" fmla="*/ 1418 w 1418"/>
                  <a:gd name="T15" fmla="*/ 1531 h 153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18" h="1531">
                    <a:moveTo>
                      <a:pt x="0" y="1531"/>
                    </a:moveTo>
                    <a:lnTo>
                      <a:pt x="709" y="0"/>
                    </a:lnTo>
                    <a:lnTo>
                      <a:pt x="1418" y="1531"/>
                    </a:lnTo>
                    <a:lnTo>
                      <a:pt x="0" y="153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4076"/>
                  </a:gs>
                  <a:gs pos="50000">
                    <a:srgbClr val="FF8BFF"/>
                  </a:gs>
                  <a:gs pos="100000">
                    <a:srgbClr val="764076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17" name="Arc 18"/>
              <p:cNvSpPr>
                <a:spLocks/>
              </p:cNvSpPr>
              <p:nvPr/>
            </p:nvSpPr>
            <p:spPr bwMode="auto">
              <a:xfrm rot="5400000">
                <a:off x="2156" y="1212"/>
                <a:ext cx="198" cy="1356"/>
              </a:xfrm>
              <a:custGeom>
                <a:avLst/>
                <a:gdLst>
                  <a:gd name="T0" fmla="*/ 0 w 21600"/>
                  <a:gd name="T1" fmla="*/ 0 h 41598"/>
                  <a:gd name="T2" fmla="*/ 0 w 21600"/>
                  <a:gd name="T3" fmla="*/ 0 h 41598"/>
                  <a:gd name="T4" fmla="*/ 0 w 21600"/>
                  <a:gd name="T5" fmla="*/ 0 h 41598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41598"/>
                  <a:gd name="T11" fmla="*/ 21600 w 21600"/>
                  <a:gd name="T12" fmla="*/ 41598 h 4159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41598" fill="none" extrusionOk="0">
                    <a:moveTo>
                      <a:pt x="15576" y="41598"/>
                    </a:moveTo>
                    <a:cubicBezTo>
                      <a:pt x="6348" y="38918"/>
                      <a:pt x="0" y="30464"/>
                      <a:pt x="0" y="20855"/>
                    </a:cubicBezTo>
                    <a:cubicBezTo>
                      <a:pt x="-1" y="11091"/>
                      <a:pt x="6549" y="2542"/>
                      <a:pt x="15976" y="0"/>
                    </a:cubicBezTo>
                  </a:path>
                  <a:path w="21600" h="41598" stroke="0" extrusionOk="0">
                    <a:moveTo>
                      <a:pt x="15576" y="41598"/>
                    </a:moveTo>
                    <a:cubicBezTo>
                      <a:pt x="6348" y="38918"/>
                      <a:pt x="0" y="30464"/>
                      <a:pt x="0" y="20855"/>
                    </a:cubicBezTo>
                    <a:cubicBezTo>
                      <a:pt x="-1" y="11091"/>
                      <a:pt x="6549" y="2542"/>
                      <a:pt x="15976" y="0"/>
                    </a:cubicBezTo>
                    <a:lnTo>
                      <a:pt x="21600" y="20855"/>
                    </a:lnTo>
                    <a:lnTo>
                      <a:pt x="15576" y="41598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018" name="Arc 19"/>
              <p:cNvSpPr>
                <a:spLocks/>
              </p:cNvSpPr>
              <p:nvPr/>
            </p:nvSpPr>
            <p:spPr bwMode="auto">
              <a:xfrm rot="16200000" flipV="1">
                <a:off x="2110" y="1343"/>
                <a:ext cx="283" cy="1408"/>
              </a:xfrm>
              <a:custGeom>
                <a:avLst/>
                <a:gdLst>
                  <a:gd name="T0" fmla="*/ 0 w 28555"/>
                  <a:gd name="T1" fmla="*/ 0 h 43200"/>
                  <a:gd name="T2" fmla="*/ 0 w 28555"/>
                  <a:gd name="T3" fmla="*/ 0 h 43200"/>
                  <a:gd name="T4" fmla="*/ 0 w 28555"/>
                  <a:gd name="T5" fmla="*/ 0 h 43200"/>
                  <a:gd name="T6" fmla="*/ 0 60000 65536"/>
                  <a:gd name="T7" fmla="*/ 0 60000 65536"/>
                  <a:gd name="T8" fmla="*/ 0 60000 65536"/>
                  <a:gd name="T9" fmla="*/ 0 w 28555"/>
                  <a:gd name="T10" fmla="*/ 0 h 43200"/>
                  <a:gd name="T11" fmla="*/ 28555 w 28555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8555" h="43200" fill="none" extrusionOk="0">
                    <a:moveTo>
                      <a:pt x="28554" y="42049"/>
                    </a:moveTo>
                    <a:cubicBezTo>
                      <a:pt x="26315" y="42811"/>
                      <a:pt x="23965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278" y="-1"/>
                      <a:pt x="24951" y="195"/>
                      <a:pt x="26584" y="583"/>
                    </a:cubicBezTo>
                  </a:path>
                  <a:path w="28555" h="43200" stroke="0" extrusionOk="0">
                    <a:moveTo>
                      <a:pt x="28554" y="42049"/>
                    </a:moveTo>
                    <a:cubicBezTo>
                      <a:pt x="26315" y="42811"/>
                      <a:pt x="23965" y="43199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3278" y="-1"/>
                      <a:pt x="24951" y="195"/>
                      <a:pt x="26584" y="583"/>
                    </a:cubicBezTo>
                    <a:lnTo>
                      <a:pt x="21600" y="21600"/>
                    </a:lnTo>
                    <a:lnTo>
                      <a:pt x="28554" y="42049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019" name="Line 22"/>
              <p:cNvSpPr>
                <a:spLocks noChangeShapeType="1"/>
              </p:cNvSpPr>
              <p:nvPr/>
            </p:nvSpPr>
            <p:spPr bwMode="auto">
              <a:xfrm flipH="1">
                <a:off x="1548" y="459"/>
                <a:ext cx="709" cy="150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20" name="Line 23"/>
              <p:cNvSpPr>
                <a:spLocks noChangeShapeType="1"/>
              </p:cNvSpPr>
              <p:nvPr/>
            </p:nvSpPr>
            <p:spPr bwMode="auto">
              <a:xfrm>
                <a:off x="2257" y="459"/>
                <a:ext cx="685" cy="147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04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0" grpId="0" animBg="1"/>
      <p:bldP spid="204830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0" name="Picture 16" descr="https://openclipart.org/image/2400px/svg_to_png/5144/biswajyotim-Bi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7938" y="3514725"/>
            <a:ext cx="2005012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http://s54.radikal.ru/i145/1112/e2/50e19699fe0f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64138" y="206375"/>
            <a:ext cx="37084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Взрослый Красный СЭЗ Шляпа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302" t="19598" r="9087" b="13593"/>
          <a:stretch>
            <a:fillRect/>
          </a:stretch>
        </p:blipFill>
        <p:spPr bwMode="auto">
          <a:xfrm>
            <a:off x="515938" y="341313"/>
            <a:ext cx="2068512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14" descr="http://900igr.net/data/predmety/Vannaja.files/0011-020-Vedr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" y="4352925"/>
            <a:ext cx="20764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0" name="Picture 26" descr="http://www.clker.com/cliparts/W/q/f/d/j/L/lemonade-glass-hi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1825" y="3395663"/>
            <a:ext cx="2314575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2" name="Picture 28" descr="http://cliparts.co/cliparts/8c6/o9r/8c6o9rbri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0548" r="39890" b="11954"/>
          <a:stretch>
            <a:fillRect/>
          </a:stretch>
        </p:blipFill>
        <p:spPr bwMode="auto">
          <a:xfrm>
            <a:off x="7254875" y="4129088"/>
            <a:ext cx="1838325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4" name="Picture 30" descr="http://worldartsme.com/?module=images&amp;act=download&amp;url=ice-cream-cup-clipart-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83088" y="4143375"/>
            <a:ext cx="1563687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16" name="Picture 32" descr="http://4.bp.blogspot.com/-_1mO9QGUoJA/T-nibe1KXwI/AAAAAAAAAkQ/eZIFiBh8Oqo/s1600/funnel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65463" y="958850"/>
            <a:ext cx="2022475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478" name="Text Box 86"/>
          <p:cNvSpPr txBox="1">
            <a:spLocks noChangeArrowheads="1"/>
          </p:cNvSpPr>
          <p:nvPr/>
        </p:nvSpPr>
        <p:spPr bwMode="auto">
          <a:xfrm>
            <a:off x="157163" y="5367338"/>
            <a:ext cx="4365625" cy="52387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АА</a:t>
            </a:r>
            <a:r>
              <a:rPr lang="ru-RU" altLang="ru-RU" sz="2800" i="1" baseline="-25000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 1 </a:t>
            </a:r>
            <a:r>
              <a:rPr lang="ru-RU" altLang="ru-RU" sz="28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образующая</a:t>
            </a: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3671888" y="2484438"/>
            <a:ext cx="4679950" cy="2654300"/>
            <a:chOff x="2285" y="1621"/>
            <a:chExt cx="3090" cy="1645"/>
          </a:xfrm>
        </p:grpSpPr>
        <p:sp>
          <p:nvSpPr>
            <p:cNvPr id="187428" name="AutoShape 36"/>
            <p:cNvSpPr>
              <a:spLocks noChangeArrowheads="1"/>
            </p:cNvSpPr>
            <p:nvPr/>
          </p:nvSpPr>
          <p:spPr bwMode="auto">
            <a:xfrm flipV="1">
              <a:off x="2285" y="1650"/>
              <a:ext cx="3090" cy="1597"/>
            </a:xfrm>
            <a:custGeom>
              <a:avLst/>
              <a:gdLst>
                <a:gd name="G0" fmla="+- 3131 0 0"/>
                <a:gd name="G1" fmla="+- 21600 0 3131"/>
                <a:gd name="G2" fmla="*/ 3131 1 2"/>
                <a:gd name="G3" fmla="+- 21600 0 G2"/>
                <a:gd name="G4" fmla="+/ 3131 21600 2"/>
                <a:gd name="G5" fmla="+/ G1 0 2"/>
                <a:gd name="G6" fmla="*/ 21600 21600 3131"/>
                <a:gd name="G7" fmla="*/ G6 1 2"/>
                <a:gd name="G8" fmla="+- 21600 0 G7"/>
                <a:gd name="G9" fmla="*/ 21600 1 2"/>
                <a:gd name="G10" fmla="+- 3131 0 G9"/>
                <a:gd name="G11" fmla="?: G10 G8 0"/>
                <a:gd name="G12" fmla="?: G10 G7 21600"/>
                <a:gd name="T0" fmla="*/ 20034 w 21600"/>
                <a:gd name="T1" fmla="*/ 10800 h 21600"/>
                <a:gd name="T2" fmla="*/ 10800 w 21600"/>
                <a:gd name="T3" fmla="*/ 21600 h 21600"/>
                <a:gd name="T4" fmla="*/ 1566 w 21600"/>
                <a:gd name="T5" fmla="*/ 10800 h 21600"/>
                <a:gd name="T6" fmla="*/ 10800 w 21600"/>
                <a:gd name="T7" fmla="*/ 0 h 21600"/>
                <a:gd name="T8" fmla="*/ 3366 w 21600"/>
                <a:gd name="T9" fmla="*/ 3366 h 21600"/>
                <a:gd name="T10" fmla="*/ 18234 w 21600"/>
                <a:gd name="T11" fmla="*/ 1823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131" y="21600"/>
                  </a:lnTo>
                  <a:lnTo>
                    <a:pt x="1846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9B65FB"/>
                </a:gs>
                <a:gs pos="100000">
                  <a:srgbClr val="9B65FB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45092" name="Rectangle 37"/>
            <p:cNvSpPr>
              <a:spLocks noChangeArrowheads="1"/>
            </p:cNvSpPr>
            <p:nvPr/>
          </p:nvSpPr>
          <p:spPr bwMode="auto">
            <a:xfrm>
              <a:off x="2285" y="1621"/>
              <a:ext cx="1502" cy="164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</p:grpSp>
      <p:sp>
        <p:nvSpPr>
          <p:cNvPr id="45059" name="Rectangle 18"/>
          <p:cNvSpPr>
            <a:spLocks noChangeArrowheads="1"/>
          </p:cNvSpPr>
          <p:nvPr/>
        </p:nvSpPr>
        <p:spPr bwMode="auto">
          <a:xfrm>
            <a:off x="4479925" y="77470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187435" name="Text Box 43"/>
          <p:cNvSpPr txBox="1">
            <a:spLocks noChangeArrowheads="1"/>
          </p:cNvSpPr>
          <p:nvPr/>
        </p:nvSpPr>
        <p:spPr bwMode="auto">
          <a:xfrm>
            <a:off x="152400" y="1490663"/>
            <a:ext cx="3086100" cy="13843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ОА</a:t>
            </a:r>
            <a:r>
              <a:rPr lang="ru-RU" altLang="ru-RU" sz="2800" dirty="0"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sz="28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</a:t>
            </a:r>
            <a:r>
              <a:rPr lang="ru-RU" altLang="ru-RU" sz="2800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радиус верхнего основания</a:t>
            </a:r>
            <a:endParaRPr lang="ru-RU" altLang="ru-RU" sz="28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187436" name="Text Box 44"/>
          <p:cNvSpPr txBox="1">
            <a:spLocks noChangeArrowheads="1"/>
          </p:cNvSpPr>
          <p:nvPr/>
        </p:nvSpPr>
        <p:spPr bwMode="auto">
          <a:xfrm>
            <a:off x="152400" y="3787775"/>
            <a:ext cx="3465513" cy="13843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</a:t>
            </a:r>
            <a:r>
              <a:rPr lang="ru-RU" altLang="ru-RU" sz="2800" i="1" baseline="-25000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1</a:t>
            </a: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А</a:t>
            </a:r>
            <a:r>
              <a:rPr lang="ru-RU" altLang="ru-RU" sz="2800" i="1" baseline="-25000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 1 </a:t>
            </a:r>
            <a:r>
              <a:rPr lang="ru-RU" altLang="ru-RU" sz="28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</a:t>
            </a:r>
            <a:r>
              <a:rPr lang="ru-RU" altLang="ru-RU" sz="2800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радиус нижнего основания</a:t>
            </a:r>
            <a:endParaRPr lang="ru-RU" altLang="ru-RU" sz="28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3" name="Group 78"/>
          <p:cNvGrpSpPr>
            <a:grpSpLocks/>
          </p:cNvGrpSpPr>
          <p:nvPr/>
        </p:nvGrpSpPr>
        <p:grpSpPr bwMode="auto">
          <a:xfrm>
            <a:off x="3444875" y="1989138"/>
            <a:ext cx="4891088" cy="3690937"/>
            <a:chOff x="2596" y="1395"/>
            <a:chExt cx="3165" cy="2394"/>
          </a:xfrm>
        </p:grpSpPr>
        <p:sp>
          <p:nvSpPr>
            <p:cNvPr id="45085" name="Oval 79"/>
            <p:cNvSpPr>
              <a:spLocks noChangeArrowheads="1"/>
            </p:cNvSpPr>
            <p:nvPr/>
          </p:nvSpPr>
          <p:spPr bwMode="auto">
            <a:xfrm>
              <a:off x="3132" y="1423"/>
              <a:ext cx="2156" cy="641"/>
            </a:xfrm>
            <a:prstGeom prst="ellipse">
              <a:avLst/>
            </a:prstGeom>
            <a:gradFill rotWithShape="1">
              <a:gsLst>
                <a:gs pos="0">
                  <a:srgbClr val="B3B3FF"/>
                </a:gs>
                <a:gs pos="100000">
                  <a:srgbClr val="535376"/>
                </a:gs>
              </a:gsLst>
              <a:path path="rect">
                <a:fillToRect l="100000" b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45086" name="Arc 80"/>
            <p:cNvSpPr>
              <a:spLocks/>
            </p:cNvSpPr>
            <p:nvPr/>
          </p:nvSpPr>
          <p:spPr bwMode="auto">
            <a:xfrm rot="-5400000">
              <a:off x="3919" y="1946"/>
              <a:ext cx="520" cy="3165"/>
            </a:xfrm>
            <a:custGeom>
              <a:avLst/>
              <a:gdLst>
                <a:gd name="T0" fmla="*/ 0 w 25395"/>
                <a:gd name="T1" fmla="*/ 0 h 43200"/>
                <a:gd name="T2" fmla="*/ 0 w 25395"/>
                <a:gd name="T3" fmla="*/ 0 h 43200"/>
                <a:gd name="T4" fmla="*/ 0 w 25395"/>
                <a:gd name="T5" fmla="*/ 0 h 43200"/>
                <a:gd name="T6" fmla="*/ 0 60000 65536"/>
                <a:gd name="T7" fmla="*/ 0 60000 65536"/>
                <a:gd name="T8" fmla="*/ 0 60000 65536"/>
                <a:gd name="T9" fmla="*/ 0 w 25395"/>
                <a:gd name="T10" fmla="*/ 0 h 43200"/>
                <a:gd name="T11" fmla="*/ 25395 w 25395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95" h="43200" fill="none" extrusionOk="0">
                  <a:moveTo>
                    <a:pt x="25395" y="42864"/>
                  </a:moveTo>
                  <a:cubicBezTo>
                    <a:pt x="24142" y="43087"/>
                    <a:pt x="2287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465" y="-1"/>
                    <a:pt x="23329" y="52"/>
                    <a:pt x="24189" y="155"/>
                  </a:cubicBezTo>
                </a:path>
                <a:path w="25395" h="43200" stroke="0" extrusionOk="0">
                  <a:moveTo>
                    <a:pt x="25395" y="42864"/>
                  </a:moveTo>
                  <a:cubicBezTo>
                    <a:pt x="24142" y="43087"/>
                    <a:pt x="2287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465" y="-1"/>
                    <a:pt x="23329" y="52"/>
                    <a:pt x="24189" y="155"/>
                  </a:cubicBezTo>
                  <a:lnTo>
                    <a:pt x="21600" y="21600"/>
                  </a:lnTo>
                  <a:lnTo>
                    <a:pt x="25395" y="42864"/>
                  </a:lnTo>
                  <a:close/>
                </a:path>
              </a:pathLst>
            </a:custGeom>
            <a:gradFill rotWithShape="1">
              <a:gsLst>
                <a:gs pos="0">
                  <a:srgbClr val="535376"/>
                </a:gs>
                <a:gs pos="50000">
                  <a:srgbClr val="B3B3FF"/>
                </a:gs>
                <a:gs pos="100000">
                  <a:srgbClr val="53537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7" name="Line 81"/>
            <p:cNvSpPr>
              <a:spLocks noChangeShapeType="1"/>
            </p:cNvSpPr>
            <p:nvPr/>
          </p:nvSpPr>
          <p:spPr bwMode="auto">
            <a:xfrm>
              <a:off x="5288" y="1719"/>
              <a:ext cx="452" cy="1578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8" name="Line 82"/>
            <p:cNvSpPr>
              <a:spLocks noChangeShapeType="1"/>
            </p:cNvSpPr>
            <p:nvPr/>
          </p:nvSpPr>
          <p:spPr bwMode="auto">
            <a:xfrm flipH="1">
              <a:off x="2641" y="1719"/>
              <a:ext cx="470" cy="160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9" name="AutoShape 83"/>
            <p:cNvSpPr>
              <a:spLocks noChangeArrowheads="1"/>
            </p:cNvSpPr>
            <p:nvPr/>
          </p:nvSpPr>
          <p:spPr bwMode="auto">
            <a:xfrm rot="10800000">
              <a:off x="2596" y="1706"/>
              <a:ext cx="3164" cy="164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413 w 21600"/>
                <a:gd name="T13" fmla="*/ 3414 h 21600"/>
                <a:gd name="T14" fmla="*/ 18187 w 21600"/>
                <a:gd name="T15" fmla="*/ 1818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221" y="21600"/>
                  </a:lnTo>
                  <a:lnTo>
                    <a:pt x="18379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35376"/>
                </a:gs>
                <a:gs pos="50000">
                  <a:srgbClr val="B3B3FF"/>
                </a:gs>
                <a:gs pos="100000">
                  <a:srgbClr val="535376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90" name="Oval 84"/>
            <p:cNvSpPr>
              <a:spLocks noChangeArrowheads="1"/>
            </p:cNvSpPr>
            <p:nvPr/>
          </p:nvSpPr>
          <p:spPr bwMode="auto">
            <a:xfrm>
              <a:off x="3068" y="1395"/>
              <a:ext cx="2222" cy="644"/>
            </a:xfrm>
            <a:prstGeom prst="ellipse">
              <a:avLst/>
            </a:prstGeom>
            <a:gradFill rotWithShape="1">
              <a:gsLst>
                <a:gs pos="0">
                  <a:srgbClr val="B3B3FF"/>
                </a:gs>
                <a:gs pos="100000">
                  <a:srgbClr val="53537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</p:grpSp>
      <p:grpSp>
        <p:nvGrpSpPr>
          <p:cNvPr id="4" name="Group 52"/>
          <p:cNvGrpSpPr>
            <a:grpSpLocks/>
          </p:cNvGrpSpPr>
          <p:nvPr/>
        </p:nvGrpSpPr>
        <p:grpSpPr bwMode="auto">
          <a:xfrm>
            <a:off x="3446463" y="1989138"/>
            <a:ext cx="4887912" cy="3690937"/>
            <a:chOff x="2210" y="1267"/>
            <a:chExt cx="3079" cy="2325"/>
          </a:xfrm>
        </p:grpSpPr>
        <p:sp>
          <p:nvSpPr>
            <p:cNvPr id="45080" name="Oval 53"/>
            <p:cNvSpPr>
              <a:spLocks noChangeArrowheads="1"/>
            </p:cNvSpPr>
            <p:nvPr/>
          </p:nvSpPr>
          <p:spPr bwMode="auto">
            <a:xfrm>
              <a:off x="2678" y="1267"/>
              <a:ext cx="2163" cy="637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45081" name="Arc 54"/>
            <p:cNvSpPr>
              <a:spLocks/>
            </p:cNvSpPr>
            <p:nvPr/>
          </p:nvSpPr>
          <p:spPr bwMode="auto">
            <a:xfrm rot="16200000" flipH="1">
              <a:off x="3539" y="1419"/>
              <a:ext cx="421" cy="3079"/>
            </a:xfrm>
            <a:custGeom>
              <a:avLst/>
              <a:gdLst>
                <a:gd name="T0" fmla="*/ 0 w 21600"/>
                <a:gd name="T1" fmla="*/ 0 h 43196"/>
                <a:gd name="T2" fmla="*/ 0 w 21600"/>
                <a:gd name="T3" fmla="*/ 0 h 43196"/>
                <a:gd name="T4" fmla="*/ 0 w 21600"/>
                <a:gd name="T5" fmla="*/ 0 h 43196"/>
                <a:gd name="T6" fmla="*/ 0 60000 65536"/>
                <a:gd name="T7" fmla="*/ 0 60000 65536"/>
                <a:gd name="T8" fmla="*/ 0 60000 65536"/>
                <a:gd name="T9" fmla="*/ 0 w 21600"/>
                <a:gd name="T10" fmla="*/ 0 h 43196"/>
                <a:gd name="T11" fmla="*/ 21600 w 21600"/>
                <a:gd name="T12" fmla="*/ 43196 h 431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3196" fill="none" extrusionOk="0">
                  <a:moveTo>
                    <a:pt x="21397" y="43196"/>
                  </a:moveTo>
                  <a:cubicBezTo>
                    <a:pt x="9547" y="43085"/>
                    <a:pt x="0" y="33447"/>
                    <a:pt x="0" y="21597"/>
                  </a:cubicBezTo>
                  <a:cubicBezTo>
                    <a:pt x="-1" y="9813"/>
                    <a:pt x="9444" y="203"/>
                    <a:pt x="21227" y="0"/>
                  </a:cubicBezTo>
                </a:path>
                <a:path w="21600" h="43196" stroke="0" extrusionOk="0">
                  <a:moveTo>
                    <a:pt x="21397" y="43196"/>
                  </a:moveTo>
                  <a:cubicBezTo>
                    <a:pt x="9547" y="43085"/>
                    <a:pt x="0" y="33447"/>
                    <a:pt x="0" y="21597"/>
                  </a:cubicBezTo>
                  <a:cubicBezTo>
                    <a:pt x="-1" y="9813"/>
                    <a:pt x="9444" y="203"/>
                    <a:pt x="21227" y="0"/>
                  </a:cubicBezTo>
                  <a:lnTo>
                    <a:pt x="21600" y="21597"/>
                  </a:lnTo>
                  <a:lnTo>
                    <a:pt x="21397" y="43196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2" name="Arc 55"/>
            <p:cNvSpPr>
              <a:spLocks/>
            </p:cNvSpPr>
            <p:nvPr/>
          </p:nvSpPr>
          <p:spPr bwMode="auto">
            <a:xfrm rot="-5400000">
              <a:off x="3471" y="1773"/>
              <a:ext cx="560" cy="3077"/>
            </a:xfrm>
            <a:custGeom>
              <a:avLst/>
              <a:gdLst>
                <a:gd name="T0" fmla="*/ 0 w 28689"/>
                <a:gd name="T1" fmla="*/ 0 h 43200"/>
                <a:gd name="T2" fmla="*/ 0 w 28689"/>
                <a:gd name="T3" fmla="*/ 0 h 43200"/>
                <a:gd name="T4" fmla="*/ 0 w 28689"/>
                <a:gd name="T5" fmla="*/ 0 h 43200"/>
                <a:gd name="T6" fmla="*/ 0 60000 65536"/>
                <a:gd name="T7" fmla="*/ 0 60000 65536"/>
                <a:gd name="T8" fmla="*/ 0 60000 65536"/>
                <a:gd name="T9" fmla="*/ 0 w 28689"/>
                <a:gd name="T10" fmla="*/ 0 h 43200"/>
                <a:gd name="T11" fmla="*/ 28689 w 28689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689" h="43200" fill="none" extrusionOk="0">
                  <a:moveTo>
                    <a:pt x="22378" y="43185"/>
                  </a:moveTo>
                  <a:cubicBezTo>
                    <a:pt x="22119" y="43195"/>
                    <a:pt x="21859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013" y="-1"/>
                    <a:pt x="26409" y="404"/>
                    <a:pt x="28688" y="1196"/>
                  </a:cubicBezTo>
                </a:path>
                <a:path w="28689" h="43200" stroke="0" extrusionOk="0">
                  <a:moveTo>
                    <a:pt x="22378" y="43185"/>
                  </a:moveTo>
                  <a:cubicBezTo>
                    <a:pt x="22119" y="43195"/>
                    <a:pt x="21859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013" y="-1"/>
                    <a:pt x="26409" y="404"/>
                    <a:pt x="28688" y="1196"/>
                  </a:cubicBezTo>
                  <a:lnTo>
                    <a:pt x="21600" y="21600"/>
                  </a:lnTo>
                  <a:lnTo>
                    <a:pt x="22378" y="43185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3" name="Line 56"/>
            <p:cNvSpPr>
              <a:spLocks noChangeShapeType="1"/>
            </p:cNvSpPr>
            <p:nvPr/>
          </p:nvSpPr>
          <p:spPr bwMode="auto">
            <a:xfrm>
              <a:off x="4841" y="1559"/>
              <a:ext cx="438" cy="158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84" name="Line 57"/>
            <p:cNvSpPr>
              <a:spLocks noChangeShapeType="1"/>
            </p:cNvSpPr>
            <p:nvPr/>
          </p:nvSpPr>
          <p:spPr bwMode="auto">
            <a:xfrm flipH="1">
              <a:off x="2210" y="1578"/>
              <a:ext cx="463" cy="156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" name="Group 76"/>
          <p:cNvGrpSpPr>
            <a:grpSpLocks/>
          </p:cNvGrpSpPr>
          <p:nvPr/>
        </p:nvGrpSpPr>
        <p:grpSpPr bwMode="auto">
          <a:xfrm>
            <a:off x="5116513" y="1782763"/>
            <a:ext cx="3360737" cy="935037"/>
            <a:chOff x="3223" y="1123"/>
            <a:chExt cx="2117" cy="589"/>
          </a:xfrm>
        </p:grpSpPr>
        <p:sp>
          <p:nvSpPr>
            <p:cNvPr id="45075" name="Line 45"/>
            <p:cNvSpPr>
              <a:spLocks noChangeShapeType="1"/>
            </p:cNvSpPr>
            <p:nvPr/>
          </p:nvSpPr>
          <p:spPr bwMode="auto">
            <a:xfrm flipV="1">
              <a:off x="3759" y="1592"/>
              <a:ext cx="1030" cy="1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6" name="Oval 58"/>
            <p:cNvSpPr>
              <a:spLocks noChangeArrowheads="1"/>
            </p:cNvSpPr>
            <p:nvPr/>
          </p:nvSpPr>
          <p:spPr bwMode="auto">
            <a:xfrm>
              <a:off x="3716" y="1552"/>
              <a:ext cx="85" cy="8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  <p:sp>
          <p:nvSpPr>
            <p:cNvPr id="45077" name="Text Box 46"/>
            <p:cNvSpPr txBox="1">
              <a:spLocks noChangeArrowheads="1"/>
            </p:cNvSpPr>
            <p:nvPr/>
          </p:nvSpPr>
          <p:spPr bwMode="auto">
            <a:xfrm>
              <a:off x="3223" y="1130"/>
              <a:ext cx="710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5400" i="1">
                  <a:solidFill>
                    <a:srgbClr val="FF00FF"/>
                  </a:solidFill>
                  <a:latin typeface="Century Gothic" pitchFamily="34" charset="0"/>
                </a:rPr>
                <a:t>О</a:t>
              </a:r>
            </a:p>
          </p:txBody>
        </p:sp>
        <p:sp>
          <p:nvSpPr>
            <p:cNvPr id="45078" name="Text Box 49"/>
            <p:cNvSpPr txBox="1">
              <a:spLocks noChangeArrowheads="1"/>
            </p:cNvSpPr>
            <p:nvPr/>
          </p:nvSpPr>
          <p:spPr bwMode="auto">
            <a:xfrm>
              <a:off x="4744" y="1123"/>
              <a:ext cx="596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5400" i="1">
                  <a:solidFill>
                    <a:srgbClr val="FF00FF"/>
                  </a:solidFill>
                  <a:latin typeface="Century Gothic" pitchFamily="34" charset="0"/>
                </a:rPr>
                <a:t>А</a:t>
              </a:r>
            </a:p>
          </p:txBody>
        </p:sp>
        <p:sp>
          <p:nvSpPr>
            <p:cNvPr id="45079" name="Oval 63"/>
            <p:cNvSpPr>
              <a:spLocks noChangeArrowheads="1"/>
            </p:cNvSpPr>
            <p:nvPr/>
          </p:nvSpPr>
          <p:spPr bwMode="auto">
            <a:xfrm>
              <a:off x="4773" y="1552"/>
              <a:ext cx="85" cy="85"/>
            </a:xfrm>
            <a:prstGeom prst="ellipse">
              <a:avLst/>
            </a:prstGeom>
            <a:solidFill>
              <a:srgbClr val="FF00FF"/>
            </a:solidFill>
            <a:ln w="9525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</p:grpSp>
      <p:sp>
        <p:nvSpPr>
          <p:cNvPr id="187457" name="Line 65"/>
          <p:cNvSpPr>
            <a:spLocks noChangeShapeType="1"/>
          </p:cNvSpPr>
          <p:nvPr/>
        </p:nvSpPr>
        <p:spPr bwMode="auto">
          <a:xfrm>
            <a:off x="7637463" y="2527300"/>
            <a:ext cx="695325" cy="2454275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87469" name="Line 77"/>
          <p:cNvSpPr>
            <a:spLocks noChangeShapeType="1"/>
          </p:cNvSpPr>
          <p:nvPr/>
        </p:nvSpPr>
        <p:spPr bwMode="auto">
          <a:xfrm>
            <a:off x="5967413" y="2573338"/>
            <a:ext cx="33337" cy="2425700"/>
          </a:xfrm>
          <a:prstGeom prst="line">
            <a:avLst/>
          </a:prstGeom>
          <a:noFill/>
          <a:ln w="38100">
            <a:solidFill>
              <a:schemeClr val="bg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87477" name="Text Box 85"/>
          <p:cNvSpPr txBox="1">
            <a:spLocks noChangeArrowheads="1"/>
          </p:cNvSpPr>
          <p:nvPr/>
        </p:nvSpPr>
        <p:spPr bwMode="auto">
          <a:xfrm>
            <a:off x="141288" y="3070225"/>
            <a:ext cx="2603500" cy="52387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ОО</a:t>
            </a:r>
            <a:r>
              <a:rPr lang="ru-RU" altLang="ru-RU" sz="2800" i="1" baseline="-25000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1</a:t>
            </a:r>
            <a:r>
              <a:rPr lang="ru-RU" altLang="ru-RU" sz="2800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sz="28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высота</a:t>
            </a:r>
          </a:p>
        </p:txBody>
      </p:sp>
      <p:sp>
        <p:nvSpPr>
          <p:cNvPr id="25615" name="Rectangle 89"/>
          <p:cNvSpPr>
            <a:spLocks noGrp="1" noChangeArrowheads="1"/>
          </p:cNvSpPr>
          <p:nvPr>
            <p:ph type="title"/>
          </p:nvPr>
        </p:nvSpPr>
        <p:spPr>
          <a:xfrm>
            <a:off x="457200" y="160338"/>
            <a:ext cx="8229600" cy="1079500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Усеченный конус</a:t>
            </a:r>
          </a:p>
        </p:txBody>
      </p:sp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4999038" y="4710113"/>
            <a:ext cx="4362450" cy="935037"/>
            <a:chOff x="4999403" y="4710333"/>
            <a:chExt cx="4361563" cy="934720"/>
          </a:xfrm>
        </p:grpSpPr>
        <p:sp>
          <p:nvSpPr>
            <p:cNvPr id="45070" name="Text Box 50"/>
            <p:cNvSpPr txBox="1">
              <a:spLocks noChangeArrowheads="1"/>
            </p:cNvSpPr>
            <p:nvPr/>
          </p:nvSpPr>
          <p:spPr bwMode="auto">
            <a:xfrm>
              <a:off x="8075091" y="4721723"/>
              <a:ext cx="1285875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5400" i="1">
                  <a:solidFill>
                    <a:srgbClr val="FF00FF"/>
                  </a:solidFill>
                  <a:latin typeface="Century Gothic" pitchFamily="34" charset="0"/>
                </a:rPr>
                <a:t>А</a:t>
              </a:r>
              <a:r>
                <a:rPr lang="ru-RU" altLang="ru-RU" sz="5400" i="1" baseline="-25000">
                  <a:solidFill>
                    <a:srgbClr val="FF00FF"/>
                  </a:solidFill>
                  <a:latin typeface="Century Gothic" pitchFamily="34" charset="0"/>
                </a:rPr>
                <a:t>1</a:t>
              </a:r>
              <a:endParaRPr lang="ru-RU" altLang="ru-RU" sz="5400" i="1">
                <a:solidFill>
                  <a:srgbClr val="FF00FF"/>
                </a:solidFill>
                <a:latin typeface="Century Gothic" pitchFamily="34" charset="0"/>
              </a:endParaRPr>
            </a:p>
          </p:txBody>
        </p:sp>
        <p:sp>
          <p:nvSpPr>
            <p:cNvPr id="45071" name="Text Box 48"/>
            <p:cNvSpPr txBox="1">
              <a:spLocks noChangeArrowheads="1"/>
            </p:cNvSpPr>
            <p:nvPr/>
          </p:nvSpPr>
          <p:spPr bwMode="auto">
            <a:xfrm>
              <a:off x="4999403" y="4710333"/>
              <a:ext cx="1395412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5400" i="1">
                  <a:solidFill>
                    <a:srgbClr val="FF00FF"/>
                  </a:solidFill>
                  <a:latin typeface="Century Gothic" pitchFamily="34" charset="0"/>
                </a:rPr>
                <a:t>О</a:t>
              </a:r>
              <a:r>
                <a:rPr lang="ru-RU" altLang="ru-RU" sz="5400" i="1" baseline="-25000">
                  <a:solidFill>
                    <a:srgbClr val="FF00FF"/>
                  </a:solidFill>
                  <a:latin typeface="Century Gothic" pitchFamily="34" charset="0"/>
                </a:rPr>
                <a:t>1</a:t>
              </a:r>
              <a:endParaRPr lang="ru-RU" altLang="ru-RU" sz="5400" i="1">
                <a:solidFill>
                  <a:srgbClr val="FF00FF"/>
                </a:solidFill>
                <a:latin typeface="Century Gothic" pitchFamily="34" charset="0"/>
              </a:endParaRPr>
            </a:p>
          </p:txBody>
        </p:sp>
        <p:sp>
          <p:nvSpPr>
            <p:cNvPr id="45072" name="Oval 61"/>
            <p:cNvSpPr>
              <a:spLocks noChangeArrowheads="1"/>
            </p:cNvSpPr>
            <p:nvPr/>
          </p:nvSpPr>
          <p:spPr bwMode="auto">
            <a:xfrm>
              <a:off x="5922945" y="4922546"/>
              <a:ext cx="134937" cy="13493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  <p:sp>
          <p:nvSpPr>
            <p:cNvPr id="45073" name="Line 51"/>
            <p:cNvSpPr>
              <a:spLocks noChangeShapeType="1"/>
            </p:cNvSpPr>
            <p:nvPr/>
          </p:nvSpPr>
          <p:spPr bwMode="auto">
            <a:xfrm flipV="1">
              <a:off x="5975346" y="4985788"/>
              <a:ext cx="2430462" cy="1270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074" name="Oval 64"/>
            <p:cNvSpPr>
              <a:spLocks noChangeArrowheads="1"/>
            </p:cNvSpPr>
            <p:nvPr/>
          </p:nvSpPr>
          <p:spPr bwMode="auto">
            <a:xfrm>
              <a:off x="8262674" y="4910417"/>
              <a:ext cx="134937" cy="134938"/>
            </a:xfrm>
            <a:prstGeom prst="ellipse">
              <a:avLst/>
            </a:prstGeom>
            <a:solidFill>
              <a:srgbClr val="FF00FF"/>
            </a:solidFill>
            <a:ln w="9525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5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7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7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7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7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8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187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5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57" grpId="0" animBg="1"/>
      <p:bldP spid="18746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60" name="Text Box 20"/>
          <p:cNvSpPr txBox="1">
            <a:spLocks noChangeArrowheads="1"/>
          </p:cNvSpPr>
          <p:nvPr/>
        </p:nvSpPr>
        <p:spPr bwMode="auto">
          <a:xfrm>
            <a:off x="1173163" y="2216150"/>
            <a:ext cx="2478087" cy="1077913"/>
          </a:xfrm>
          <a:prstGeom prst="rect">
            <a:avLst/>
          </a:prstGeom>
          <a:solidFill>
            <a:srgbClr val="FFFFFF">
              <a:alpha val="6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верхнее </a:t>
            </a:r>
          </a:p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основание</a:t>
            </a:r>
          </a:p>
        </p:txBody>
      </p:sp>
      <p:sp>
        <p:nvSpPr>
          <p:cNvPr id="189461" name="Text Box 21"/>
          <p:cNvSpPr txBox="1">
            <a:spLocks noChangeArrowheads="1"/>
          </p:cNvSpPr>
          <p:nvPr/>
        </p:nvSpPr>
        <p:spPr bwMode="auto">
          <a:xfrm>
            <a:off x="1173163" y="3546475"/>
            <a:ext cx="2794000" cy="1077913"/>
          </a:xfrm>
          <a:prstGeom prst="rect">
            <a:avLst/>
          </a:prstGeom>
          <a:solidFill>
            <a:srgbClr val="FFFFFF">
              <a:alpha val="6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боковая</a:t>
            </a:r>
          </a:p>
          <a:p>
            <a:r>
              <a:rPr lang="ru-RU" altLang="ru-RU" sz="3200" i="1">
                <a:solidFill>
                  <a:srgbClr val="203864"/>
                </a:solidFill>
                <a:latin typeface="Century Gothic" pitchFamily="34" charset="0"/>
              </a:rPr>
              <a:t>поверхность</a:t>
            </a:r>
          </a:p>
        </p:txBody>
      </p:sp>
      <p:sp>
        <p:nvSpPr>
          <p:cNvPr id="189462" name="Text Box 22"/>
          <p:cNvSpPr txBox="1">
            <a:spLocks noChangeArrowheads="1"/>
          </p:cNvSpPr>
          <p:nvPr/>
        </p:nvSpPr>
        <p:spPr bwMode="auto">
          <a:xfrm>
            <a:off x="1173163" y="4975225"/>
            <a:ext cx="2789237" cy="10763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нижнее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основание</a:t>
            </a:r>
          </a:p>
        </p:txBody>
      </p:sp>
      <p:sp>
        <p:nvSpPr>
          <p:cNvPr id="189459" name="Oval 19"/>
          <p:cNvSpPr>
            <a:spLocks noChangeArrowheads="1"/>
          </p:cNvSpPr>
          <p:nvPr/>
        </p:nvSpPr>
        <p:spPr bwMode="auto">
          <a:xfrm>
            <a:off x="3875088" y="4624388"/>
            <a:ext cx="4905375" cy="1349375"/>
          </a:xfrm>
          <a:prstGeom prst="ellipse">
            <a:avLst/>
          </a:prstGeom>
          <a:gradFill rotWithShape="1">
            <a:gsLst>
              <a:gs pos="0">
                <a:srgbClr val="FF00FF"/>
              </a:gs>
              <a:gs pos="100000">
                <a:srgbClr val="760076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125413" y="-19050"/>
            <a:ext cx="8893175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Поверхность усеченного конуса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844925" y="2309813"/>
            <a:ext cx="4937125" cy="3689350"/>
            <a:chOff x="2566" y="1395"/>
            <a:chExt cx="3195" cy="2393"/>
          </a:xfrm>
        </p:grpSpPr>
        <p:sp>
          <p:nvSpPr>
            <p:cNvPr id="46094" name="Oval 6"/>
            <p:cNvSpPr>
              <a:spLocks noChangeArrowheads="1"/>
            </p:cNvSpPr>
            <p:nvPr/>
          </p:nvSpPr>
          <p:spPr bwMode="auto">
            <a:xfrm>
              <a:off x="3132" y="1423"/>
              <a:ext cx="2156" cy="641"/>
            </a:xfrm>
            <a:prstGeom prst="ellipse">
              <a:avLst/>
            </a:prstGeom>
            <a:gradFill rotWithShape="1">
              <a:gsLst>
                <a:gs pos="0">
                  <a:srgbClr val="B3B3FF"/>
                </a:gs>
                <a:gs pos="100000">
                  <a:srgbClr val="535376"/>
                </a:gs>
              </a:gsLst>
              <a:path path="rect">
                <a:fillToRect l="100000" b="10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46095" name="Arc 7"/>
            <p:cNvSpPr>
              <a:spLocks/>
            </p:cNvSpPr>
            <p:nvPr/>
          </p:nvSpPr>
          <p:spPr bwMode="auto">
            <a:xfrm rot="-5400000">
              <a:off x="3905" y="1932"/>
              <a:ext cx="520" cy="3192"/>
            </a:xfrm>
            <a:custGeom>
              <a:avLst/>
              <a:gdLst>
                <a:gd name="T0" fmla="*/ 0 w 25395"/>
                <a:gd name="T1" fmla="*/ 0 h 43200"/>
                <a:gd name="T2" fmla="*/ 0 w 25395"/>
                <a:gd name="T3" fmla="*/ 0 h 43200"/>
                <a:gd name="T4" fmla="*/ 0 w 25395"/>
                <a:gd name="T5" fmla="*/ 0 h 43200"/>
                <a:gd name="T6" fmla="*/ 0 60000 65536"/>
                <a:gd name="T7" fmla="*/ 0 60000 65536"/>
                <a:gd name="T8" fmla="*/ 0 60000 65536"/>
                <a:gd name="T9" fmla="*/ 0 w 25395"/>
                <a:gd name="T10" fmla="*/ 0 h 43200"/>
                <a:gd name="T11" fmla="*/ 25395 w 25395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395" h="43200" fill="none" extrusionOk="0">
                  <a:moveTo>
                    <a:pt x="25395" y="42864"/>
                  </a:moveTo>
                  <a:cubicBezTo>
                    <a:pt x="24142" y="43087"/>
                    <a:pt x="2287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465" y="-1"/>
                    <a:pt x="23329" y="52"/>
                    <a:pt x="24189" y="155"/>
                  </a:cubicBezTo>
                </a:path>
                <a:path w="25395" h="43200" stroke="0" extrusionOk="0">
                  <a:moveTo>
                    <a:pt x="25395" y="42864"/>
                  </a:moveTo>
                  <a:cubicBezTo>
                    <a:pt x="24142" y="43087"/>
                    <a:pt x="22872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465" y="-1"/>
                    <a:pt x="23329" y="52"/>
                    <a:pt x="24189" y="155"/>
                  </a:cubicBezTo>
                  <a:lnTo>
                    <a:pt x="21600" y="21600"/>
                  </a:lnTo>
                  <a:lnTo>
                    <a:pt x="25395" y="42864"/>
                  </a:lnTo>
                  <a:close/>
                </a:path>
              </a:pathLst>
            </a:custGeom>
            <a:gradFill rotWithShape="1">
              <a:gsLst>
                <a:gs pos="0">
                  <a:srgbClr val="535376"/>
                </a:gs>
                <a:gs pos="50000">
                  <a:srgbClr val="B3B3FF"/>
                </a:gs>
                <a:gs pos="100000">
                  <a:srgbClr val="535376"/>
                </a:gs>
              </a:gsLst>
              <a:lin ang="5400000" scaled="1"/>
            </a:gradFill>
            <a:ln w="5715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6" name="Line 8"/>
            <p:cNvSpPr>
              <a:spLocks noChangeShapeType="1"/>
            </p:cNvSpPr>
            <p:nvPr/>
          </p:nvSpPr>
          <p:spPr bwMode="auto">
            <a:xfrm>
              <a:off x="5288" y="1719"/>
              <a:ext cx="452" cy="1578"/>
            </a:xfrm>
            <a:prstGeom prst="line">
              <a:avLst/>
            </a:prstGeom>
            <a:noFill/>
            <a:ln w="5715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7" name="Line 9"/>
            <p:cNvSpPr>
              <a:spLocks noChangeShapeType="1"/>
            </p:cNvSpPr>
            <p:nvPr/>
          </p:nvSpPr>
          <p:spPr bwMode="auto">
            <a:xfrm flipH="1">
              <a:off x="2641" y="1719"/>
              <a:ext cx="470" cy="1600"/>
            </a:xfrm>
            <a:prstGeom prst="line">
              <a:avLst/>
            </a:prstGeom>
            <a:noFill/>
            <a:ln w="5715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8" name="AutoShape 10"/>
            <p:cNvSpPr>
              <a:spLocks noChangeArrowheads="1"/>
            </p:cNvSpPr>
            <p:nvPr/>
          </p:nvSpPr>
          <p:spPr bwMode="auto">
            <a:xfrm rot="10800000">
              <a:off x="2566" y="1706"/>
              <a:ext cx="3194" cy="164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408 w 21600"/>
                <a:gd name="T13" fmla="*/ 3414 h 21600"/>
                <a:gd name="T14" fmla="*/ 18192 w 21600"/>
                <a:gd name="T15" fmla="*/ 1818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221" y="21600"/>
                  </a:lnTo>
                  <a:lnTo>
                    <a:pt x="18379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35376"/>
                </a:gs>
                <a:gs pos="50000">
                  <a:srgbClr val="B3B3FF"/>
                </a:gs>
                <a:gs pos="100000">
                  <a:srgbClr val="535376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9" name="Oval 11"/>
            <p:cNvSpPr>
              <a:spLocks noChangeArrowheads="1"/>
            </p:cNvSpPr>
            <p:nvPr/>
          </p:nvSpPr>
          <p:spPr bwMode="auto">
            <a:xfrm>
              <a:off x="3050" y="1395"/>
              <a:ext cx="2240" cy="644"/>
            </a:xfrm>
            <a:prstGeom prst="ellipse">
              <a:avLst/>
            </a:prstGeom>
            <a:gradFill rotWithShape="1">
              <a:gsLst>
                <a:gs pos="0">
                  <a:srgbClr val="B3B3FF"/>
                </a:gs>
                <a:gs pos="100000">
                  <a:srgbClr val="535376"/>
                </a:gs>
              </a:gsLst>
              <a:path path="shape">
                <a:fillToRect l="50000" t="50000" r="50000" b="50000"/>
              </a:path>
            </a:gradFill>
            <a:ln w="57150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</p:grpSp>
      <p:sp>
        <p:nvSpPr>
          <p:cNvPr id="189458" name="Oval 18"/>
          <p:cNvSpPr>
            <a:spLocks noChangeArrowheads="1"/>
          </p:cNvSpPr>
          <p:nvPr/>
        </p:nvSpPr>
        <p:spPr bwMode="auto">
          <a:xfrm>
            <a:off x="4572000" y="2274888"/>
            <a:ext cx="3494088" cy="1019175"/>
          </a:xfrm>
          <a:prstGeom prst="ellipse">
            <a:avLst/>
          </a:prstGeom>
          <a:gradFill rotWithShape="1">
            <a:gsLst>
              <a:gs pos="0">
                <a:srgbClr val="FF00FF"/>
              </a:gs>
              <a:gs pos="100000">
                <a:srgbClr val="760076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altLang="ru-RU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865563" y="2284413"/>
            <a:ext cx="4918075" cy="3690937"/>
            <a:chOff x="2204" y="1267"/>
            <a:chExt cx="3098" cy="2325"/>
          </a:xfrm>
        </p:grpSpPr>
        <p:sp>
          <p:nvSpPr>
            <p:cNvPr id="46089" name="Oval 13"/>
            <p:cNvSpPr>
              <a:spLocks noChangeArrowheads="1"/>
            </p:cNvSpPr>
            <p:nvPr/>
          </p:nvSpPr>
          <p:spPr bwMode="auto">
            <a:xfrm>
              <a:off x="2651" y="1267"/>
              <a:ext cx="2190" cy="637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 altLang="ru-RU"/>
            </a:p>
          </p:txBody>
        </p:sp>
        <p:sp>
          <p:nvSpPr>
            <p:cNvPr id="46090" name="Arc 14"/>
            <p:cNvSpPr>
              <a:spLocks/>
            </p:cNvSpPr>
            <p:nvPr/>
          </p:nvSpPr>
          <p:spPr bwMode="auto">
            <a:xfrm rot="16200000" flipH="1">
              <a:off x="3545" y="1413"/>
              <a:ext cx="421" cy="3091"/>
            </a:xfrm>
            <a:custGeom>
              <a:avLst/>
              <a:gdLst>
                <a:gd name="T0" fmla="*/ 0 w 21600"/>
                <a:gd name="T1" fmla="*/ 0 h 43196"/>
                <a:gd name="T2" fmla="*/ 0 w 21600"/>
                <a:gd name="T3" fmla="*/ 0 h 43196"/>
                <a:gd name="T4" fmla="*/ 0 w 21600"/>
                <a:gd name="T5" fmla="*/ 0 h 43196"/>
                <a:gd name="T6" fmla="*/ 0 60000 65536"/>
                <a:gd name="T7" fmla="*/ 0 60000 65536"/>
                <a:gd name="T8" fmla="*/ 0 60000 65536"/>
                <a:gd name="T9" fmla="*/ 0 w 21600"/>
                <a:gd name="T10" fmla="*/ 0 h 43196"/>
                <a:gd name="T11" fmla="*/ 21600 w 21600"/>
                <a:gd name="T12" fmla="*/ 43196 h 431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3196" fill="none" extrusionOk="0">
                  <a:moveTo>
                    <a:pt x="21397" y="43196"/>
                  </a:moveTo>
                  <a:cubicBezTo>
                    <a:pt x="9547" y="43085"/>
                    <a:pt x="0" y="33447"/>
                    <a:pt x="0" y="21597"/>
                  </a:cubicBezTo>
                  <a:cubicBezTo>
                    <a:pt x="-1" y="9813"/>
                    <a:pt x="9444" y="203"/>
                    <a:pt x="21227" y="0"/>
                  </a:cubicBezTo>
                </a:path>
                <a:path w="21600" h="43196" stroke="0" extrusionOk="0">
                  <a:moveTo>
                    <a:pt x="21397" y="43196"/>
                  </a:moveTo>
                  <a:cubicBezTo>
                    <a:pt x="9547" y="43085"/>
                    <a:pt x="0" y="33447"/>
                    <a:pt x="0" y="21597"/>
                  </a:cubicBezTo>
                  <a:cubicBezTo>
                    <a:pt x="-1" y="9813"/>
                    <a:pt x="9444" y="203"/>
                    <a:pt x="21227" y="0"/>
                  </a:cubicBezTo>
                  <a:lnTo>
                    <a:pt x="21600" y="21597"/>
                  </a:lnTo>
                  <a:lnTo>
                    <a:pt x="21397" y="43196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1" name="Arc 15"/>
            <p:cNvSpPr>
              <a:spLocks/>
            </p:cNvSpPr>
            <p:nvPr/>
          </p:nvSpPr>
          <p:spPr bwMode="auto">
            <a:xfrm rot="-5400000">
              <a:off x="3473" y="1763"/>
              <a:ext cx="560" cy="3098"/>
            </a:xfrm>
            <a:custGeom>
              <a:avLst/>
              <a:gdLst>
                <a:gd name="T0" fmla="*/ 0 w 28689"/>
                <a:gd name="T1" fmla="*/ 0 h 43200"/>
                <a:gd name="T2" fmla="*/ 0 w 28689"/>
                <a:gd name="T3" fmla="*/ 0 h 43200"/>
                <a:gd name="T4" fmla="*/ 0 w 28689"/>
                <a:gd name="T5" fmla="*/ 0 h 43200"/>
                <a:gd name="T6" fmla="*/ 0 60000 65536"/>
                <a:gd name="T7" fmla="*/ 0 60000 65536"/>
                <a:gd name="T8" fmla="*/ 0 60000 65536"/>
                <a:gd name="T9" fmla="*/ 0 w 28689"/>
                <a:gd name="T10" fmla="*/ 0 h 43200"/>
                <a:gd name="T11" fmla="*/ 28689 w 28689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689" h="43200" fill="none" extrusionOk="0">
                  <a:moveTo>
                    <a:pt x="22378" y="43185"/>
                  </a:moveTo>
                  <a:cubicBezTo>
                    <a:pt x="22119" y="43195"/>
                    <a:pt x="21859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013" y="-1"/>
                    <a:pt x="26409" y="404"/>
                    <a:pt x="28688" y="1196"/>
                  </a:cubicBezTo>
                </a:path>
                <a:path w="28689" h="43200" stroke="0" extrusionOk="0">
                  <a:moveTo>
                    <a:pt x="22378" y="43185"/>
                  </a:moveTo>
                  <a:cubicBezTo>
                    <a:pt x="22119" y="43195"/>
                    <a:pt x="21859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4013" y="-1"/>
                    <a:pt x="26409" y="404"/>
                    <a:pt x="28688" y="1196"/>
                  </a:cubicBezTo>
                  <a:lnTo>
                    <a:pt x="21600" y="21600"/>
                  </a:lnTo>
                  <a:lnTo>
                    <a:pt x="22378" y="43185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2" name="Line 16"/>
            <p:cNvSpPr>
              <a:spLocks noChangeShapeType="1"/>
            </p:cNvSpPr>
            <p:nvPr/>
          </p:nvSpPr>
          <p:spPr bwMode="auto">
            <a:xfrm>
              <a:off x="4841" y="1559"/>
              <a:ext cx="450" cy="156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3" name="Line 17"/>
            <p:cNvSpPr>
              <a:spLocks noChangeShapeType="1"/>
            </p:cNvSpPr>
            <p:nvPr/>
          </p:nvSpPr>
          <p:spPr bwMode="auto">
            <a:xfrm flipH="1">
              <a:off x="2213" y="1559"/>
              <a:ext cx="436" cy="156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8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8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59" grpId="0" animBg="1"/>
      <p:bldP spid="18945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3454400" y="-3175"/>
            <a:ext cx="5329238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Площадь поверхности усеченного конуса</a:t>
            </a:r>
          </a:p>
        </p:txBody>
      </p:sp>
      <p:sp>
        <p:nvSpPr>
          <p:cNvPr id="4169" name="Rectangle 26"/>
          <p:cNvSpPr>
            <a:spLocks noChangeArrowheads="1"/>
          </p:cNvSpPr>
          <p:nvPr/>
        </p:nvSpPr>
        <p:spPr bwMode="auto">
          <a:xfrm>
            <a:off x="0" y="30241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191513" name="Object 70"/>
          <p:cNvGraphicFramePr>
            <a:graphicFrameLocks noChangeAspect="1"/>
          </p:cNvGraphicFramePr>
          <p:nvPr/>
        </p:nvGraphicFramePr>
        <p:xfrm>
          <a:off x="2366963" y="1201738"/>
          <a:ext cx="6416675" cy="895350"/>
        </p:xfrm>
        <a:graphic>
          <a:graphicData uri="http://schemas.openxmlformats.org/presentationml/2006/ole">
            <p:oleObj spid="_x0000_s4166" name="Формула" r:id="rId3" imgW="1625600" imgH="228600" progId="Equation.3">
              <p:embed/>
            </p:oleObj>
          </a:graphicData>
        </a:graphic>
      </p:graphicFrame>
      <p:sp>
        <p:nvSpPr>
          <p:cNvPr id="191515" name="Rectangle 27"/>
          <p:cNvSpPr>
            <a:spLocks noChangeArrowheads="1"/>
          </p:cNvSpPr>
          <p:nvPr/>
        </p:nvSpPr>
        <p:spPr bwMode="auto">
          <a:xfrm>
            <a:off x="342900" y="2244725"/>
            <a:ext cx="4229100" cy="1223963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Объем усеченного </a:t>
            </a:r>
            <a:b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</a:b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конуса</a:t>
            </a:r>
          </a:p>
        </p:txBody>
      </p:sp>
      <p:sp>
        <p:nvSpPr>
          <p:cNvPr id="4171" name="Rectangle 38"/>
          <p:cNvSpPr>
            <a:spLocks noChangeArrowheads="1"/>
          </p:cNvSpPr>
          <p:nvPr/>
        </p:nvSpPr>
        <p:spPr bwMode="auto">
          <a:xfrm>
            <a:off x="0" y="2889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5056188" y="3398838"/>
            <a:ext cx="3873500" cy="3217862"/>
            <a:chOff x="3037" y="1939"/>
            <a:chExt cx="2440" cy="1986"/>
          </a:xfrm>
        </p:grpSpPr>
        <p:grpSp>
          <p:nvGrpSpPr>
            <p:cNvPr id="4173" name="Group 24"/>
            <p:cNvGrpSpPr>
              <a:grpSpLocks/>
            </p:cNvGrpSpPr>
            <p:nvPr/>
          </p:nvGrpSpPr>
          <p:grpSpPr bwMode="auto">
            <a:xfrm>
              <a:off x="3037" y="2075"/>
              <a:ext cx="2367" cy="1850"/>
              <a:chOff x="2256" y="1536"/>
              <a:chExt cx="3109" cy="2325"/>
            </a:xfrm>
          </p:grpSpPr>
          <p:grpSp>
            <p:nvGrpSpPr>
              <p:cNvPr id="4180" name="Group 20"/>
              <p:cNvGrpSpPr>
                <a:grpSpLocks/>
              </p:cNvGrpSpPr>
              <p:nvPr/>
            </p:nvGrpSpPr>
            <p:grpSpPr bwMode="auto">
              <a:xfrm>
                <a:off x="2256" y="1536"/>
                <a:ext cx="3109" cy="2325"/>
                <a:chOff x="2171" y="1536"/>
                <a:chExt cx="3109" cy="2325"/>
              </a:xfrm>
            </p:grpSpPr>
            <p:grpSp>
              <p:nvGrpSpPr>
                <p:cNvPr id="4184" name="Group 6"/>
                <p:cNvGrpSpPr>
                  <a:grpSpLocks/>
                </p:cNvGrpSpPr>
                <p:nvPr/>
              </p:nvGrpSpPr>
              <p:grpSpPr bwMode="auto">
                <a:xfrm>
                  <a:off x="2171" y="1536"/>
                  <a:ext cx="3109" cy="2325"/>
                  <a:chOff x="2568" y="1395"/>
                  <a:chExt cx="3194" cy="2394"/>
                </a:xfrm>
              </p:grpSpPr>
              <p:sp>
                <p:nvSpPr>
                  <p:cNvPr id="4191" name="Oval 7"/>
                  <p:cNvSpPr>
                    <a:spLocks noChangeArrowheads="1"/>
                  </p:cNvSpPr>
                  <p:nvPr/>
                </p:nvSpPr>
                <p:spPr bwMode="auto">
                  <a:xfrm>
                    <a:off x="3132" y="1423"/>
                    <a:ext cx="2156" cy="6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3B3FF"/>
                      </a:gs>
                      <a:gs pos="100000">
                        <a:srgbClr val="535376"/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/>
                    <a:endParaRPr lang="ru-RU" altLang="ru-RU" sz="4800"/>
                  </a:p>
                </p:txBody>
              </p:sp>
              <p:sp>
                <p:nvSpPr>
                  <p:cNvPr id="4192" name="Arc 8"/>
                  <p:cNvSpPr>
                    <a:spLocks/>
                  </p:cNvSpPr>
                  <p:nvPr/>
                </p:nvSpPr>
                <p:spPr bwMode="auto">
                  <a:xfrm rot="-5400000">
                    <a:off x="3906" y="1933"/>
                    <a:ext cx="520" cy="3192"/>
                  </a:xfrm>
                  <a:custGeom>
                    <a:avLst/>
                    <a:gdLst>
                      <a:gd name="T0" fmla="*/ 0 w 25395"/>
                      <a:gd name="T1" fmla="*/ 0 h 43200"/>
                      <a:gd name="T2" fmla="*/ 0 w 25395"/>
                      <a:gd name="T3" fmla="*/ 0 h 43200"/>
                      <a:gd name="T4" fmla="*/ 0 w 25395"/>
                      <a:gd name="T5" fmla="*/ 0 h 43200"/>
                      <a:gd name="T6" fmla="*/ 0 60000 65536"/>
                      <a:gd name="T7" fmla="*/ 0 60000 65536"/>
                      <a:gd name="T8" fmla="*/ 0 60000 65536"/>
                      <a:gd name="T9" fmla="*/ 0 w 25395"/>
                      <a:gd name="T10" fmla="*/ 0 h 43200"/>
                      <a:gd name="T11" fmla="*/ 25395 w 25395"/>
                      <a:gd name="T12" fmla="*/ 43200 h 432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5395" h="43200" fill="none" extrusionOk="0">
                        <a:moveTo>
                          <a:pt x="25395" y="42864"/>
                        </a:moveTo>
                        <a:cubicBezTo>
                          <a:pt x="24142" y="43087"/>
                          <a:pt x="22872" y="43199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2465" y="-1"/>
                          <a:pt x="23329" y="52"/>
                          <a:pt x="24189" y="155"/>
                        </a:cubicBezTo>
                      </a:path>
                      <a:path w="25395" h="43200" stroke="0" extrusionOk="0">
                        <a:moveTo>
                          <a:pt x="25395" y="42864"/>
                        </a:moveTo>
                        <a:cubicBezTo>
                          <a:pt x="24142" y="43087"/>
                          <a:pt x="22872" y="43199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2465" y="-1"/>
                          <a:pt x="23329" y="52"/>
                          <a:pt x="24189" y="155"/>
                        </a:cubicBezTo>
                        <a:lnTo>
                          <a:pt x="21600" y="21600"/>
                        </a:lnTo>
                        <a:lnTo>
                          <a:pt x="25395" y="42864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535376"/>
                      </a:gs>
                      <a:gs pos="50000">
                        <a:srgbClr val="B3B3FF"/>
                      </a:gs>
                      <a:gs pos="100000">
                        <a:srgbClr val="535376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93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5288" y="1719"/>
                    <a:ext cx="452" cy="1578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94" name="Line 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41" y="1719"/>
                    <a:ext cx="470" cy="1600"/>
                  </a:xfrm>
                  <a:prstGeom prst="line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95" name="AutoShape 11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2568" y="1706"/>
                    <a:ext cx="3192" cy="1645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3411 w 21600"/>
                      <a:gd name="T13" fmla="*/ 3414 h 21600"/>
                      <a:gd name="T14" fmla="*/ 18189 w 21600"/>
                      <a:gd name="T15" fmla="*/ 18186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3221" y="21600"/>
                        </a:lnTo>
                        <a:lnTo>
                          <a:pt x="18379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535376"/>
                      </a:gs>
                      <a:gs pos="50000">
                        <a:srgbClr val="B3B3FF"/>
                      </a:gs>
                      <a:gs pos="100000">
                        <a:srgbClr val="535376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96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3050" y="1395"/>
                    <a:ext cx="2240" cy="64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3B3FF"/>
                      </a:gs>
                      <a:gs pos="100000">
                        <a:srgbClr val="535376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/>
                    <a:endParaRPr lang="ru-RU" altLang="ru-RU" sz="4800"/>
                  </a:p>
                </p:txBody>
              </p:sp>
            </p:grpSp>
            <p:grpSp>
              <p:nvGrpSpPr>
                <p:cNvPr id="4185" name="Group 13"/>
                <p:cNvGrpSpPr>
                  <a:grpSpLocks/>
                </p:cNvGrpSpPr>
                <p:nvPr/>
              </p:nvGrpSpPr>
              <p:grpSpPr bwMode="auto">
                <a:xfrm>
                  <a:off x="2171" y="1536"/>
                  <a:ext cx="3093" cy="2325"/>
                  <a:chOff x="2210" y="1267"/>
                  <a:chExt cx="3093" cy="2325"/>
                </a:xfrm>
              </p:grpSpPr>
              <p:sp>
                <p:nvSpPr>
                  <p:cNvPr id="4186" name="Arc 15"/>
                  <p:cNvSpPr>
                    <a:spLocks/>
                  </p:cNvSpPr>
                  <p:nvPr/>
                </p:nvSpPr>
                <p:spPr bwMode="auto">
                  <a:xfrm rot="16200000" flipH="1">
                    <a:off x="3545" y="1413"/>
                    <a:ext cx="421" cy="3091"/>
                  </a:xfrm>
                  <a:custGeom>
                    <a:avLst/>
                    <a:gdLst>
                      <a:gd name="T0" fmla="*/ 0 w 21600"/>
                      <a:gd name="T1" fmla="*/ 0 h 43196"/>
                      <a:gd name="T2" fmla="*/ 0 w 21600"/>
                      <a:gd name="T3" fmla="*/ 0 h 43196"/>
                      <a:gd name="T4" fmla="*/ 0 w 21600"/>
                      <a:gd name="T5" fmla="*/ 0 h 43196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43196"/>
                      <a:gd name="T11" fmla="*/ 21600 w 21600"/>
                      <a:gd name="T12" fmla="*/ 43196 h 4319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43196" fill="none" extrusionOk="0">
                        <a:moveTo>
                          <a:pt x="21397" y="43196"/>
                        </a:moveTo>
                        <a:cubicBezTo>
                          <a:pt x="9547" y="43085"/>
                          <a:pt x="0" y="33447"/>
                          <a:pt x="0" y="21597"/>
                        </a:cubicBezTo>
                        <a:cubicBezTo>
                          <a:pt x="-1" y="9813"/>
                          <a:pt x="9444" y="203"/>
                          <a:pt x="21227" y="0"/>
                        </a:cubicBezTo>
                      </a:path>
                      <a:path w="21600" h="43196" stroke="0" extrusionOk="0">
                        <a:moveTo>
                          <a:pt x="21397" y="43196"/>
                        </a:moveTo>
                        <a:cubicBezTo>
                          <a:pt x="9547" y="43085"/>
                          <a:pt x="0" y="33447"/>
                          <a:pt x="0" y="21597"/>
                        </a:cubicBezTo>
                        <a:cubicBezTo>
                          <a:pt x="-1" y="9813"/>
                          <a:pt x="9444" y="203"/>
                          <a:pt x="21227" y="0"/>
                        </a:cubicBezTo>
                        <a:lnTo>
                          <a:pt x="21600" y="21597"/>
                        </a:lnTo>
                        <a:lnTo>
                          <a:pt x="21397" y="43196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rgbClr val="000000"/>
                    </a:solidFill>
                    <a:prstDash val="lg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87" name="Arc 16"/>
                  <p:cNvSpPr>
                    <a:spLocks/>
                  </p:cNvSpPr>
                  <p:nvPr/>
                </p:nvSpPr>
                <p:spPr bwMode="auto">
                  <a:xfrm rot="-5400000">
                    <a:off x="3477" y="1767"/>
                    <a:ext cx="560" cy="3089"/>
                  </a:xfrm>
                  <a:custGeom>
                    <a:avLst/>
                    <a:gdLst>
                      <a:gd name="T0" fmla="*/ 0 w 28689"/>
                      <a:gd name="T1" fmla="*/ 0 h 43200"/>
                      <a:gd name="T2" fmla="*/ 0 w 28689"/>
                      <a:gd name="T3" fmla="*/ 0 h 43200"/>
                      <a:gd name="T4" fmla="*/ 0 w 28689"/>
                      <a:gd name="T5" fmla="*/ 0 h 43200"/>
                      <a:gd name="T6" fmla="*/ 0 60000 65536"/>
                      <a:gd name="T7" fmla="*/ 0 60000 65536"/>
                      <a:gd name="T8" fmla="*/ 0 60000 65536"/>
                      <a:gd name="T9" fmla="*/ 0 w 28689"/>
                      <a:gd name="T10" fmla="*/ 0 h 43200"/>
                      <a:gd name="T11" fmla="*/ 28689 w 28689"/>
                      <a:gd name="T12" fmla="*/ 43200 h 432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8689" h="43200" fill="none" extrusionOk="0">
                        <a:moveTo>
                          <a:pt x="22378" y="43185"/>
                        </a:moveTo>
                        <a:cubicBezTo>
                          <a:pt x="22119" y="43195"/>
                          <a:pt x="21859" y="43199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4013" y="-1"/>
                          <a:pt x="26409" y="404"/>
                          <a:pt x="28688" y="1196"/>
                        </a:cubicBezTo>
                      </a:path>
                      <a:path w="28689" h="43200" stroke="0" extrusionOk="0">
                        <a:moveTo>
                          <a:pt x="22378" y="43185"/>
                        </a:moveTo>
                        <a:cubicBezTo>
                          <a:pt x="22119" y="43195"/>
                          <a:pt x="21859" y="43199"/>
                          <a:pt x="21600" y="43200"/>
                        </a:cubicBezTo>
                        <a:cubicBezTo>
                          <a:pt x="9670" y="43200"/>
                          <a:pt x="0" y="33529"/>
                          <a:pt x="0" y="21600"/>
                        </a:cubicBezTo>
                        <a:cubicBezTo>
                          <a:pt x="0" y="9670"/>
                          <a:pt x="9670" y="0"/>
                          <a:pt x="21600" y="0"/>
                        </a:cubicBezTo>
                        <a:cubicBezTo>
                          <a:pt x="24013" y="-1"/>
                          <a:pt x="26409" y="404"/>
                          <a:pt x="28688" y="1196"/>
                        </a:cubicBezTo>
                        <a:lnTo>
                          <a:pt x="21600" y="21600"/>
                        </a:lnTo>
                        <a:lnTo>
                          <a:pt x="22378" y="43185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88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4841" y="1559"/>
                    <a:ext cx="462" cy="1593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89" name="Line 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10" y="1578"/>
                    <a:ext cx="463" cy="1564"/>
                  </a:xfrm>
                  <a:prstGeom prst="lin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4190" name="Oval 14"/>
                  <p:cNvSpPr>
                    <a:spLocks noChangeArrowheads="1"/>
                  </p:cNvSpPr>
                  <p:nvPr/>
                </p:nvSpPr>
                <p:spPr bwMode="auto">
                  <a:xfrm>
                    <a:off x="2678" y="1267"/>
                    <a:ext cx="2163" cy="637"/>
                  </a:xfrm>
                  <a:prstGeom prst="ellipse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/>
                    <a:endParaRPr lang="ru-RU" altLang="ru-RU" sz="4800"/>
                  </a:p>
                </p:txBody>
              </p:sp>
            </p:grpSp>
          </p:grpSp>
          <p:sp>
            <p:nvSpPr>
              <p:cNvPr id="4181" name="Line 21"/>
              <p:cNvSpPr>
                <a:spLocks noChangeShapeType="1"/>
              </p:cNvSpPr>
              <p:nvPr/>
            </p:nvSpPr>
            <p:spPr bwMode="auto">
              <a:xfrm>
                <a:off x="3811" y="1855"/>
                <a:ext cx="5" cy="1581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82" name="Oval 22"/>
              <p:cNvSpPr>
                <a:spLocks noChangeArrowheads="1"/>
              </p:cNvSpPr>
              <p:nvPr/>
            </p:nvSpPr>
            <p:spPr bwMode="auto">
              <a:xfrm>
                <a:off x="3787" y="1830"/>
                <a:ext cx="57" cy="57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 sz="4800"/>
              </a:p>
            </p:txBody>
          </p:sp>
          <p:sp>
            <p:nvSpPr>
              <p:cNvPr id="4183" name="Oval 23"/>
              <p:cNvSpPr>
                <a:spLocks noChangeArrowheads="1"/>
              </p:cNvSpPr>
              <p:nvPr/>
            </p:nvSpPr>
            <p:spPr bwMode="auto">
              <a:xfrm>
                <a:off x="3787" y="3407"/>
                <a:ext cx="57" cy="57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altLang="ru-RU" sz="4800"/>
              </a:p>
            </p:txBody>
          </p:sp>
        </p:grpSp>
        <p:sp>
          <p:nvSpPr>
            <p:cNvPr id="4174" name="Line 29"/>
            <p:cNvSpPr>
              <a:spLocks noChangeShapeType="1"/>
            </p:cNvSpPr>
            <p:nvPr/>
          </p:nvSpPr>
          <p:spPr bwMode="auto">
            <a:xfrm flipV="1">
              <a:off x="4225" y="2319"/>
              <a:ext cx="812" cy="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75" name="Line 31"/>
            <p:cNvSpPr>
              <a:spLocks noChangeShapeType="1"/>
            </p:cNvSpPr>
            <p:nvPr/>
          </p:nvSpPr>
          <p:spPr bwMode="auto">
            <a:xfrm flipV="1">
              <a:off x="4229" y="3581"/>
              <a:ext cx="1159" cy="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76" name="Text Box 32"/>
            <p:cNvSpPr txBox="1">
              <a:spLocks noChangeArrowheads="1"/>
            </p:cNvSpPr>
            <p:nvPr/>
          </p:nvSpPr>
          <p:spPr bwMode="auto">
            <a:xfrm>
              <a:off x="4424" y="1939"/>
              <a:ext cx="313" cy="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ru-RU" sz="4400" i="1">
                  <a:solidFill>
                    <a:schemeClr val="bg1"/>
                  </a:solidFill>
                  <a:latin typeface="Century Gothic" pitchFamily="34" charset="0"/>
                </a:rPr>
                <a:t>r</a:t>
              </a:r>
              <a:endParaRPr lang="ru-RU" altLang="ru-RU" sz="44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4177" name="Text Box 33"/>
            <p:cNvSpPr txBox="1">
              <a:spLocks noChangeArrowheads="1"/>
            </p:cNvSpPr>
            <p:nvPr/>
          </p:nvSpPr>
          <p:spPr bwMode="auto">
            <a:xfrm>
              <a:off x="4581" y="3155"/>
              <a:ext cx="425" cy="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None/>
              </a:pPr>
              <a:r>
                <a:rPr lang="en-US" altLang="ru-RU" sz="4800" i="1">
                  <a:solidFill>
                    <a:schemeClr val="bg1"/>
                  </a:solidFill>
                  <a:latin typeface="Century Gothic" pitchFamily="34" charset="0"/>
                </a:rPr>
                <a:t>R</a:t>
              </a:r>
              <a:endParaRPr lang="ru-RU" altLang="ru-RU" sz="48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4178" name="Text Box 34"/>
            <p:cNvSpPr txBox="1">
              <a:spLocks noChangeArrowheads="1"/>
            </p:cNvSpPr>
            <p:nvPr/>
          </p:nvSpPr>
          <p:spPr bwMode="auto">
            <a:xfrm>
              <a:off x="5164" y="2594"/>
              <a:ext cx="313" cy="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ru-RU" sz="4800" i="1">
                  <a:latin typeface="Bookman Old Style" pitchFamily="18" charset="0"/>
                </a:rPr>
                <a:t>l</a:t>
              </a:r>
              <a:endParaRPr lang="ru-RU" altLang="ru-RU" sz="4800" i="1">
                <a:latin typeface="Bookman Old Style" pitchFamily="18" charset="0"/>
              </a:endParaRPr>
            </a:p>
          </p:txBody>
        </p:sp>
        <p:sp>
          <p:nvSpPr>
            <p:cNvPr id="4179" name="Text Box 39"/>
            <p:cNvSpPr txBox="1">
              <a:spLocks noChangeArrowheads="1"/>
            </p:cNvSpPr>
            <p:nvPr/>
          </p:nvSpPr>
          <p:spPr bwMode="auto">
            <a:xfrm>
              <a:off x="3901" y="2669"/>
              <a:ext cx="353" cy="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buFont typeface="Wingdings" pitchFamily="2" charset="2"/>
                <a:buNone/>
              </a:pPr>
              <a:r>
                <a:rPr lang="en-US" altLang="ru-RU" sz="4800" i="1">
                  <a:solidFill>
                    <a:schemeClr val="bg1"/>
                  </a:solidFill>
                  <a:latin typeface="Century Gothic" pitchFamily="34" charset="0"/>
                </a:rPr>
                <a:t>h</a:t>
              </a:r>
              <a:endParaRPr lang="ru-RU" altLang="ru-RU" sz="4800" i="1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graphicFrame>
        <p:nvGraphicFramePr>
          <p:cNvPr id="191529" name="Object 71"/>
          <p:cNvGraphicFramePr>
            <a:graphicFrameLocks noGrp="1" noChangeAspect="1"/>
          </p:cNvGraphicFramePr>
          <p:nvPr>
            <p:ph/>
          </p:nvPr>
        </p:nvGraphicFramePr>
        <p:xfrm>
          <a:off x="349250" y="3530600"/>
          <a:ext cx="4706938" cy="1363663"/>
        </p:xfrm>
        <a:graphic>
          <a:graphicData uri="http://schemas.openxmlformats.org/presentationml/2006/ole">
            <p:oleObj spid="_x0000_s4167" name="Формула" r:id="rId4" imgW="1358310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2" grpId="0"/>
      <p:bldP spid="1915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ChangeArrowheads="1"/>
          </p:cNvSpPr>
          <p:nvPr/>
        </p:nvSpPr>
        <p:spPr bwMode="auto">
          <a:xfrm>
            <a:off x="457200" y="84138"/>
            <a:ext cx="82296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Сфера и шар 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133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050925" y="1397000"/>
            <a:ext cx="7042150" cy="4335463"/>
          </a:xfrm>
        </p:spPr>
        <p:txBody>
          <a:bodyPr>
            <a:normAutofit fontScale="92500" lnSpcReduction="10000"/>
          </a:bodyPr>
          <a:lstStyle/>
          <a:p>
            <a:pPr marL="2400300" lvl="4" indent="-5715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>
                <a:solidFill>
                  <a:schemeClr val="bg2"/>
                </a:solidFill>
                <a:latin typeface="Century Gothic" panose="020B0502020202020204" pitchFamily="34" charset="0"/>
                <a:hlinkClick r:id="rId2" action="ppaction://hlinksldjump"/>
              </a:rPr>
              <a:t>Понятие сферы</a:t>
            </a:r>
            <a:endParaRPr lang="ru-RU" altLang="ru-RU" sz="3600" dirty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795463" lvl="4" indent="-627063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3" action="ppaction://hlinksldjump"/>
              </a:rPr>
              <a:t>Понятие шара</a:t>
            </a:r>
            <a:endParaRPr lang="en-US" altLang="ru-RU" sz="3600" dirty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079500" lvl="4" indent="-6350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4" action="ppaction://hlinksldjump"/>
              </a:rPr>
              <a:t>Уравнение сферы</a:t>
            </a:r>
            <a:endParaRPr lang="ru-RU" altLang="ru-RU" sz="36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1077913" lvl="1" indent="-6350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5" action="ppaction://hlinksldjump"/>
              </a:rPr>
              <a:t>Площадь поверхности и объем шара</a:t>
            </a:r>
            <a:endParaRPr lang="ru-RU" altLang="ru-RU" sz="36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2400300" lvl="4" indent="-5715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 smtClean="0">
                <a:solidFill>
                  <a:schemeClr val="bg2"/>
                </a:solidFill>
                <a:latin typeface="Century Gothic" panose="020B0502020202020204" pitchFamily="34" charset="0"/>
                <a:hlinkClick r:id="rId6" action="ppaction://hlinksldjump"/>
              </a:rPr>
              <a:t>Сечения шара</a:t>
            </a:r>
            <a:endParaRPr lang="ru-RU" altLang="ru-RU" sz="3600" dirty="0" smtClean="0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marL="2400300" lvl="4" indent="-571500" fontAlgn="auto">
              <a:lnSpc>
                <a:spcPct val="120000"/>
              </a:lnSpc>
              <a:spcAft>
                <a:spcPts val="0"/>
              </a:spcAft>
              <a:buClr>
                <a:srgbClr val="7B34FA"/>
              </a:buClr>
              <a:buFont typeface="Wingdings" panose="05000000000000000000" pitchFamily="2" charset="2"/>
              <a:buChar char=""/>
              <a:defRPr/>
            </a:pPr>
            <a:r>
              <a:rPr lang="ru-RU" altLang="ru-RU" sz="3600" dirty="0" smtClean="0">
                <a:solidFill>
                  <a:schemeClr val="bg2"/>
                </a:solidFill>
                <a:latin typeface="Century Gothic" panose="020B0502020202020204" pitchFamily="34" charset="0"/>
              </a:rPr>
              <a:t>Решение задач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4268788" y="1177925"/>
            <a:ext cx="4176712" cy="4049713"/>
            <a:chOff x="2414728" y="1710558"/>
            <a:chExt cx="4317729" cy="4294370"/>
          </a:xfrm>
        </p:grpSpPr>
        <p:sp>
          <p:nvSpPr>
            <p:cNvPr id="5" name="Дуга 4"/>
            <p:cNvSpPr/>
            <p:nvPr/>
          </p:nvSpPr>
          <p:spPr>
            <a:xfrm>
              <a:off x="2414728" y="1710558"/>
              <a:ext cx="4317729" cy="4294370"/>
            </a:xfrm>
            <a:prstGeom prst="arc">
              <a:avLst>
                <a:gd name="adj1" fmla="val 16200000"/>
                <a:gd name="adj2" fmla="val 5399578"/>
              </a:avLst>
            </a:prstGeom>
            <a:noFill/>
            <a:ln w="28575">
              <a:solidFill>
                <a:srgbClr val="4E4E6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400">
                <a:cs typeface="+mn-cs"/>
              </a:endParaRPr>
            </a:p>
          </p:txBody>
        </p:sp>
        <p:sp>
          <p:nvSpPr>
            <p:cNvPr id="25" name="Дуга 24"/>
            <p:cNvSpPr/>
            <p:nvPr/>
          </p:nvSpPr>
          <p:spPr>
            <a:xfrm flipH="1">
              <a:off x="2414728" y="1710558"/>
              <a:ext cx="4317729" cy="4294370"/>
            </a:xfrm>
            <a:prstGeom prst="arc">
              <a:avLst>
                <a:gd name="adj1" fmla="val 16200000"/>
                <a:gd name="adj2" fmla="val 5399578"/>
              </a:avLst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400">
                <a:cs typeface="+mn-cs"/>
              </a:endParaRPr>
            </a:p>
          </p:txBody>
        </p:sp>
      </p:grpSp>
      <p:sp>
        <p:nvSpPr>
          <p:cNvPr id="14339" name="Text Box 27"/>
          <p:cNvSpPr txBox="1">
            <a:spLocks noChangeArrowheads="1"/>
          </p:cNvSpPr>
          <p:nvPr/>
        </p:nvSpPr>
        <p:spPr bwMode="auto">
          <a:xfrm>
            <a:off x="1257300" y="22225"/>
            <a:ext cx="6629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Понятие сферы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37" name="Text Box 49"/>
          <p:cNvSpPr txBox="1">
            <a:spLocks noChangeArrowheads="1"/>
          </p:cNvSpPr>
          <p:nvPr/>
        </p:nvSpPr>
        <p:spPr bwMode="auto">
          <a:xfrm>
            <a:off x="8321675" y="2390775"/>
            <a:ext cx="91598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54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А</a:t>
            </a:r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4265613" y="1177925"/>
            <a:ext cx="4191000" cy="4056063"/>
            <a:chOff x="2411543" y="1703890"/>
            <a:chExt cx="4333654" cy="4301038"/>
          </a:xfrm>
        </p:grpSpPr>
        <p:grpSp>
          <p:nvGrpSpPr>
            <p:cNvPr id="50188" name="Группа 26"/>
            <p:cNvGrpSpPr>
              <a:grpSpLocks/>
            </p:cNvGrpSpPr>
            <p:nvPr/>
          </p:nvGrpSpPr>
          <p:grpSpPr bwMode="auto">
            <a:xfrm>
              <a:off x="2411543" y="1703890"/>
              <a:ext cx="4320914" cy="4301038"/>
              <a:chOff x="2411543" y="1703890"/>
              <a:chExt cx="4320914" cy="4301038"/>
            </a:xfrm>
          </p:grpSpPr>
          <p:sp>
            <p:nvSpPr>
              <p:cNvPr id="10" name="Овал 9"/>
              <p:cNvSpPr/>
              <p:nvPr/>
            </p:nvSpPr>
            <p:spPr>
              <a:xfrm>
                <a:off x="2411543" y="1703890"/>
                <a:ext cx="4320522" cy="43010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 w="28575">
                <a:solidFill>
                  <a:srgbClr val="4E4E69"/>
                </a:solidFill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>
                  <a:latin typeface="Arial" panose="020B0604020202020204" pitchFamily="34" charset="0"/>
                  <a:cs typeface="+mn-cs"/>
                </a:endParaRPr>
              </a:p>
            </p:txBody>
          </p:sp>
          <p:grpSp>
            <p:nvGrpSpPr>
              <p:cNvPr id="50192" name="Группа 25"/>
              <p:cNvGrpSpPr>
                <a:grpSpLocks/>
              </p:cNvGrpSpPr>
              <p:nvPr/>
            </p:nvGrpSpPr>
            <p:grpSpPr bwMode="auto">
              <a:xfrm>
                <a:off x="2411543" y="3392819"/>
                <a:ext cx="4320914" cy="919168"/>
                <a:chOff x="2411543" y="3392819"/>
                <a:chExt cx="4320914" cy="919168"/>
              </a:xfrm>
            </p:grpSpPr>
            <p:sp>
              <p:nvSpPr>
                <p:cNvPr id="23" name="Дуга 22"/>
                <p:cNvSpPr/>
                <p:nvPr/>
              </p:nvSpPr>
              <p:spPr>
                <a:xfrm>
                  <a:off x="2411543" y="3392322"/>
                  <a:ext cx="4320522" cy="914075"/>
                </a:xfrm>
                <a:prstGeom prst="arc">
                  <a:avLst>
                    <a:gd name="adj1" fmla="val 10840157"/>
                    <a:gd name="adj2" fmla="val 21598912"/>
                  </a:avLst>
                </a:prstGeom>
                <a:noFill/>
                <a:ln w="28575">
                  <a:solidFill>
                    <a:srgbClr val="4E4E69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latin typeface="+mn-lt"/>
                    <a:cs typeface="+mn-cs"/>
                  </a:endParaRPr>
                </a:p>
              </p:txBody>
            </p:sp>
            <p:sp>
              <p:nvSpPr>
                <p:cNvPr id="60" name="Дуга 59"/>
                <p:cNvSpPr/>
                <p:nvPr/>
              </p:nvSpPr>
              <p:spPr>
                <a:xfrm flipV="1">
                  <a:off x="2411543" y="3397371"/>
                  <a:ext cx="4320522" cy="914076"/>
                </a:xfrm>
                <a:prstGeom prst="arc">
                  <a:avLst>
                    <a:gd name="adj1" fmla="val 10703143"/>
                    <a:gd name="adj2" fmla="val 97832"/>
                  </a:avLst>
                </a:prstGeom>
                <a:noFill/>
                <a:ln w="28575">
                  <a:solidFill>
                    <a:srgbClr val="4E4E69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latin typeface="+mn-lt"/>
                    <a:cs typeface="+mn-cs"/>
                  </a:endParaRPr>
                </a:p>
              </p:txBody>
            </p:sp>
          </p:grpSp>
        </p:grpSp>
        <p:sp>
          <p:nvSpPr>
            <p:cNvPr id="35" name="Oval 58"/>
            <p:cNvSpPr>
              <a:spLocks noChangeArrowheads="1"/>
            </p:cNvSpPr>
            <p:nvPr/>
          </p:nvSpPr>
          <p:spPr bwMode="auto">
            <a:xfrm>
              <a:off x="4517633" y="3791282"/>
              <a:ext cx="118191" cy="117837"/>
            </a:xfrm>
            <a:prstGeom prst="ellipse">
              <a:avLst/>
            </a:prstGeom>
            <a:solidFill>
              <a:srgbClr val="4E4E69"/>
            </a:solidFill>
            <a:ln w="9525">
              <a:solidFill>
                <a:srgbClr val="4E4E69"/>
              </a:solidFill>
              <a:round/>
              <a:headEnd/>
              <a:tailEnd/>
            </a:ln>
          </p:spPr>
          <p:txBody>
            <a:bodyPr/>
            <a:lstStyle/>
            <a:p>
              <a:pPr algn="ctr" fontAlgn="auto">
                <a:spcAft>
                  <a:spcPts val="0"/>
                </a:spcAft>
                <a:defRPr/>
              </a:pPr>
              <a:endParaRPr lang="ru-RU" altLang="ru-RU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4" name="Line 51"/>
            <p:cNvSpPr>
              <a:spLocks noChangeShapeType="1"/>
            </p:cNvSpPr>
            <p:nvPr/>
          </p:nvSpPr>
          <p:spPr bwMode="auto">
            <a:xfrm>
              <a:off x="4571804" y="3851884"/>
              <a:ext cx="2173393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4E4E69"/>
              </a:solidFill>
              <a:prstDash val="sysDash"/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36" name="Text Box 46"/>
          <p:cNvSpPr txBox="1">
            <a:spLocks noChangeArrowheads="1"/>
          </p:cNvSpPr>
          <p:nvPr/>
        </p:nvSpPr>
        <p:spPr bwMode="auto">
          <a:xfrm>
            <a:off x="5618163" y="2390775"/>
            <a:ext cx="109061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54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</a:t>
            </a:r>
          </a:p>
        </p:txBody>
      </p:sp>
      <p:sp>
        <p:nvSpPr>
          <p:cNvPr id="24" name="Хорда 23"/>
          <p:cNvSpPr/>
          <p:nvPr/>
        </p:nvSpPr>
        <p:spPr>
          <a:xfrm flipV="1">
            <a:off x="4271963" y="1169988"/>
            <a:ext cx="4181475" cy="4041775"/>
          </a:xfrm>
          <a:prstGeom prst="chord">
            <a:avLst>
              <a:gd name="adj1" fmla="val 5403745"/>
              <a:gd name="adj2" fmla="val 1620000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>
              <a:cs typeface="+mn-cs"/>
            </a:endParaRPr>
          </a:p>
        </p:txBody>
      </p:sp>
      <p:sp>
        <p:nvSpPr>
          <p:cNvPr id="33" name="Text Box 33"/>
          <p:cNvSpPr txBox="1">
            <a:spLocks noChangeArrowheads="1"/>
          </p:cNvSpPr>
          <p:nvPr/>
        </p:nvSpPr>
        <p:spPr bwMode="auto">
          <a:xfrm>
            <a:off x="686952" y="5365109"/>
            <a:ext cx="7770096" cy="1328023"/>
          </a:xfrm>
          <a:prstGeom prst="roundRect">
            <a:avLst/>
          </a:prstGeom>
          <a:solidFill>
            <a:srgbClr val="C9C9FF">
              <a:alpha val="60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93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Сферой называется поверхность, состоящая из всех точек пространства, расположенных на данном расстоянии от данной точки шара</a:t>
            </a:r>
            <a:endParaRPr lang="ru-RU" sz="24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34" name="Text Box 35"/>
          <p:cNvSpPr txBox="1">
            <a:spLocks noChangeArrowheads="1"/>
          </p:cNvSpPr>
          <p:nvPr/>
        </p:nvSpPr>
        <p:spPr bwMode="auto">
          <a:xfrm>
            <a:off x="1003300" y="1839913"/>
            <a:ext cx="2813050" cy="5842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ОА</a:t>
            </a:r>
            <a:r>
              <a:rPr lang="ru-RU" altLang="ru-RU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</a:t>
            </a:r>
            <a:r>
              <a:rPr lang="ru-RU" altLang="ru-RU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радиус</a:t>
            </a:r>
            <a:endParaRPr lang="ru-RU" altLang="ru-RU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1003300" y="1054100"/>
            <a:ext cx="3906838" cy="585788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 smtClean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</a:t>
            </a:r>
            <a:r>
              <a:rPr lang="ru-RU" altLang="ru-RU" i="1" dirty="0" smtClean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</a:t>
            </a:r>
            <a:r>
              <a:rPr lang="ru-RU" altLang="ru-RU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центр сферы</a:t>
            </a:r>
            <a:endParaRPr lang="ru-RU" altLang="ru-RU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6" grpId="0"/>
      <p:bldP spid="34" grpId="0" animBg="1"/>
      <p:bldP spid="3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4" descr="http://igrushkapoisk.ru/iw/2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610"/>
          <a:stretch>
            <a:fillRect/>
          </a:stretch>
        </p:blipFill>
        <p:spPr bwMode="auto">
          <a:xfrm>
            <a:off x="1027113" y="0"/>
            <a:ext cx="708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>
            <a:grpSpLocks/>
          </p:cNvGrpSpPr>
          <p:nvPr/>
        </p:nvGrpSpPr>
        <p:grpSpPr bwMode="auto">
          <a:xfrm flipH="1" flipV="1">
            <a:off x="2408238" y="1122363"/>
            <a:ext cx="4327525" cy="4291012"/>
            <a:chOff x="3847452" y="1297293"/>
            <a:chExt cx="4327284" cy="4290790"/>
          </a:xfrm>
        </p:grpSpPr>
        <p:sp>
          <p:nvSpPr>
            <p:cNvPr id="7" name="Хорда 6"/>
            <p:cNvSpPr/>
            <p:nvPr/>
          </p:nvSpPr>
          <p:spPr>
            <a:xfrm>
              <a:off x="3850627" y="1297293"/>
              <a:ext cx="4324109" cy="4286028"/>
            </a:xfrm>
            <a:prstGeom prst="chord">
              <a:avLst>
                <a:gd name="adj1" fmla="val 5403745"/>
                <a:gd name="adj2" fmla="val 16200000"/>
              </a:avLst>
            </a:prstGeom>
            <a:gradFill flip="none" rotWithShape="1">
              <a:gsLst>
                <a:gs pos="0">
                  <a:schemeClr val="accent1"/>
                </a:gs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400">
                <a:cs typeface="+mn-cs"/>
              </a:endParaRPr>
            </a:p>
          </p:txBody>
        </p:sp>
        <p:sp>
          <p:nvSpPr>
            <p:cNvPr id="30" name="Хорда 29"/>
            <p:cNvSpPr/>
            <p:nvPr/>
          </p:nvSpPr>
          <p:spPr>
            <a:xfrm flipH="1">
              <a:off x="3847452" y="1302055"/>
              <a:ext cx="4324109" cy="4286028"/>
            </a:xfrm>
            <a:prstGeom prst="chord">
              <a:avLst>
                <a:gd name="adj1" fmla="val 5403745"/>
                <a:gd name="adj2" fmla="val 16200000"/>
              </a:avLst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400">
                <a:cs typeface="+mn-cs"/>
              </a:endParaRPr>
            </a:p>
          </p:txBody>
        </p:sp>
      </p:grpSp>
      <p:grpSp>
        <p:nvGrpSpPr>
          <p:cNvPr id="27" name="Группа 26"/>
          <p:cNvGrpSpPr>
            <a:grpSpLocks/>
          </p:cNvGrpSpPr>
          <p:nvPr/>
        </p:nvGrpSpPr>
        <p:grpSpPr bwMode="auto">
          <a:xfrm>
            <a:off x="2405063" y="1123950"/>
            <a:ext cx="4321175" cy="4302125"/>
            <a:chOff x="2411543" y="1703890"/>
            <a:chExt cx="4320914" cy="4301038"/>
          </a:xfrm>
        </p:grpSpPr>
        <p:sp>
          <p:nvSpPr>
            <p:cNvPr id="52237" name="Овал 9"/>
            <p:cNvSpPr>
              <a:spLocks noChangeArrowheads="1"/>
            </p:cNvSpPr>
            <p:nvPr/>
          </p:nvSpPr>
          <p:spPr bwMode="auto">
            <a:xfrm>
              <a:off x="2411543" y="1703890"/>
              <a:ext cx="4320914" cy="4301038"/>
            </a:xfrm>
            <a:prstGeom prst="ellipse">
              <a:avLst/>
            </a:prstGeom>
            <a:gradFill rotWithShape="1">
              <a:gsLst>
                <a:gs pos="0">
                  <a:srgbClr val="C9C9FF"/>
                </a:gs>
                <a:gs pos="100000">
                  <a:srgbClr val="4C4C66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ru-RU"/>
            </a:p>
          </p:txBody>
        </p:sp>
        <p:grpSp>
          <p:nvGrpSpPr>
            <p:cNvPr id="52238" name="Группа 25"/>
            <p:cNvGrpSpPr>
              <a:grpSpLocks/>
            </p:cNvGrpSpPr>
            <p:nvPr/>
          </p:nvGrpSpPr>
          <p:grpSpPr bwMode="auto">
            <a:xfrm>
              <a:off x="2411543" y="3392819"/>
              <a:ext cx="4320914" cy="919168"/>
              <a:chOff x="2411543" y="3392819"/>
              <a:chExt cx="4320914" cy="919168"/>
            </a:xfrm>
          </p:grpSpPr>
          <p:sp>
            <p:nvSpPr>
              <p:cNvPr id="23" name="Дуга 22"/>
              <p:cNvSpPr/>
              <p:nvPr/>
            </p:nvSpPr>
            <p:spPr>
              <a:xfrm>
                <a:off x="2411543" y="3392563"/>
                <a:ext cx="4320914" cy="914169"/>
              </a:xfrm>
              <a:prstGeom prst="arc">
                <a:avLst>
                  <a:gd name="adj1" fmla="val 10840157"/>
                  <a:gd name="adj2" fmla="val 21598912"/>
                </a:avLst>
              </a:prstGeom>
              <a:noFill/>
              <a:ln w="2857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60" name="Дуга 59"/>
              <p:cNvSpPr/>
              <p:nvPr/>
            </p:nvSpPr>
            <p:spPr>
              <a:xfrm flipV="1">
                <a:off x="2411543" y="3397325"/>
                <a:ext cx="4320914" cy="914169"/>
              </a:xfrm>
              <a:prstGeom prst="arc">
                <a:avLst>
                  <a:gd name="adj1" fmla="val 10703143"/>
                  <a:gd name="adj2" fmla="val 97832"/>
                </a:avLst>
              </a:prstGeom>
              <a:noFill/>
              <a:ln w="28575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14339" name="Text Box 27"/>
          <p:cNvSpPr txBox="1">
            <a:spLocks noChangeArrowheads="1"/>
          </p:cNvSpPr>
          <p:nvPr/>
        </p:nvSpPr>
        <p:spPr bwMode="auto">
          <a:xfrm>
            <a:off x="1812925" y="4763"/>
            <a:ext cx="551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Понятие </a:t>
            </a: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шара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27683" name="Text Box 35"/>
          <p:cNvSpPr txBox="1">
            <a:spLocks noChangeArrowheads="1"/>
          </p:cNvSpPr>
          <p:nvPr/>
        </p:nvSpPr>
        <p:spPr bwMode="auto">
          <a:xfrm>
            <a:off x="6008688" y="836613"/>
            <a:ext cx="2813050" cy="5842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i="1" dirty="0">
                <a:solidFill>
                  <a:srgbClr val="FF00FF"/>
                </a:solidFill>
                <a:latin typeface="Century Gothic" panose="020B0502020202020204" pitchFamily="34" charset="0"/>
                <a:cs typeface="+mn-cs"/>
              </a:rPr>
              <a:t>ОА</a:t>
            </a:r>
            <a:r>
              <a:rPr lang="ru-RU" altLang="ru-RU" i="1" dirty="0">
                <a:solidFill>
                  <a:schemeClr val="bg2"/>
                </a:solidFill>
                <a:latin typeface="Century Gothic" panose="020B0502020202020204" pitchFamily="34" charset="0"/>
                <a:cs typeface="+mn-cs"/>
              </a:rPr>
              <a:t> </a:t>
            </a:r>
            <a:r>
              <a:rPr lang="ru-RU" altLang="ru-RU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– </a:t>
            </a:r>
            <a:r>
              <a:rPr lang="ru-RU" altLang="ru-RU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радиус</a:t>
            </a:r>
            <a:endParaRPr lang="ru-RU" altLang="ru-RU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grpSp>
        <p:nvGrpSpPr>
          <p:cNvPr id="22" name="Группа 21"/>
          <p:cNvGrpSpPr>
            <a:grpSpLocks/>
          </p:cNvGrpSpPr>
          <p:nvPr/>
        </p:nvGrpSpPr>
        <p:grpSpPr bwMode="auto">
          <a:xfrm>
            <a:off x="3752850" y="2489200"/>
            <a:ext cx="3786188" cy="925513"/>
            <a:chOff x="5430583" y="2491925"/>
            <a:chExt cx="3786564" cy="925472"/>
          </a:xfrm>
        </p:grpSpPr>
        <p:sp>
          <p:nvSpPr>
            <p:cNvPr id="35" name="Oval 58"/>
            <p:cNvSpPr>
              <a:spLocks noChangeArrowheads="1"/>
            </p:cNvSpPr>
            <p:nvPr/>
          </p:nvSpPr>
          <p:spPr bwMode="auto">
            <a:xfrm>
              <a:off x="6187896" y="3214206"/>
              <a:ext cx="119074" cy="11905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algn="ctr" fontAlgn="auto">
                <a:spcAft>
                  <a:spcPts val="0"/>
                </a:spcAft>
                <a:defRPr/>
              </a:pPr>
              <a:endParaRPr lang="ru-RU" altLang="ru-RU" sz="600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" name="Text Box 49"/>
            <p:cNvSpPr txBox="1">
              <a:spLocks noChangeArrowheads="1"/>
            </p:cNvSpPr>
            <p:nvPr/>
          </p:nvSpPr>
          <p:spPr bwMode="auto">
            <a:xfrm>
              <a:off x="8270903" y="2491925"/>
              <a:ext cx="946244" cy="923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ru-RU" altLang="ru-RU" sz="54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rPr>
                <a:t>А</a:t>
              </a:r>
            </a:p>
          </p:txBody>
        </p:sp>
        <p:sp>
          <p:nvSpPr>
            <p:cNvPr id="44" name="Line 51"/>
            <p:cNvSpPr>
              <a:spLocks noChangeShapeType="1"/>
            </p:cNvSpPr>
            <p:nvPr/>
          </p:nvSpPr>
          <p:spPr bwMode="auto">
            <a:xfrm>
              <a:off x="6243464" y="3276115"/>
              <a:ext cx="2173504" cy="0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chemeClr val="bg1"/>
              </a:solidFill>
              <a:prstDash val="sysDash"/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00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36" name="Text Box 46"/>
            <p:cNvSpPr txBox="1">
              <a:spLocks noChangeArrowheads="1"/>
            </p:cNvSpPr>
            <p:nvPr/>
          </p:nvSpPr>
          <p:spPr bwMode="auto">
            <a:xfrm>
              <a:off x="5430583" y="2493513"/>
              <a:ext cx="1127237" cy="923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ru-RU" altLang="ru-RU" sz="54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rPr>
                <a:t>О</a:t>
              </a:r>
            </a:p>
          </p:txBody>
        </p:sp>
      </p:grpSp>
      <p:sp>
        <p:nvSpPr>
          <p:cNvPr id="66" name="Text Box 33"/>
          <p:cNvSpPr txBox="1">
            <a:spLocks noChangeArrowheads="1"/>
          </p:cNvSpPr>
          <p:nvPr/>
        </p:nvSpPr>
        <p:spPr bwMode="auto">
          <a:xfrm>
            <a:off x="540306" y="5991852"/>
            <a:ext cx="8050648" cy="510778"/>
          </a:xfrm>
          <a:prstGeom prst="roundRect">
            <a:avLst/>
          </a:prstGeom>
          <a:solidFill>
            <a:srgbClr val="C9C9FF">
              <a:alpha val="60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93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Тело, ограниченное сферой, называется шаром</a:t>
            </a:r>
            <a:endParaRPr lang="ru-RU" sz="24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://galerey-room.ru/images/202439_138427707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5150" y="830263"/>
            <a:ext cx="254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 descr="http://atotarho12.narod.ru/clipart/a/arb/arbuz2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8025" y="4022725"/>
            <a:ext cx="2647950" cy="26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2" descr="http://is5.mzstatic.com/image/thumb/Purple6/v4/82/f1/57/82f1575b-6249-74bc-a5fd-15598f472817/source/1024x1024sr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38" t="4185" r="4819" b="4730"/>
          <a:stretch>
            <a:fillRect/>
          </a:stretch>
        </p:blipFill>
        <p:spPr bwMode="auto">
          <a:xfrm>
            <a:off x="381000" y="177800"/>
            <a:ext cx="3835400" cy="384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avatanplus.com/files/resources/original/56f4ce4370568153ac45b78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2738" y="125413"/>
            <a:ext cx="3108325" cy="382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 descr="http://sch2090uv.mskobr.ru/images/D3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3438" y="374650"/>
            <a:ext cx="3190875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liubavyshka.ru/_ph/26/1/92191051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3725" y="3890963"/>
            <a:ext cx="2876550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http://crosti.ru/patterns/00/0b/e7/d64f601e93/preview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7338" y="4540250"/>
            <a:ext cx="23368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http://www.euroberries.ee/wp-content/uploads/2013/06/shutterstock_10352365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19863" y="4876800"/>
            <a:ext cx="2270125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7" name="Группа 10"/>
          <p:cNvGrpSpPr>
            <a:grpSpLocks/>
          </p:cNvGrpSpPr>
          <p:nvPr/>
        </p:nvGrpSpPr>
        <p:grpSpPr bwMode="auto">
          <a:xfrm>
            <a:off x="3241675" y="1109663"/>
            <a:ext cx="6049963" cy="5534025"/>
            <a:chOff x="3242298" y="1109007"/>
            <a:chExt cx="6049747" cy="5534260"/>
          </a:xfrm>
        </p:grpSpPr>
        <p:grpSp>
          <p:nvGrpSpPr>
            <p:cNvPr id="10269" name="Группа 8"/>
            <p:cNvGrpSpPr>
              <a:grpSpLocks/>
            </p:cNvGrpSpPr>
            <p:nvPr/>
          </p:nvGrpSpPr>
          <p:grpSpPr bwMode="auto">
            <a:xfrm>
              <a:off x="3242298" y="1109007"/>
              <a:ext cx="6049747" cy="5534260"/>
              <a:chOff x="3094253" y="1117715"/>
              <a:chExt cx="6049747" cy="5534260"/>
            </a:xfrm>
          </p:grpSpPr>
          <p:sp>
            <p:nvSpPr>
              <p:cNvPr id="29" name="Дуга 28"/>
              <p:cNvSpPr/>
              <p:nvPr/>
            </p:nvSpPr>
            <p:spPr>
              <a:xfrm rot="5400000" flipV="1">
                <a:off x="4837121" y="2337051"/>
                <a:ext cx="3738721" cy="2176385"/>
              </a:xfrm>
              <a:prstGeom prst="arc">
                <a:avLst>
                  <a:gd name="adj1" fmla="val 21589340"/>
                  <a:gd name="adj2" fmla="val 10781253"/>
                </a:avLst>
              </a:prstGeom>
              <a:noFill/>
              <a:ln w="28575">
                <a:solidFill>
                  <a:srgbClr val="FF00FF"/>
                </a:solidFill>
                <a:prstDash val="dash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grpSp>
            <p:nvGrpSpPr>
              <p:cNvPr id="10272" name="Группа 2"/>
              <p:cNvGrpSpPr>
                <a:grpSpLocks/>
              </p:cNvGrpSpPr>
              <p:nvPr/>
            </p:nvGrpSpPr>
            <p:grpSpPr bwMode="auto">
              <a:xfrm>
                <a:off x="4826623" y="1546248"/>
                <a:ext cx="3761785" cy="3756486"/>
                <a:chOff x="2411543" y="1682527"/>
                <a:chExt cx="4337964" cy="4325454"/>
              </a:xfrm>
            </p:grpSpPr>
            <p:grpSp>
              <p:nvGrpSpPr>
                <p:cNvPr id="10285" name="Группа 26"/>
                <p:cNvGrpSpPr>
                  <a:grpSpLocks/>
                </p:cNvGrpSpPr>
                <p:nvPr/>
              </p:nvGrpSpPr>
              <p:grpSpPr bwMode="auto">
                <a:xfrm>
                  <a:off x="2411543" y="1682527"/>
                  <a:ext cx="4337964" cy="4325454"/>
                  <a:chOff x="2411543" y="1682527"/>
                  <a:chExt cx="4337964" cy="4325454"/>
                </a:xfrm>
              </p:grpSpPr>
              <p:sp>
                <p:nvSpPr>
                  <p:cNvPr id="10288" name="Овал 9"/>
                  <p:cNvSpPr>
                    <a:spLocks noChangeArrowheads="1"/>
                  </p:cNvSpPr>
                  <p:nvPr/>
                </p:nvSpPr>
                <p:spPr bwMode="auto">
                  <a:xfrm>
                    <a:off x="2419207" y="1682527"/>
                    <a:ext cx="4330300" cy="4325454"/>
                  </a:xfrm>
                  <a:prstGeom prst="ellipse">
                    <a:avLst/>
                  </a:prstGeom>
                  <a:solidFill>
                    <a:srgbClr val="C9C9FF">
                      <a:alpha val="59999"/>
                    </a:srgbClr>
                  </a:solidFill>
                  <a:ln w="28575">
                    <a:solidFill>
                      <a:srgbClr val="4E4E69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algn="ctr"/>
                    <a:endParaRPr lang="ru-RU"/>
                  </a:p>
                </p:txBody>
              </p:sp>
              <p:grpSp>
                <p:nvGrpSpPr>
                  <p:cNvPr id="10289" name="Группа 25"/>
                  <p:cNvGrpSpPr>
                    <a:grpSpLocks/>
                  </p:cNvGrpSpPr>
                  <p:nvPr/>
                </p:nvGrpSpPr>
                <p:grpSpPr bwMode="auto">
                  <a:xfrm>
                    <a:off x="2411543" y="3169289"/>
                    <a:ext cx="4320914" cy="1353409"/>
                    <a:chOff x="2411543" y="3169289"/>
                    <a:chExt cx="4320914" cy="1353409"/>
                  </a:xfrm>
                </p:grpSpPr>
                <p:sp>
                  <p:nvSpPr>
                    <p:cNvPr id="23" name="Дуга 22"/>
                    <p:cNvSpPr/>
                    <p:nvPr/>
                  </p:nvSpPr>
                  <p:spPr>
                    <a:xfrm>
                      <a:off x="2411002" y="3168838"/>
                      <a:ext cx="4322014" cy="1354567"/>
                    </a:xfrm>
                    <a:prstGeom prst="arc">
                      <a:avLst>
                        <a:gd name="adj1" fmla="val 10778713"/>
                        <a:gd name="adj2" fmla="val 21598912"/>
                      </a:avLst>
                    </a:prstGeom>
                    <a:noFill/>
                    <a:ln w="28575">
                      <a:solidFill>
                        <a:srgbClr val="4E4E69"/>
                      </a:solidFill>
                      <a:prstDash val="dash"/>
                      <a:round/>
                      <a:headEnd/>
                      <a:tailEnd/>
                    </a:ln>
                    <a:extLst>
                      <a:ext uri="{909E8E84-426E-40DD-AFC4-6F175D3DCCD1}"/>
                    </a:extLst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ru-RU">
                        <a:latin typeface="+mn-lt"/>
                        <a:cs typeface="+mn-cs"/>
                      </a:endParaRPr>
                    </a:p>
                  </p:txBody>
                </p:sp>
                <p:sp>
                  <p:nvSpPr>
                    <p:cNvPr id="60" name="Дуга 59"/>
                    <p:cNvSpPr/>
                    <p:nvPr/>
                  </p:nvSpPr>
                  <p:spPr>
                    <a:xfrm flipV="1">
                      <a:off x="2411002" y="3176150"/>
                      <a:ext cx="4322014" cy="1347255"/>
                    </a:xfrm>
                    <a:prstGeom prst="arc">
                      <a:avLst>
                        <a:gd name="adj1" fmla="val 10703143"/>
                        <a:gd name="adj2" fmla="val 97832"/>
                      </a:avLst>
                    </a:prstGeom>
                    <a:noFill/>
                    <a:ln w="28575">
                      <a:solidFill>
                        <a:srgbClr val="4E4E69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/>
                    </a:extLst>
                  </p:spPr>
                  <p:txBody>
                    <a:bodyPr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ru-RU">
                        <a:latin typeface="+mn-lt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35" name="Oval 58"/>
                <p:cNvSpPr>
                  <a:spLocks noChangeArrowheads="1"/>
                </p:cNvSpPr>
                <p:nvPr/>
              </p:nvSpPr>
              <p:spPr bwMode="auto">
                <a:xfrm>
                  <a:off x="4516177" y="3790366"/>
                  <a:ext cx="118988" cy="118822"/>
                </a:xfrm>
                <a:prstGeom prst="ellipse">
                  <a:avLst/>
                </a:prstGeom>
                <a:solidFill>
                  <a:srgbClr val="4E4E69"/>
                </a:solidFill>
                <a:ln w="9525">
                  <a:solidFill>
                    <a:srgbClr val="4E4E6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 fontAlgn="auto">
                    <a:spcAft>
                      <a:spcPts val="0"/>
                    </a:spcAft>
                    <a:defRPr/>
                  </a:pPr>
                  <a:endParaRPr lang="ru-RU" altLang="ru-RU">
                    <a:solidFill>
                      <a:schemeClr val="accent5">
                        <a:lumMod val="50000"/>
                      </a:schemeClr>
                    </a:solidFill>
                    <a:latin typeface="Arial" panose="020B0604020202020204" pitchFamily="34" charset="0"/>
                    <a:cs typeface="+mn-cs"/>
                  </a:endParaRPr>
                </a:p>
              </p:txBody>
            </p:sp>
            <p:sp>
              <p:nvSpPr>
                <p:cNvPr id="44" name="Line 51"/>
                <p:cNvSpPr>
                  <a:spLocks noChangeShapeType="1"/>
                </p:cNvSpPr>
                <p:nvPr/>
              </p:nvSpPr>
              <p:spPr bwMode="auto">
                <a:xfrm flipH="1" flipV="1">
                  <a:off x="3769297" y="2145143"/>
                  <a:ext cx="796305" cy="1694580"/>
                </a:xfrm>
                <a:prstGeom prst="line">
                  <a:avLst/>
                </a:prstGeom>
                <a:solidFill>
                  <a:schemeClr val="bg1"/>
                </a:solidFill>
                <a:ln w="38100">
                  <a:solidFill>
                    <a:srgbClr val="4E4E69"/>
                  </a:solidFill>
                  <a:prstDash val="sysDash"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>
                    <a:solidFill>
                      <a:schemeClr val="accent5">
                        <a:lumMod val="50000"/>
                      </a:schemeClr>
                    </a:solidFill>
                    <a:latin typeface="+mn-lt"/>
                    <a:cs typeface="+mn-cs"/>
                  </a:endParaRPr>
                </a:p>
              </p:txBody>
            </p:sp>
          </p:grpSp>
          <p:sp>
            <p:nvSpPr>
              <p:cNvPr id="25" name="Дуга 24"/>
              <p:cNvSpPr/>
              <p:nvPr/>
            </p:nvSpPr>
            <p:spPr>
              <a:xfrm flipH="1">
                <a:off x="4700746" y="1555884"/>
                <a:ext cx="3744779" cy="3729195"/>
              </a:xfrm>
              <a:prstGeom prst="arc">
                <a:avLst>
                  <a:gd name="adj1" fmla="val 16200000"/>
                  <a:gd name="adj2" fmla="val 5399578"/>
                </a:avLst>
              </a:prstGeom>
              <a:noFill/>
              <a:ln w="2857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5400">
                  <a:cs typeface="+mn-cs"/>
                </a:endParaRPr>
              </a:p>
            </p:txBody>
          </p:sp>
          <p:sp>
            <p:nvSpPr>
              <p:cNvPr id="37" name="Text Box 49"/>
              <p:cNvSpPr txBox="1">
                <a:spLocks noChangeArrowheads="1"/>
              </p:cNvSpPr>
              <p:nvPr/>
            </p:nvSpPr>
            <p:spPr bwMode="auto">
              <a:xfrm>
                <a:off x="5477006" y="1259008"/>
                <a:ext cx="820708" cy="8318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/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ru-RU" sz="4800" i="1" dirty="0" smtClean="0">
                    <a:solidFill>
                      <a:schemeClr val="accent5">
                        <a:lumMod val="50000"/>
                      </a:schemeClr>
                    </a:solidFill>
                    <a:latin typeface="Century Gothic" panose="020B0502020202020204" pitchFamily="34" charset="0"/>
                    <a:cs typeface="+mn-cs"/>
                  </a:rPr>
                  <a:t>B</a:t>
                </a:r>
                <a:endParaRPr lang="ru-RU" altLang="ru-RU" sz="48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endParaRPr>
              </a:p>
            </p:txBody>
          </p:sp>
          <p:sp>
            <p:nvSpPr>
              <p:cNvPr id="10275" name="Text Box 46"/>
              <p:cNvSpPr txBox="1">
                <a:spLocks noChangeArrowheads="1"/>
              </p:cNvSpPr>
              <p:nvPr/>
            </p:nvSpPr>
            <p:spPr bwMode="auto">
              <a:xfrm>
                <a:off x="4206058" y="5512457"/>
                <a:ext cx="977418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ru-RU" altLang="ru-RU" sz="4800" i="1">
                    <a:latin typeface="Century Gothic" pitchFamily="34" charset="0"/>
                  </a:rPr>
                  <a:t>О</a:t>
                </a:r>
              </a:p>
            </p:txBody>
          </p:sp>
          <p:sp>
            <p:nvSpPr>
              <p:cNvPr id="24" name="Хорда 23"/>
              <p:cNvSpPr/>
              <p:nvPr/>
            </p:nvSpPr>
            <p:spPr>
              <a:xfrm flipV="1">
                <a:off x="4703921" y="1555884"/>
                <a:ext cx="3749541" cy="3721258"/>
              </a:xfrm>
              <a:prstGeom prst="chord">
                <a:avLst>
                  <a:gd name="adj1" fmla="val 5403745"/>
                  <a:gd name="adj2" fmla="val 16200000"/>
                </a:avLst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5400">
                  <a:cs typeface="+mn-cs"/>
                </a:endParaRPr>
              </a:p>
            </p:txBody>
          </p:sp>
          <p:sp>
            <p:nvSpPr>
              <p:cNvPr id="2" name="Полилиния 1"/>
              <p:cNvSpPr/>
              <p:nvPr/>
            </p:nvSpPr>
            <p:spPr>
              <a:xfrm>
                <a:off x="4564226" y="1541595"/>
                <a:ext cx="4317846" cy="4046710"/>
              </a:xfrm>
              <a:custGeom>
                <a:avLst/>
                <a:gdLst>
                  <a:gd name="connsiteX0" fmla="*/ 4318000 w 4318000"/>
                  <a:gd name="connsiteY0" fmla="*/ 4038600 h 4047067"/>
                  <a:gd name="connsiteX1" fmla="*/ 0 w 4318000"/>
                  <a:gd name="connsiteY1" fmla="*/ 4047067 h 4047067"/>
                  <a:gd name="connsiteX2" fmla="*/ 0 w 4318000"/>
                  <a:gd name="connsiteY2" fmla="*/ 0 h 4047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18000" h="4047067">
                    <a:moveTo>
                      <a:pt x="4318000" y="4038600"/>
                    </a:moveTo>
                    <a:lnTo>
                      <a:pt x="0" y="4047067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headEnd type="stealth" w="med" len="lg"/>
                <a:tailEnd type="stealth" w="med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7" name="Прямая со стрелкой 6"/>
              <p:cNvCxnSpPr>
                <a:stCxn id="2" idx="1"/>
              </p:cNvCxnSpPr>
              <p:nvPr/>
            </p:nvCxnSpPr>
            <p:spPr>
              <a:xfrm flipH="1">
                <a:off x="3538737" y="5588305"/>
                <a:ext cx="1025488" cy="106367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headEnd type="none" w="med" len="lg"/>
                <a:tailEnd type="stealth" w="med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8" name="Дуга 27"/>
              <p:cNvSpPr/>
              <p:nvPr/>
            </p:nvSpPr>
            <p:spPr>
              <a:xfrm rot="5400000" flipV="1">
                <a:off x="4840296" y="2337051"/>
                <a:ext cx="3738721" cy="2176385"/>
              </a:xfrm>
              <a:prstGeom prst="arc">
                <a:avLst>
                  <a:gd name="adj1" fmla="val 10776371"/>
                  <a:gd name="adj2" fmla="val 36998"/>
                </a:avLst>
              </a:prstGeom>
              <a:noFill/>
              <a:ln w="28575">
                <a:solidFill>
                  <a:srgbClr val="FF00FF"/>
                </a:solidFill>
                <a:prstDash val="solid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30" name="Oval 58"/>
              <p:cNvSpPr>
                <a:spLocks noChangeArrowheads="1"/>
              </p:cNvSpPr>
              <p:nvPr/>
            </p:nvSpPr>
            <p:spPr bwMode="auto">
              <a:xfrm>
                <a:off x="5959589" y="1922611"/>
                <a:ext cx="103183" cy="103192"/>
              </a:xfrm>
              <a:prstGeom prst="ellipse">
                <a:avLst/>
              </a:prstGeom>
              <a:solidFill>
                <a:srgbClr val="FF00FF"/>
              </a:solidFill>
              <a:ln w="9525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 altLang="ru-RU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10281" name="Text Box 49"/>
              <p:cNvSpPr txBox="1">
                <a:spLocks noChangeArrowheads="1"/>
              </p:cNvSpPr>
              <p:nvPr/>
            </p:nvSpPr>
            <p:spPr bwMode="auto">
              <a:xfrm>
                <a:off x="3094253" y="5792556"/>
                <a:ext cx="82048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ru-RU" altLang="ru-RU" sz="4800" i="1">
                    <a:latin typeface="Times New Roman" pitchFamily="18" charset="0"/>
                    <a:cs typeface="Times New Roman" pitchFamily="18" charset="0"/>
                  </a:rPr>
                  <a:t>х</a:t>
                </a:r>
              </a:p>
            </p:txBody>
          </p:sp>
          <p:sp>
            <p:nvSpPr>
              <p:cNvPr id="10282" name="Text Box 49"/>
              <p:cNvSpPr txBox="1">
                <a:spLocks noChangeArrowheads="1"/>
              </p:cNvSpPr>
              <p:nvPr/>
            </p:nvSpPr>
            <p:spPr bwMode="auto">
              <a:xfrm>
                <a:off x="3914733" y="1117715"/>
                <a:ext cx="82048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ru-RU" sz="4800" i="1">
                    <a:latin typeface="Times New Roman" pitchFamily="18" charset="0"/>
                    <a:cs typeface="Times New Roman" pitchFamily="18" charset="0"/>
                  </a:rPr>
                  <a:t>z</a:t>
                </a:r>
                <a:endParaRPr lang="ru-RU" altLang="ru-RU" sz="4800" i="1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283" name="Text Box 49"/>
              <p:cNvSpPr txBox="1">
                <a:spLocks noChangeArrowheads="1"/>
              </p:cNvSpPr>
              <p:nvPr/>
            </p:nvSpPr>
            <p:spPr bwMode="auto">
              <a:xfrm>
                <a:off x="8323520" y="5358634"/>
                <a:ext cx="82048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ru-RU" altLang="ru-RU" sz="4800" i="1">
                    <a:latin typeface="Times New Roman" pitchFamily="18" charset="0"/>
                    <a:cs typeface="Times New Roman" pitchFamily="18" charset="0"/>
                  </a:rPr>
                  <a:t>у</a:t>
                </a:r>
              </a:p>
            </p:txBody>
          </p:sp>
          <p:sp>
            <p:nvSpPr>
              <p:cNvPr id="41" name="Text Box 49"/>
              <p:cNvSpPr txBox="1">
                <a:spLocks noChangeArrowheads="1"/>
              </p:cNvSpPr>
              <p:nvPr/>
            </p:nvSpPr>
            <p:spPr bwMode="auto">
              <a:xfrm>
                <a:off x="6527893" y="3211716"/>
                <a:ext cx="820708" cy="8302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/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fontAlgn="auto"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ru-RU" sz="4800" i="1" dirty="0">
                    <a:solidFill>
                      <a:schemeClr val="accent5">
                        <a:lumMod val="50000"/>
                      </a:schemeClr>
                    </a:solidFill>
                    <a:latin typeface="Century Gothic" panose="020B0502020202020204" pitchFamily="34" charset="0"/>
                    <a:cs typeface="+mn-cs"/>
                  </a:rPr>
                  <a:t>A</a:t>
                </a:r>
                <a:endParaRPr lang="ru-RU" altLang="ru-RU" sz="48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endParaRPr>
              </a:p>
            </p:txBody>
          </p:sp>
        </p:grpSp>
        <p:sp>
          <p:nvSpPr>
            <p:cNvPr id="50" name="Text Box 49"/>
            <p:cNvSpPr txBox="1">
              <a:spLocks noChangeArrowheads="1"/>
            </p:cNvSpPr>
            <p:nvPr/>
          </p:nvSpPr>
          <p:spPr bwMode="auto">
            <a:xfrm>
              <a:off x="6317176" y="2031383"/>
              <a:ext cx="820708" cy="830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/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ru-RU" sz="4800" i="1" dirty="0" smtClean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rPr>
                <a:t>R</a:t>
              </a:r>
              <a:endParaRPr lang="ru-RU" altLang="ru-RU" sz="48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endParaRPr>
            </a:p>
          </p:txBody>
        </p:sp>
      </p:grpSp>
      <p:sp>
        <p:nvSpPr>
          <p:cNvPr id="14339" name="Text Box 27"/>
          <p:cNvSpPr txBox="1">
            <a:spLocks noChangeArrowheads="1"/>
          </p:cNvSpPr>
          <p:nvPr/>
        </p:nvSpPr>
        <p:spPr bwMode="auto">
          <a:xfrm>
            <a:off x="1257300" y="22225"/>
            <a:ext cx="6629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Уравнение сферы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+mj-cs"/>
            </a:endParaRPr>
          </a:p>
        </p:txBody>
      </p:sp>
      <p:graphicFrame>
        <p:nvGraphicFramePr>
          <p:cNvPr id="47" name="Object 23"/>
          <p:cNvGraphicFramePr>
            <a:graphicFrameLocks noChangeAspect="1"/>
          </p:cNvGraphicFramePr>
          <p:nvPr/>
        </p:nvGraphicFramePr>
        <p:xfrm>
          <a:off x="320675" y="1295400"/>
          <a:ext cx="2378075" cy="715963"/>
        </p:xfrm>
        <a:graphic>
          <a:graphicData uri="http://schemas.openxmlformats.org/presentationml/2006/ole">
            <p:oleObj spid="_x0000_s10263" name="Уравнение" r:id="rId3" imgW="761760" imgH="228600" progId="Equation.3">
              <p:embed/>
            </p:oleObj>
          </a:graphicData>
        </a:graphic>
      </p:graphicFrame>
      <p:graphicFrame>
        <p:nvGraphicFramePr>
          <p:cNvPr id="48" name="Object 24"/>
          <p:cNvGraphicFramePr>
            <a:graphicFrameLocks noChangeAspect="1"/>
          </p:cNvGraphicFramePr>
          <p:nvPr/>
        </p:nvGraphicFramePr>
        <p:xfrm>
          <a:off x="319088" y="2376488"/>
          <a:ext cx="1863725" cy="676275"/>
        </p:xfrm>
        <a:graphic>
          <a:graphicData uri="http://schemas.openxmlformats.org/presentationml/2006/ole">
            <p:oleObj spid="_x0000_s10264" name="Уравнение" r:id="rId4" imgW="596880" imgH="215640" progId="Equation.3">
              <p:embed/>
            </p:oleObj>
          </a:graphicData>
        </a:graphic>
      </p:graphicFrame>
      <p:graphicFrame>
        <p:nvGraphicFramePr>
          <p:cNvPr id="49" name="Object 25"/>
          <p:cNvGraphicFramePr>
            <a:graphicFrameLocks noChangeAspect="1"/>
          </p:cNvGraphicFramePr>
          <p:nvPr/>
        </p:nvGraphicFramePr>
        <p:xfrm>
          <a:off x="319088" y="4170363"/>
          <a:ext cx="7294562" cy="955675"/>
        </p:xfrm>
        <a:graphic>
          <a:graphicData uri="http://schemas.openxmlformats.org/presentationml/2006/ole">
            <p:oleObj spid="_x0000_s10265" name="Уравнение" r:id="rId5" imgW="2336760" imgH="304560" progId="Equation.3">
              <p:embed/>
            </p:oleObj>
          </a:graphicData>
        </a:graphic>
      </p:graphicFrame>
      <p:graphicFrame>
        <p:nvGraphicFramePr>
          <p:cNvPr id="46" name="Object 26"/>
          <p:cNvGraphicFramePr>
            <a:graphicFrameLocks noChangeAspect="1"/>
          </p:cNvGraphicFramePr>
          <p:nvPr/>
        </p:nvGraphicFramePr>
        <p:xfrm>
          <a:off x="319088" y="5497513"/>
          <a:ext cx="6818312" cy="795337"/>
        </p:xfrm>
        <a:graphic>
          <a:graphicData uri="http://schemas.openxmlformats.org/presentationml/2006/ole">
            <p:oleObj spid="_x0000_s10266" name="Уравнение" r:id="rId6" imgW="218412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89063" y="4083050"/>
            <a:ext cx="3106737" cy="7413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Объем </a:t>
            </a:r>
            <a:r>
              <a:rPr lang="ru-RU" sz="3200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rPr>
              <a:t>шара</a:t>
            </a:r>
            <a:endParaRPr lang="ru-RU" sz="32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9251" name="Rectangle 21"/>
          <p:cNvSpPr>
            <a:spLocks noChangeArrowheads="1"/>
          </p:cNvSpPr>
          <p:nvPr/>
        </p:nvSpPr>
        <p:spPr bwMode="auto">
          <a:xfrm>
            <a:off x="0" y="-6397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sp>
        <p:nvSpPr>
          <p:cNvPr id="9252" name="Rectangle 24"/>
          <p:cNvSpPr>
            <a:spLocks noChangeArrowheads="1"/>
          </p:cNvSpPr>
          <p:nvPr/>
        </p:nvSpPr>
        <p:spPr bwMode="auto">
          <a:xfrm>
            <a:off x="0" y="-487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9253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8703" name="Object 32"/>
          <p:cNvGraphicFramePr>
            <a:graphicFrameLocks noChangeAspect="1"/>
          </p:cNvGraphicFramePr>
          <p:nvPr/>
        </p:nvGraphicFramePr>
        <p:xfrm>
          <a:off x="1465263" y="4851400"/>
          <a:ext cx="2730500" cy="1647825"/>
        </p:xfrm>
        <a:graphic>
          <a:graphicData uri="http://schemas.openxmlformats.org/presentationml/2006/ole">
            <p:oleObj spid="_x0000_s9248" name="Уравнение" r:id="rId3" imgW="647640" imgH="393480" progId="Equation.3">
              <p:embed/>
            </p:oleObj>
          </a:graphicData>
        </a:graphic>
      </p:graphicFrame>
      <p:sp>
        <p:nvSpPr>
          <p:cNvPr id="28705" name="Text Box 33"/>
          <p:cNvSpPr txBox="1">
            <a:spLocks noChangeArrowheads="1"/>
          </p:cNvSpPr>
          <p:nvPr/>
        </p:nvSpPr>
        <p:spPr bwMode="auto">
          <a:xfrm>
            <a:off x="1389063" y="381000"/>
            <a:ext cx="29130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Площадь поверхности </a:t>
            </a: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шара</a:t>
            </a:r>
            <a:endParaRPr lang="ru-RU" sz="32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9255" name="Rectangle 35"/>
          <p:cNvSpPr>
            <a:spLocks noChangeArrowheads="1"/>
          </p:cNvSpPr>
          <p:nvPr/>
        </p:nvSpPr>
        <p:spPr bwMode="auto">
          <a:xfrm>
            <a:off x="0" y="31384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ru-RU" altLang="ru-RU"/>
          </a:p>
        </p:txBody>
      </p:sp>
      <p:graphicFrame>
        <p:nvGraphicFramePr>
          <p:cNvPr id="28706" name="Object 33"/>
          <p:cNvGraphicFramePr>
            <a:graphicFrameLocks noChangeAspect="1"/>
          </p:cNvGraphicFramePr>
          <p:nvPr/>
        </p:nvGraphicFramePr>
        <p:xfrm>
          <a:off x="1466850" y="2162175"/>
          <a:ext cx="2616200" cy="892175"/>
        </p:xfrm>
        <a:graphic>
          <a:graphicData uri="http://schemas.openxmlformats.org/presentationml/2006/ole">
            <p:oleObj spid="_x0000_s9249" name="Уравнение" r:id="rId4" imgW="596880" imgH="203040" progId="Equation.3">
              <p:embed/>
            </p:oleObj>
          </a:graphicData>
        </a:graphic>
      </p:graphicFrame>
      <p:grpSp>
        <p:nvGrpSpPr>
          <p:cNvPr id="27" name="Группа 26"/>
          <p:cNvGrpSpPr>
            <a:grpSpLocks/>
          </p:cNvGrpSpPr>
          <p:nvPr/>
        </p:nvGrpSpPr>
        <p:grpSpPr bwMode="auto">
          <a:xfrm>
            <a:off x="4614863" y="1668463"/>
            <a:ext cx="4529137" cy="3800475"/>
            <a:chOff x="2411543" y="1703890"/>
            <a:chExt cx="5178295" cy="4301038"/>
          </a:xfrm>
        </p:grpSpPr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644205" y="2954317"/>
              <a:ext cx="945633" cy="1045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ru-RU" altLang="ru-RU" sz="54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rPr>
                <a:t>А</a:t>
              </a:r>
            </a:p>
          </p:txBody>
        </p:sp>
        <p:grpSp>
          <p:nvGrpSpPr>
            <p:cNvPr id="9258" name="Группа 28"/>
            <p:cNvGrpSpPr>
              <a:grpSpLocks/>
            </p:cNvGrpSpPr>
            <p:nvPr/>
          </p:nvGrpSpPr>
          <p:grpSpPr bwMode="auto">
            <a:xfrm>
              <a:off x="2411543" y="1703890"/>
              <a:ext cx="4333654" cy="4301038"/>
              <a:chOff x="2411543" y="1703890"/>
              <a:chExt cx="4333654" cy="4301038"/>
            </a:xfrm>
          </p:grpSpPr>
          <p:grpSp>
            <p:nvGrpSpPr>
              <p:cNvPr id="9260" name="Группа 30"/>
              <p:cNvGrpSpPr>
                <a:grpSpLocks/>
              </p:cNvGrpSpPr>
              <p:nvPr/>
            </p:nvGrpSpPr>
            <p:grpSpPr bwMode="auto">
              <a:xfrm>
                <a:off x="2411543" y="1703890"/>
                <a:ext cx="4320914" cy="4301038"/>
                <a:chOff x="2411543" y="1703890"/>
                <a:chExt cx="4320914" cy="4301038"/>
              </a:xfrm>
            </p:grpSpPr>
            <p:sp>
              <p:nvSpPr>
                <p:cNvPr id="9263" name="Овал 33"/>
                <p:cNvSpPr>
                  <a:spLocks noChangeArrowheads="1"/>
                </p:cNvSpPr>
                <p:nvPr/>
              </p:nvSpPr>
              <p:spPr bwMode="auto">
                <a:xfrm>
                  <a:off x="2411543" y="1703890"/>
                  <a:ext cx="4320914" cy="430103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9C9FF"/>
                    </a:gs>
                    <a:gs pos="100000">
                      <a:srgbClr val="4C4C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ctr"/>
                  <a:endParaRPr lang="ru-RU"/>
                </a:p>
              </p:txBody>
            </p:sp>
            <p:grpSp>
              <p:nvGrpSpPr>
                <p:cNvPr id="9264" name="Группа 34"/>
                <p:cNvGrpSpPr>
                  <a:grpSpLocks/>
                </p:cNvGrpSpPr>
                <p:nvPr/>
              </p:nvGrpSpPr>
              <p:grpSpPr bwMode="auto">
                <a:xfrm>
                  <a:off x="2411543" y="3392819"/>
                  <a:ext cx="4320914" cy="919168"/>
                  <a:chOff x="2411543" y="3392819"/>
                  <a:chExt cx="4320914" cy="919168"/>
                </a:xfrm>
              </p:grpSpPr>
              <p:sp>
                <p:nvSpPr>
                  <p:cNvPr id="36" name="Дуга 35"/>
                  <p:cNvSpPr/>
                  <p:nvPr/>
                </p:nvSpPr>
                <p:spPr>
                  <a:xfrm>
                    <a:off x="2411543" y="3392685"/>
                    <a:ext cx="4321599" cy="914465"/>
                  </a:xfrm>
                  <a:prstGeom prst="arc">
                    <a:avLst>
                      <a:gd name="adj1" fmla="val 10840157"/>
                      <a:gd name="adj2" fmla="val 21598912"/>
                    </a:avLst>
                  </a:prstGeom>
                  <a:noFill/>
                  <a:ln w="28575">
                    <a:solidFill>
                      <a:schemeClr val="bg1"/>
                    </a:solidFill>
                    <a:prstDash val="dash"/>
                    <a:round/>
                    <a:headEnd/>
                    <a:tailEnd/>
                  </a:ln>
                  <a:extLst>
                    <a:ext uri="{909E8E84-426E-40DD-AFC4-6F175D3DCCD1}"/>
                  </a:extLst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ru-RU">
                      <a:latin typeface="+mn-lt"/>
                      <a:cs typeface="+mn-cs"/>
                    </a:endParaRPr>
                  </a:p>
                </p:txBody>
              </p:sp>
              <p:sp>
                <p:nvSpPr>
                  <p:cNvPr id="37" name="Дуга 36"/>
                  <p:cNvSpPr/>
                  <p:nvPr/>
                </p:nvSpPr>
                <p:spPr>
                  <a:xfrm flipV="1">
                    <a:off x="2411543" y="3398075"/>
                    <a:ext cx="4321599" cy="914466"/>
                  </a:xfrm>
                  <a:prstGeom prst="arc">
                    <a:avLst>
                      <a:gd name="adj1" fmla="val 10703143"/>
                      <a:gd name="adj2" fmla="val 97832"/>
                    </a:avLst>
                  </a:prstGeom>
                  <a:noFill/>
                  <a:ln w="28575">
                    <a:solidFill>
                      <a:schemeClr val="bg1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/>
                  </a:extLst>
                </p:spPr>
                <p:txBody>
                  <a:bodyPr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ru-RU">
                      <a:latin typeface="+mn-lt"/>
                      <a:cs typeface="+mn-cs"/>
                    </a:endParaRPr>
                  </a:p>
                </p:txBody>
              </p:sp>
            </p:grpSp>
          </p:grpSp>
          <p:sp>
            <p:nvSpPr>
              <p:cNvPr id="32" name="Oval 58"/>
              <p:cNvSpPr>
                <a:spLocks noChangeArrowheads="1"/>
              </p:cNvSpPr>
              <p:nvPr/>
            </p:nvSpPr>
            <p:spPr bwMode="auto">
              <a:xfrm>
                <a:off x="4516984" y="3789731"/>
                <a:ext cx="119792" cy="12037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 altLang="ru-RU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33" name="Line 51"/>
              <p:cNvSpPr>
                <a:spLocks noChangeShapeType="1"/>
              </p:cNvSpPr>
              <p:nvPr/>
            </p:nvSpPr>
            <p:spPr bwMode="auto">
              <a:xfrm>
                <a:off x="4571435" y="3852612"/>
                <a:ext cx="2174412" cy="0"/>
              </a:xfrm>
              <a:prstGeom prst="line">
                <a:avLst/>
              </a:prstGeom>
              <a:solidFill>
                <a:schemeClr val="bg1"/>
              </a:solidFill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50000"/>
                    </a:schemeClr>
                  </a:solidFill>
                  <a:latin typeface="+mn-lt"/>
                  <a:cs typeface="+mn-cs"/>
                </a:endParaRPr>
              </a:p>
            </p:txBody>
          </p:sp>
        </p:grpSp>
        <p:sp>
          <p:nvSpPr>
            <p:cNvPr id="30" name="Text Box 46"/>
            <p:cNvSpPr txBox="1">
              <a:spLocks noChangeArrowheads="1"/>
            </p:cNvSpPr>
            <p:nvPr/>
          </p:nvSpPr>
          <p:spPr bwMode="auto">
            <a:xfrm>
              <a:off x="3743779" y="2954317"/>
              <a:ext cx="1127136" cy="1045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auto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ru-RU" altLang="ru-RU" sz="5400" i="1" dirty="0">
                  <a:solidFill>
                    <a:schemeClr val="accent5">
                      <a:lumMod val="50000"/>
                    </a:schemeClr>
                  </a:solidFill>
                  <a:latin typeface="Century Gothic" panose="020B0502020202020204" pitchFamily="34" charset="0"/>
                  <a:cs typeface="+mn-cs"/>
                </a:rPr>
                <a:t>О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70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>
            <a:grpSpLocks/>
          </p:cNvGrpSpPr>
          <p:nvPr/>
        </p:nvGrpSpPr>
        <p:grpSpPr bwMode="auto">
          <a:xfrm>
            <a:off x="2976563" y="1751013"/>
            <a:ext cx="3190875" cy="857250"/>
            <a:chOff x="2392433" y="2813643"/>
            <a:chExt cx="4346394" cy="919168"/>
          </a:xfrm>
        </p:grpSpPr>
        <p:grpSp>
          <p:nvGrpSpPr>
            <p:cNvPr id="59406" name="Группа 40"/>
            <p:cNvGrpSpPr>
              <a:grpSpLocks/>
            </p:cNvGrpSpPr>
            <p:nvPr/>
          </p:nvGrpSpPr>
          <p:grpSpPr bwMode="auto">
            <a:xfrm>
              <a:off x="2392433" y="2813643"/>
              <a:ext cx="4346394" cy="919168"/>
              <a:chOff x="2392433" y="2813643"/>
              <a:chExt cx="4346394" cy="919168"/>
            </a:xfrm>
          </p:grpSpPr>
          <p:sp>
            <p:nvSpPr>
              <p:cNvPr id="46" name="Овал 45"/>
              <p:cNvSpPr/>
              <p:nvPr/>
            </p:nvSpPr>
            <p:spPr>
              <a:xfrm>
                <a:off x="2392433" y="2813643"/>
                <a:ext cx="4320914" cy="919168"/>
              </a:xfrm>
              <a:prstGeom prst="ellipse">
                <a:avLst/>
              </a:prstGeom>
              <a:gradFill flip="none" rotWithShape="1">
                <a:gsLst>
                  <a:gs pos="0">
                    <a:srgbClr val="FF00FF">
                      <a:tint val="66000"/>
                      <a:satMod val="160000"/>
                    </a:srgbClr>
                  </a:gs>
                  <a:gs pos="50000">
                    <a:srgbClr val="FF00FF">
                      <a:tint val="44500"/>
                      <a:satMod val="160000"/>
                    </a:srgbClr>
                  </a:gs>
                  <a:gs pos="100000">
                    <a:srgbClr val="FF00FF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28575">
                <a:noFill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47" name="Oval 58"/>
              <p:cNvSpPr>
                <a:spLocks noChangeArrowheads="1"/>
              </p:cNvSpPr>
              <p:nvPr/>
            </p:nvSpPr>
            <p:spPr bwMode="auto">
              <a:xfrm>
                <a:off x="4505083" y="3223864"/>
                <a:ext cx="121094" cy="91917"/>
              </a:xfrm>
              <a:prstGeom prst="ellipse">
                <a:avLst/>
              </a:prstGeom>
              <a:solidFill>
                <a:srgbClr val="4E4E69"/>
              </a:solidFill>
              <a:ln w="9525">
                <a:solidFill>
                  <a:srgbClr val="4E4E6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 altLang="ru-RU" sz="600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48" name="Line 51"/>
              <p:cNvSpPr>
                <a:spLocks noChangeShapeType="1"/>
              </p:cNvSpPr>
              <p:nvPr/>
            </p:nvSpPr>
            <p:spPr bwMode="auto">
              <a:xfrm>
                <a:off x="4565629" y="3273227"/>
                <a:ext cx="2173198" cy="0"/>
              </a:xfrm>
              <a:prstGeom prst="line">
                <a:avLst/>
              </a:prstGeom>
              <a:solidFill>
                <a:schemeClr val="bg1"/>
              </a:solidFill>
              <a:ln w="28575">
                <a:solidFill>
                  <a:srgbClr val="4E4E69"/>
                </a:solidFill>
                <a:prstDash val="dash"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000">
                  <a:solidFill>
                    <a:schemeClr val="accent5">
                      <a:lumMod val="50000"/>
                    </a:schemeClr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59407" name="Группа 41"/>
            <p:cNvGrpSpPr>
              <a:grpSpLocks/>
            </p:cNvGrpSpPr>
            <p:nvPr/>
          </p:nvGrpSpPr>
          <p:grpSpPr bwMode="auto">
            <a:xfrm>
              <a:off x="2405173" y="2813643"/>
              <a:ext cx="4320914" cy="919168"/>
              <a:chOff x="2411543" y="3392819"/>
              <a:chExt cx="4320914" cy="919168"/>
            </a:xfrm>
          </p:grpSpPr>
          <p:sp>
            <p:nvSpPr>
              <p:cNvPr id="43" name="Дуга 42"/>
              <p:cNvSpPr/>
              <p:nvPr/>
            </p:nvSpPr>
            <p:spPr>
              <a:xfrm>
                <a:off x="2411777" y="3392819"/>
                <a:ext cx="4320445" cy="914061"/>
              </a:xfrm>
              <a:prstGeom prst="arc">
                <a:avLst>
                  <a:gd name="adj1" fmla="val 11179452"/>
                  <a:gd name="adj2" fmla="val 21159754"/>
                </a:avLst>
              </a:prstGeom>
              <a:noFill/>
              <a:ln w="25400">
                <a:solidFill>
                  <a:srgbClr val="4E4E69"/>
                </a:solidFill>
                <a:prstDash val="dash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45" name="Дуга 44"/>
              <p:cNvSpPr/>
              <p:nvPr/>
            </p:nvSpPr>
            <p:spPr>
              <a:xfrm flipV="1">
                <a:off x="2411777" y="3397925"/>
                <a:ext cx="4320445" cy="914062"/>
              </a:xfrm>
              <a:prstGeom prst="arc">
                <a:avLst>
                  <a:gd name="adj1" fmla="val 10528610"/>
                  <a:gd name="adj2" fmla="val 392370"/>
                </a:avLst>
              </a:prstGeom>
              <a:noFill/>
              <a:ln w="25400">
                <a:solidFill>
                  <a:srgbClr val="4E4E69"/>
                </a:solidFill>
                <a:prstDash val="solid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59394" name="Овал 9"/>
          <p:cNvSpPr>
            <a:spLocks noChangeArrowheads="1"/>
          </p:cNvSpPr>
          <p:nvPr/>
        </p:nvSpPr>
        <p:spPr bwMode="auto">
          <a:xfrm>
            <a:off x="2411413" y="1427163"/>
            <a:ext cx="4321175" cy="4300537"/>
          </a:xfrm>
          <a:prstGeom prst="ellipse">
            <a:avLst/>
          </a:prstGeom>
          <a:noFill/>
          <a:ln w="28575">
            <a:solidFill>
              <a:srgbClr val="4E4E69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2408238" y="2927350"/>
            <a:ext cx="4337050" cy="1238250"/>
            <a:chOff x="2401959" y="2813643"/>
            <a:chExt cx="4336868" cy="919168"/>
          </a:xfrm>
        </p:grpSpPr>
        <p:grpSp>
          <p:nvGrpSpPr>
            <p:cNvPr id="59399" name="Группа 1"/>
            <p:cNvGrpSpPr>
              <a:grpSpLocks/>
            </p:cNvGrpSpPr>
            <p:nvPr/>
          </p:nvGrpSpPr>
          <p:grpSpPr bwMode="auto">
            <a:xfrm>
              <a:off x="2401959" y="2813643"/>
              <a:ext cx="4336868" cy="919168"/>
              <a:chOff x="2401959" y="2813643"/>
              <a:chExt cx="4336868" cy="919168"/>
            </a:xfrm>
          </p:grpSpPr>
          <p:sp>
            <p:nvSpPr>
              <p:cNvPr id="18" name="Овал 17"/>
              <p:cNvSpPr/>
              <p:nvPr/>
            </p:nvSpPr>
            <p:spPr>
              <a:xfrm>
                <a:off x="2401959" y="2813643"/>
                <a:ext cx="4320994" cy="9191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0">
                    <a:schemeClr val="accent5">
                      <a:lumMod val="45000"/>
                      <a:lumOff val="55000"/>
                    </a:schemeClr>
                  </a:gs>
                  <a:gs pos="51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  <a:gs pos="100000">
                    <a:srgbClr val="C7D5ED">
                      <a:alpha val="69804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>
                <a:noFill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35" name="Oval 58"/>
              <p:cNvSpPr>
                <a:spLocks noChangeArrowheads="1"/>
              </p:cNvSpPr>
              <p:nvPr/>
            </p:nvSpPr>
            <p:spPr bwMode="auto">
              <a:xfrm>
                <a:off x="4514832" y="3231983"/>
                <a:ext cx="103184" cy="77776"/>
              </a:xfrm>
              <a:prstGeom prst="ellipse">
                <a:avLst/>
              </a:prstGeom>
              <a:solidFill>
                <a:srgbClr val="4E4E69"/>
              </a:solidFill>
              <a:ln w="9525">
                <a:solidFill>
                  <a:srgbClr val="4E4E6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Aft>
                    <a:spcPts val="0"/>
                  </a:spcAft>
                  <a:defRPr/>
                </a:pPr>
                <a:endParaRPr lang="ru-RU" altLang="ru-RU" sz="600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44" name="Line 51"/>
              <p:cNvSpPr>
                <a:spLocks noChangeShapeType="1"/>
              </p:cNvSpPr>
              <p:nvPr/>
            </p:nvSpPr>
            <p:spPr bwMode="auto">
              <a:xfrm>
                <a:off x="4565630" y="3273227"/>
                <a:ext cx="2173197" cy="0"/>
              </a:xfrm>
              <a:prstGeom prst="line">
                <a:avLst/>
              </a:prstGeom>
              <a:solidFill>
                <a:schemeClr val="bg1"/>
              </a:solidFill>
              <a:ln w="28575">
                <a:solidFill>
                  <a:srgbClr val="4E4E69"/>
                </a:solidFill>
                <a:prstDash val="dash"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6000">
                  <a:solidFill>
                    <a:schemeClr val="accent5">
                      <a:lumMod val="50000"/>
                    </a:schemeClr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59400" name="Группа 25"/>
            <p:cNvGrpSpPr>
              <a:grpSpLocks/>
            </p:cNvGrpSpPr>
            <p:nvPr/>
          </p:nvGrpSpPr>
          <p:grpSpPr bwMode="auto">
            <a:xfrm>
              <a:off x="2405173" y="2813643"/>
              <a:ext cx="4320914" cy="919168"/>
              <a:chOff x="2411543" y="3392819"/>
              <a:chExt cx="4320914" cy="919168"/>
            </a:xfrm>
          </p:grpSpPr>
          <p:sp>
            <p:nvSpPr>
              <p:cNvPr id="23" name="Дуга 22"/>
              <p:cNvSpPr/>
              <p:nvPr/>
            </p:nvSpPr>
            <p:spPr>
              <a:xfrm>
                <a:off x="2411504" y="3392819"/>
                <a:ext cx="4320994" cy="914454"/>
              </a:xfrm>
              <a:prstGeom prst="arc">
                <a:avLst>
                  <a:gd name="adj1" fmla="val 11070929"/>
                  <a:gd name="adj2" fmla="val 21254342"/>
                </a:avLst>
              </a:prstGeom>
              <a:noFill/>
              <a:ln w="25400">
                <a:solidFill>
                  <a:srgbClr val="4E4E69"/>
                </a:solidFill>
                <a:prstDash val="dash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  <p:sp>
            <p:nvSpPr>
              <p:cNvPr id="60" name="Дуга 59"/>
              <p:cNvSpPr/>
              <p:nvPr/>
            </p:nvSpPr>
            <p:spPr>
              <a:xfrm flipV="1">
                <a:off x="2411504" y="3397533"/>
                <a:ext cx="4320994" cy="914454"/>
              </a:xfrm>
              <a:prstGeom prst="arc">
                <a:avLst>
                  <a:gd name="adj1" fmla="val 10617090"/>
                  <a:gd name="adj2" fmla="val 269964"/>
                </a:avLst>
              </a:prstGeom>
              <a:noFill/>
              <a:ln w="25400">
                <a:solidFill>
                  <a:srgbClr val="4E4E69"/>
                </a:solidFill>
                <a:prstDash val="solid"/>
                <a:round/>
                <a:headEnd/>
                <a:tailEnd/>
              </a:ln>
              <a:extLst>
                <a:ext uri="{909E8E84-426E-40DD-AFC4-6F175D3DCCD1}"/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14339" name="Text Box 27"/>
          <p:cNvSpPr txBox="1">
            <a:spLocks noChangeArrowheads="1"/>
          </p:cNvSpPr>
          <p:nvPr/>
        </p:nvSpPr>
        <p:spPr bwMode="auto">
          <a:xfrm>
            <a:off x="1812925" y="4763"/>
            <a:ext cx="551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Сечения шара</a:t>
            </a:r>
            <a:endParaRPr lang="ru-RU" sz="4800" dirty="0">
              <a:solidFill>
                <a:srgbClr val="F200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36" name="Text Box 46"/>
          <p:cNvSpPr txBox="1">
            <a:spLocks noChangeArrowheads="1"/>
          </p:cNvSpPr>
          <p:nvPr/>
        </p:nvSpPr>
        <p:spPr bwMode="auto">
          <a:xfrm>
            <a:off x="3786188" y="2770188"/>
            <a:ext cx="1127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54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О</a:t>
            </a:r>
          </a:p>
        </p:txBody>
      </p:sp>
      <p:sp>
        <p:nvSpPr>
          <p:cNvPr id="49" name="Text Box 33"/>
          <p:cNvSpPr txBox="1">
            <a:spLocks noChangeArrowheads="1"/>
          </p:cNvSpPr>
          <p:nvPr/>
        </p:nvSpPr>
        <p:spPr bwMode="auto">
          <a:xfrm>
            <a:off x="1879600" y="4246563"/>
            <a:ext cx="5384800" cy="585787"/>
          </a:xfrm>
          <a:prstGeom prst="rect">
            <a:avLst/>
          </a:prstGeom>
          <a:solidFill>
            <a:srgbClr val="FFFFFF">
              <a:alpha val="6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cs typeface="+mn-cs"/>
              </a:rPr>
              <a:t>Диаметральное сечение</a:t>
            </a:r>
            <a:endParaRPr lang="ru-RU" sz="3200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playcast.ru/uploads/2015/07/28/144903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8350" y="0"/>
            <a:ext cx="4352925" cy="1057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9220" name="Picture 4" descr="http://www.playcast.ru/uploads/2015/07/28/144903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0"/>
            <a:ext cx="4352925" cy="1057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5130" name="Picture 10" descr="https://farm3.staticflickr.com/2274/1497455861_429543c320_o_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2954338"/>
            <a:ext cx="9158288" cy="2803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stihi.su/pics/2016/06/25/3504.gif"/>
          <p:cNvPicPr>
            <a:picLocks noChangeAspect="1" noChangeArrowheads="1"/>
          </p:cNvPicPr>
          <p:nvPr/>
        </p:nvPicPr>
        <p:blipFill rotWithShape="1">
          <a:blip r:embed="rId2"/>
          <a:srcRect r="16945"/>
          <a:stretch/>
        </p:blipFill>
        <p:spPr bwMode="auto">
          <a:xfrm>
            <a:off x="1754188" y="1138238"/>
            <a:ext cx="5635625" cy="4602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6" descr="https://www.calc.ru/imgs/articles/53-66e13dd8bc9b5e01713c35f3dcb17b82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99038" y="3751263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911382" y="46876"/>
            <a:ext cx="732123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entury Gothic" panose="020B0502020202020204" pitchFamily="34" charset="0"/>
                <a:cs typeface="+mn-cs"/>
              </a:rPr>
              <a:t>Тела вращения</a:t>
            </a:r>
            <a:endParaRPr lang="ru-RU" sz="72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Century Gothic" panose="020B0502020202020204" pitchFamily="34" charset="0"/>
              <a:cs typeface="+mn-cs"/>
            </a:endParaRPr>
          </a:p>
        </p:txBody>
      </p:sp>
      <p:sp>
        <p:nvSpPr>
          <p:cNvPr id="62467" name="Цилиндр 3"/>
          <p:cNvSpPr>
            <a:spLocks noChangeArrowheads="1"/>
          </p:cNvSpPr>
          <p:nvPr/>
        </p:nvSpPr>
        <p:spPr bwMode="auto">
          <a:xfrm>
            <a:off x="468313" y="4962525"/>
            <a:ext cx="1187450" cy="1522413"/>
          </a:xfrm>
          <a:prstGeom prst="can">
            <a:avLst>
              <a:gd name="adj" fmla="val 25018"/>
            </a:avLst>
          </a:prstGeom>
          <a:gradFill rotWithShape="1">
            <a:gsLst>
              <a:gs pos="0">
                <a:srgbClr val="4C4C66"/>
              </a:gs>
              <a:gs pos="52000">
                <a:srgbClr val="C9C9FF"/>
              </a:gs>
              <a:gs pos="100000">
                <a:srgbClr val="4C4C66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62468" name="Picture 4" descr="http://goncharnoedelo.ru/images/usecheniy-conu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EB"/>
              </a:clrFrom>
              <a:clrTo>
                <a:srgbClr val="FFFFEB">
                  <a:alpha val="0"/>
                </a:srgbClr>
              </a:clrTo>
            </a:clrChange>
          </a:blip>
          <a:srcRect l="9612" t="8997" r="6833" b="10152"/>
          <a:stretch>
            <a:fillRect/>
          </a:stretch>
        </p:blipFill>
        <p:spPr bwMode="auto">
          <a:xfrm>
            <a:off x="1870075" y="4962525"/>
            <a:ext cx="1614488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Picture 4" descr="Описание: C:UsersiriffochkaDesktopInside-out_torus_(animated,_small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0288" y="1581150"/>
            <a:ext cx="21717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0" name="Picture 8" descr="http://animalsfoto.com/photo/2f/2f7a95a250a935ff8257137e93075ba8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19938" y="1673225"/>
            <a:ext cx="19685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1" name="Picture 4" descr="https://gdesol.ru/wp-content/uploads/2016/02/7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73438" y="3265488"/>
            <a:ext cx="239712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2" name="Picture 2" descr="http://cliparts.co/cliparts/8cG/Kxg/8cGKxgXca.png"/>
          <p:cNvPicPr>
            <a:picLocks noChangeAspect="1" noChangeArrowheads="1"/>
          </p:cNvPicPr>
          <p:nvPr/>
        </p:nvPicPr>
        <p:blipFill>
          <a:blip r:embed="rId7"/>
          <a:srcRect l="-471" t="10159" r="72066" b="27118"/>
          <a:stretch>
            <a:fillRect/>
          </a:stretch>
        </p:blipFill>
        <p:spPr bwMode="auto">
          <a:xfrm>
            <a:off x="5721350" y="1758950"/>
            <a:ext cx="1447800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300038" y="495300"/>
            <a:ext cx="2219325" cy="2124075"/>
            <a:chOff x="310016" y="743744"/>
            <a:chExt cx="2219275" cy="2123283"/>
          </a:xfrm>
        </p:grpSpPr>
        <p:pic>
          <p:nvPicPr>
            <p:cNvPr id="63501" name="Picture 8" descr="http://productcenter.ru/images/210836-bubliki-i-baranki-1280x768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C"/>
                </a:clrFrom>
                <a:clrTo>
                  <a:srgbClr val="FCFE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00541" y="845608"/>
              <a:ext cx="1428750" cy="1457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2" name="Picture 8" descr="http://productcenter.ru/images/210836-bubliki-i-baranki-1280x768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C"/>
                </a:clrFrom>
                <a:clrTo>
                  <a:srgbClr val="FCFE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4157" y="1409701"/>
              <a:ext cx="1428750" cy="1457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3" name="Picture 8" descr="http://productcenter.ru/images/210836-bubliki-i-baranki-1280x768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CFEFC"/>
                </a:clrFrom>
                <a:clrTo>
                  <a:srgbClr val="FCFE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0016" y="743744"/>
              <a:ext cx="1428750" cy="1457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178" name="Picture 10" descr="Фото 3 Бублики и баранки, г.Абакан 201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62175" y="1370013"/>
            <a:ext cx="190500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r="50104"/>
          <a:stretch>
            <a:fillRect/>
          </a:stretch>
        </p:blipFill>
        <p:spPr bwMode="auto">
          <a:xfrm>
            <a:off x="92075" y="3405188"/>
            <a:ext cx="1785938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r="50220"/>
          <a:stretch>
            <a:fillRect/>
          </a:stretch>
        </p:blipFill>
        <p:spPr bwMode="auto">
          <a:xfrm>
            <a:off x="3759200" y="4022725"/>
            <a:ext cx="1439863" cy="260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l="50417"/>
          <a:stretch>
            <a:fillRect/>
          </a:stretch>
        </p:blipFill>
        <p:spPr bwMode="auto">
          <a:xfrm>
            <a:off x="2001838" y="3721100"/>
            <a:ext cx="1635125" cy="290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l="50299"/>
          <a:stretch>
            <a:fillRect/>
          </a:stretch>
        </p:blipFill>
        <p:spPr bwMode="auto">
          <a:xfrm>
            <a:off x="5319713" y="4340225"/>
            <a:ext cx="1287462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r="50220"/>
          <a:stretch>
            <a:fillRect/>
          </a:stretch>
        </p:blipFill>
        <p:spPr bwMode="auto">
          <a:xfrm>
            <a:off x="6727825" y="4564063"/>
            <a:ext cx="1171575" cy="206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2" descr="Russian Dolls Vecto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0EA"/>
              </a:clrFrom>
              <a:clrTo>
                <a:srgbClr val="F7F0EA">
                  <a:alpha val="0"/>
                </a:srgbClr>
              </a:clrTo>
            </a:clrChange>
          </a:blip>
          <a:srcRect l="50299"/>
          <a:stretch>
            <a:fillRect/>
          </a:stretch>
        </p:blipFill>
        <p:spPr bwMode="auto">
          <a:xfrm>
            <a:off x="8040688" y="4773613"/>
            <a:ext cx="1027112" cy="18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http://e4.md/upload/5269504907209.jpg"/>
          <p:cNvPicPr>
            <a:picLocks noChangeAspect="1" noChangeArrowheads="1"/>
          </p:cNvPicPr>
          <p:nvPr/>
        </p:nvPicPr>
        <p:blipFill>
          <a:blip r:embed="rId5"/>
          <a:srcRect l="83652" r="1901"/>
          <a:stretch>
            <a:fillRect/>
          </a:stretch>
        </p:blipFill>
        <p:spPr bwMode="auto">
          <a:xfrm>
            <a:off x="7874000" y="192088"/>
            <a:ext cx="11430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http://e4.md/upload/5269504907209.jpg"/>
          <p:cNvPicPr>
            <a:picLocks noChangeAspect="1" noChangeArrowheads="1"/>
          </p:cNvPicPr>
          <p:nvPr/>
        </p:nvPicPr>
        <p:blipFill>
          <a:blip r:embed="rId5"/>
          <a:srcRect l="65565" r="21164"/>
          <a:stretch>
            <a:fillRect/>
          </a:stretch>
        </p:blipFill>
        <p:spPr bwMode="auto">
          <a:xfrm>
            <a:off x="6680200" y="192088"/>
            <a:ext cx="1049338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http://e4.md/upload/5269504907209.jpg"/>
          <p:cNvPicPr>
            <a:picLocks noChangeAspect="1" noChangeArrowheads="1"/>
          </p:cNvPicPr>
          <p:nvPr/>
        </p:nvPicPr>
        <p:blipFill>
          <a:blip r:embed="rId5"/>
          <a:srcRect l="16339" r="71034"/>
          <a:stretch>
            <a:fillRect/>
          </a:stretch>
        </p:blipFill>
        <p:spPr bwMode="auto">
          <a:xfrm>
            <a:off x="5537200" y="192088"/>
            <a:ext cx="998538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http://e4.md/upload/5269504907209.jpg"/>
          <p:cNvPicPr>
            <a:picLocks noChangeAspect="1" noChangeArrowheads="1"/>
          </p:cNvPicPr>
          <p:nvPr/>
        </p:nvPicPr>
        <p:blipFill>
          <a:blip r:embed="rId5"/>
          <a:srcRect l="2" r="87943"/>
          <a:stretch>
            <a:fillRect/>
          </a:stretch>
        </p:blipFill>
        <p:spPr bwMode="auto">
          <a:xfrm>
            <a:off x="4438650" y="192088"/>
            <a:ext cx="954088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Бесплатные Картинки Снеговик"/>
          <p:cNvPicPr>
            <a:picLocks noChangeAspect="1" noChangeArrowheads="1"/>
          </p:cNvPicPr>
          <p:nvPr/>
        </p:nvPicPr>
        <p:blipFill>
          <a:blip r:embed="rId2"/>
          <a:srcRect l="4048" t="5008" r="3510" b="3111"/>
          <a:stretch>
            <a:fillRect/>
          </a:stretch>
        </p:blipFill>
        <p:spPr bwMode="auto">
          <a:xfrm>
            <a:off x="5516563" y="2344738"/>
            <a:ext cx="3627437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orldartsme.com/images/amphora-hebrew-clipart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6413" y="3187700"/>
            <a:ext cx="2216150" cy="346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http://li-web.ru/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39125" y="382588"/>
            <a:ext cx="8191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6" descr="http://li-web.ru/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2738" y="407988"/>
            <a:ext cx="142875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8" descr="http://li-web.ru/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99050" y="407988"/>
            <a:ext cx="14287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li-web.ru/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28888" y="347663"/>
            <a:ext cx="14287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http://li-web.ru/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63613" y="3238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http://li-web.ru/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688" y="323850"/>
            <a:ext cx="8477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 descr="http://li-web.ru/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5725" y="323850"/>
            <a:ext cx="7429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 descr="http://old.prodalit.ru/images/745000/741185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410128">
            <a:off x="3246438" y="3890963"/>
            <a:ext cx="2366962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58763" y="973138"/>
            <a:ext cx="8626475" cy="5802312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Геометрия. </a:t>
            </a:r>
            <a:r>
              <a:rPr lang="en-US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10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 – </a:t>
            </a:r>
            <a:r>
              <a:rPr lang="en-US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11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 классы: учеб. для </a:t>
            </a:r>
            <a:r>
              <a:rPr lang="ru-RU" sz="1600" i="1" dirty="0" err="1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общеобразоват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. учреждений: базовый и </a:t>
            </a:r>
            <a:r>
              <a:rPr lang="ru-RU" sz="1600" i="1" dirty="0" err="1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профил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. уровни / </a:t>
            </a:r>
            <a:r>
              <a:rPr lang="en-US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[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Л.С. </a:t>
            </a:r>
            <a:r>
              <a:rPr lang="ru-RU" sz="1600" i="1" dirty="0" err="1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Атанасян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, В.Ф. Бутузов, С.Б. Кадомцев и др.</a:t>
            </a:r>
            <a:r>
              <a:rPr lang="en-US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].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 –</a:t>
            </a:r>
            <a:r>
              <a:rPr lang="en-US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ru-RU" sz="16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19-е изд. – М.: Просвещение, 2010.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 smtClean="0">
                <a:hlinkClick r:id="rId2"/>
              </a:rPr>
              <a:t>https</a:t>
            </a:r>
            <a:r>
              <a:rPr lang="en-US" sz="1800" i="1" dirty="0">
                <a:hlinkClick r:id="rId2"/>
              </a:rPr>
              <a:t>://clipartion.com/free-clipart-11509</a:t>
            </a:r>
            <a:r>
              <a:rPr lang="en-US" sz="1800" i="1" dirty="0" smtClean="0">
                <a:hlinkClick r:id="rId2"/>
              </a:rPr>
              <a:t>/</a:t>
            </a:r>
            <a:r>
              <a:rPr lang="ru-RU" sz="1800" i="1" dirty="0" smtClean="0"/>
              <a:t> - мороженое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3"/>
              </a:rPr>
              <a:t>http://</a:t>
            </a:r>
            <a:r>
              <a:rPr lang="en-US" sz="1800" i="1" dirty="0" smtClean="0">
                <a:hlinkClick r:id="rId3"/>
              </a:rPr>
              <a:t>studopedia.ru/18_65170_peresechenie-poverhnosti-ploskostyu.html</a:t>
            </a:r>
            <a:r>
              <a:rPr lang="ru-RU" sz="1800" i="1" dirty="0" smtClean="0"/>
              <a:t> - анимации с конусами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4"/>
              </a:rPr>
              <a:t>http://www.animalsglobe.ru/konusyi</a:t>
            </a:r>
            <a:r>
              <a:rPr lang="en-US" sz="1800" i="1" dirty="0" smtClean="0">
                <a:hlinkClick r:id="rId4"/>
              </a:rPr>
              <a:t>/</a:t>
            </a:r>
            <a:r>
              <a:rPr lang="ru-RU" sz="1800" i="1" dirty="0" smtClean="0"/>
              <a:t> - морские обитатели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5"/>
              </a:rPr>
              <a:t>http://</a:t>
            </a:r>
            <a:r>
              <a:rPr lang="en-US" sz="1800" i="1" dirty="0" smtClean="0">
                <a:hlinkClick r:id="rId5"/>
              </a:rPr>
              <a:t>4vector.com/free-vector/layered-cone-133330</a:t>
            </a:r>
            <a:r>
              <a:rPr lang="ru-RU" sz="1800" i="1" dirty="0" smtClean="0"/>
              <a:t> - детская пирамидка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6"/>
              </a:rPr>
              <a:t>http://stolicadetstva.com/encyclopedia/text/morkovka</a:t>
            </a:r>
            <a:r>
              <a:rPr lang="en-US" sz="1800" i="1" dirty="0" smtClean="0">
                <a:hlinkClick r:id="rId6"/>
              </a:rPr>
              <a:t>/</a:t>
            </a:r>
            <a:r>
              <a:rPr lang="ru-RU" sz="1800" i="1" dirty="0" smtClean="0"/>
              <a:t> - морковка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7"/>
              </a:rPr>
              <a:t>http://www.clipartkid.com/icicles-cliparts</a:t>
            </a:r>
            <a:r>
              <a:rPr lang="en-US" sz="1800" i="1" dirty="0" smtClean="0">
                <a:hlinkClick r:id="rId7"/>
              </a:rPr>
              <a:t>/</a:t>
            </a:r>
            <a:r>
              <a:rPr lang="ru-RU" sz="1800" i="1" dirty="0" smtClean="0"/>
              <a:t> - сосульки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8"/>
              </a:rPr>
              <a:t>http://www.clipartkid.com/funny-snowman-with-hat-cliparts</a:t>
            </a:r>
            <a:r>
              <a:rPr lang="en-US" sz="1800" i="1" dirty="0" smtClean="0">
                <a:hlinkClick r:id="rId8"/>
              </a:rPr>
              <a:t>/</a:t>
            </a:r>
            <a:r>
              <a:rPr lang="ru-RU" sz="1800" i="1" dirty="0" smtClean="0"/>
              <a:t> - снеговик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9"/>
              </a:rPr>
              <a:t>http://</a:t>
            </a:r>
            <a:r>
              <a:rPr lang="en-US" sz="1800" i="1" dirty="0" smtClean="0">
                <a:hlinkClick r:id="rId9"/>
              </a:rPr>
              <a:t>ru.freeimages.com/premium/brown-pine-cone-attached-to-split-branch-2040512</a:t>
            </a:r>
            <a:r>
              <a:rPr lang="ru-RU" sz="1800" i="1" dirty="0" smtClean="0"/>
              <a:t> - шишка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0"/>
              </a:rPr>
              <a:t>http://</a:t>
            </a:r>
            <a:r>
              <a:rPr lang="en-US" sz="1800" i="1" dirty="0" smtClean="0">
                <a:hlinkClick r:id="rId10"/>
              </a:rPr>
              <a:t>kartinkivernisazh.ru/search</a:t>
            </a:r>
            <a:r>
              <a:rPr lang="en-US" sz="1800" i="1" dirty="0">
                <a:hlinkClick r:id="rId10"/>
              </a:rPr>
              <a:t>/?q=%</a:t>
            </a:r>
            <a:r>
              <a:rPr lang="en-US" sz="1800" i="1" dirty="0" smtClean="0">
                <a:hlinkClick r:id="rId10"/>
              </a:rPr>
              <a:t>D1%81%D1%8B%D1%80;t=0;p=1;md=photo|site|gb</a:t>
            </a:r>
            <a:r>
              <a:rPr lang="ru-RU" sz="1800" i="1" dirty="0" smtClean="0"/>
              <a:t> – сыр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1"/>
              </a:rPr>
              <a:t>http://</a:t>
            </a:r>
            <a:r>
              <a:rPr lang="en-US" sz="1800" i="1" dirty="0" smtClean="0">
                <a:hlinkClick r:id="rId11"/>
              </a:rPr>
              <a:t>mywishlist.ru/wish/1921663</a:t>
            </a:r>
            <a:r>
              <a:rPr lang="ru-RU" sz="1800" i="1" dirty="0" smtClean="0"/>
              <a:t> - сгущенка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2"/>
              </a:rPr>
              <a:t>http://prostoreklama.com.ua/services/suvenir/tableware/kruzhki-s-logotipom</a:t>
            </a:r>
            <a:r>
              <a:rPr lang="en-US" sz="1800" i="1" dirty="0" smtClean="0">
                <a:hlinkClick r:id="rId12"/>
              </a:rPr>
              <a:t>/</a:t>
            </a:r>
            <a:r>
              <a:rPr lang="ru-RU" sz="1800" i="1" dirty="0" smtClean="0"/>
              <a:t> - кружка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3"/>
              </a:rPr>
              <a:t>http://</a:t>
            </a:r>
            <a:r>
              <a:rPr lang="en-US" sz="1800" i="1" dirty="0" smtClean="0">
                <a:hlinkClick r:id="rId13"/>
              </a:rPr>
              <a:t>www.prodalit.ru/tov/683703.html</a:t>
            </a:r>
            <a:r>
              <a:rPr lang="ru-RU" sz="1800" i="1" dirty="0" smtClean="0"/>
              <a:t> - юла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4"/>
              </a:rPr>
              <a:t>http://worldartsme.com/vase/?</a:t>
            </a:r>
            <a:r>
              <a:rPr lang="en-US" sz="1800" i="1" dirty="0" smtClean="0">
                <a:hlinkClick r:id="rId14"/>
              </a:rPr>
              <a:t>order=downloads</a:t>
            </a:r>
            <a:r>
              <a:rPr lang="ru-RU" sz="1800" i="1" dirty="0" smtClean="0"/>
              <a:t> – ваза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5"/>
              </a:rPr>
              <a:t>http://foodandhealth.ru/vitaminy/vitamin-k2</a:t>
            </a:r>
            <a:r>
              <a:rPr lang="en-US" sz="1800" i="1" dirty="0" smtClean="0">
                <a:hlinkClick r:id="rId15"/>
              </a:rPr>
              <a:t>/</a:t>
            </a:r>
            <a:r>
              <a:rPr lang="ru-RU" sz="1800" i="1" dirty="0" smtClean="0"/>
              <a:t> - таблетки</a:t>
            </a: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0" y="0"/>
            <a:ext cx="9144000" cy="820738"/>
          </a:xfrm>
          <a:prstGeom prst="rect">
            <a:avLst/>
          </a:prstGeom>
          <a:noFill/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Использованы ресурсы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55588" y="955675"/>
            <a:ext cx="8632825" cy="5902325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2"/>
              </a:rPr>
              <a:t>http://www.pd4pic.com/pencil/</a:t>
            </a:r>
            <a:r>
              <a:rPr lang="ru-RU" sz="1800" i="1" dirty="0"/>
              <a:t> - карандаш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3"/>
              </a:rPr>
              <a:t>http://productcenter.ru/products/38236/bubliki-i-baranki</a:t>
            </a:r>
            <a:r>
              <a:rPr lang="ru-RU" sz="1800" i="1" dirty="0"/>
              <a:t> - баранки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 smtClean="0">
                <a:hlinkClick r:id="rId4"/>
              </a:rPr>
              <a:t>http</a:t>
            </a:r>
            <a:r>
              <a:rPr lang="en-US" sz="1800" i="1" dirty="0">
                <a:hlinkClick r:id="rId4"/>
              </a:rPr>
              <a:t>://kapashop.blogspot.ru/2011/03/russian-dolls-vector.html</a:t>
            </a:r>
            <a:r>
              <a:rPr lang="ru-RU" sz="1800" i="1" dirty="0"/>
              <a:t> - матрешки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5"/>
              </a:rPr>
              <a:t>http://cattewilds.blogspot.ru/2013/09/hohloma.html</a:t>
            </a:r>
            <a:r>
              <a:rPr lang="ru-RU" sz="1800" i="1" dirty="0"/>
              <a:t> - русская хохлома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6"/>
              </a:rPr>
              <a:t>http://avatanplus.com/detail/resource-349870</a:t>
            </a:r>
            <a:r>
              <a:rPr lang="ru-RU" sz="1800" i="1" dirty="0"/>
              <a:t> - шар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7"/>
              </a:rPr>
              <a:t>http://www.stihi.su/2016/06/25/3504</a:t>
            </a:r>
            <a:r>
              <a:rPr lang="ru-RU" sz="1800" i="1" dirty="0"/>
              <a:t> - одуванчик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 smtClean="0">
                <a:hlinkClick r:id="rId8"/>
              </a:rPr>
              <a:t>http</a:t>
            </a:r>
            <a:r>
              <a:rPr lang="en-US" sz="1800" i="1" dirty="0">
                <a:hlinkClick r:id="rId8"/>
              </a:rPr>
              <a:t>://</a:t>
            </a:r>
            <a:r>
              <a:rPr lang="en-US" sz="1800" i="1" dirty="0" smtClean="0">
                <a:hlinkClick r:id="rId8"/>
              </a:rPr>
              <a:t>pobedpix.com/myach-kartinka</a:t>
            </a:r>
            <a:r>
              <a:rPr lang="ru-RU" sz="1800" i="1" dirty="0" smtClean="0"/>
              <a:t> - мяч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9"/>
              </a:rPr>
              <a:t>http://</a:t>
            </a:r>
            <a:r>
              <a:rPr lang="en-US" sz="1800" i="1" dirty="0" smtClean="0">
                <a:hlinkClick r:id="rId9"/>
              </a:rPr>
              <a:t>pobedpix.com/zelenyy-arbuz</a:t>
            </a:r>
            <a:r>
              <a:rPr lang="ru-RU" sz="1800" i="1" dirty="0" smtClean="0"/>
              <a:t> - арбуз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0"/>
              </a:rPr>
              <a:t>https://</a:t>
            </a:r>
            <a:r>
              <a:rPr lang="en-US" sz="1800" i="1" dirty="0" smtClean="0">
                <a:hlinkClick r:id="rId10"/>
              </a:rPr>
              <a:t>avatanplus.com/files/resources/original/57286345f14a415475c3c964.png</a:t>
            </a:r>
            <a:r>
              <a:rPr lang="ru-RU" sz="1800" i="1" dirty="0" smtClean="0"/>
              <a:t> - земля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1"/>
              </a:rPr>
              <a:t>http://</a:t>
            </a:r>
            <a:r>
              <a:rPr lang="en-US" sz="1800" i="1" dirty="0" smtClean="0">
                <a:hlinkClick r:id="rId11"/>
              </a:rPr>
              <a:t>pobedpix.com/risunok-apelsina</a:t>
            </a:r>
            <a:r>
              <a:rPr lang="ru-RU" sz="1800" i="1" dirty="0" smtClean="0"/>
              <a:t> - апельсин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2"/>
              </a:rPr>
              <a:t>http://</a:t>
            </a:r>
            <a:r>
              <a:rPr lang="en-US" sz="1800" i="1" dirty="0" smtClean="0">
                <a:hlinkClick r:id="rId12"/>
              </a:rPr>
              <a:t>crosti.ru/patterns/view/780246</a:t>
            </a:r>
            <a:r>
              <a:rPr lang="ru-RU" sz="1800" i="1" dirty="0" smtClean="0"/>
              <a:t> - ягода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3"/>
              </a:rPr>
              <a:t>http://</a:t>
            </a:r>
            <a:r>
              <a:rPr lang="en-US" sz="1800" i="1" dirty="0" smtClean="0">
                <a:hlinkClick r:id="rId13"/>
              </a:rPr>
              <a:t>igrushkapoisk.ru/igrushkapediya/myilnyie-puzyiri</a:t>
            </a:r>
            <a:r>
              <a:rPr lang="ru-RU" sz="1800" i="1" dirty="0" smtClean="0"/>
              <a:t> - мыльные пузыри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 smtClean="0">
                <a:hlinkClick r:id="rId14"/>
              </a:rPr>
              <a:t>https</a:t>
            </a:r>
            <a:r>
              <a:rPr lang="en-US" sz="1800" i="1" dirty="0">
                <a:hlinkClick r:id="rId14"/>
              </a:rPr>
              <a:t>://</a:t>
            </a:r>
            <a:r>
              <a:rPr lang="en-US" sz="1800" i="1" dirty="0" smtClean="0">
                <a:hlinkClick r:id="rId14"/>
              </a:rPr>
              <a:t>www.calc.ru/Geometricheskiye-Tela-Tor-Toroid.html</a:t>
            </a:r>
            <a:r>
              <a:rPr lang="ru-RU" sz="1800" i="1" dirty="0" smtClean="0"/>
              <a:t> - анимации тора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5"/>
              </a:rPr>
              <a:t>http://</a:t>
            </a:r>
            <a:r>
              <a:rPr lang="en-US" sz="1800" i="1" dirty="0" smtClean="0">
                <a:hlinkClick r:id="rId15"/>
              </a:rPr>
              <a:t>e4.md/ru/product/254</a:t>
            </a:r>
            <a:r>
              <a:rPr lang="ru-RU" sz="1800" i="1" dirty="0" smtClean="0"/>
              <a:t> - шахматы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6"/>
              </a:rPr>
              <a:t>http://</a:t>
            </a:r>
            <a:r>
              <a:rPr lang="en-US" sz="1800" i="1" dirty="0" smtClean="0">
                <a:hlinkClick r:id="rId16"/>
              </a:rPr>
              <a:t>hdpix.org/aladdin+fez+hat</a:t>
            </a:r>
            <a:r>
              <a:rPr lang="ru-RU" sz="1800" i="1" dirty="0" smtClean="0"/>
              <a:t> – феска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 smtClean="0">
                <a:hlinkClick r:id="rId17"/>
              </a:rPr>
              <a:t>http://577099.ru/catalog/762/25284/</a:t>
            </a:r>
            <a:r>
              <a:rPr lang="ru-RU" sz="1800" i="1" dirty="0" smtClean="0"/>
              <a:t> - ведро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8"/>
              </a:rPr>
              <a:t>http://</a:t>
            </a:r>
            <a:r>
              <a:rPr lang="en-US" sz="1800" i="1" dirty="0" smtClean="0">
                <a:hlinkClick r:id="rId18"/>
              </a:rPr>
              <a:t>cliparts.co/free-vector-library</a:t>
            </a:r>
            <a:r>
              <a:rPr lang="ru-RU" sz="1800" i="1" dirty="0" smtClean="0"/>
              <a:t> - колба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19"/>
              </a:rPr>
              <a:t>http://</a:t>
            </a:r>
            <a:r>
              <a:rPr lang="en-US" sz="1800" i="1" dirty="0" smtClean="0">
                <a:hlinkClick r:id="rId19"/>
              </a:rPr>
              <a:t>worldartsme.com/ice-cream-cup-clipart.html#gal_post_35011_ice-cream-cup-clipart-1.jpg</a:t>
            </a:r>
            <a:r>
              <a:rPr lang="ru-RU" sz="1800" i="1" dirty="0" smtClean="0"/>
              <a:t> – мороженое в стаканчике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i="1" dirty="0">
                <a:hlinkClick r:id="rId20"/>
              </a:rPr>
              <a:t>http://</a:t>
            </a:r>
            <a:r>
              <a:rPr lang="en-US" sz="1800" i="1" dirty="0" smtClean="0">
                <a:hlinkClick r:id="rId20"/>
              </a:rPr>
              <a:t>mix.byu.edu/2009/06/funnel.html</a:t>
            </a:r>
            <a:r>
              <a:rPr lang="ru-RU" sz="1800" i="1" dirty="0" smtClean="0"/>
              <a:t> - воронка</a:t>
            </a: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0" y="0"/>
            <a:ext cx="9144000" cy="820738"/>
          </a:xfrm>
          <a:prstGeom prst="rect">
            <a:avLst/>
          </a:prstGeom>
          <a:noFill/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dirty="0">
                <a:solidFill>
                  <a:srgbClr val="F200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+mj-ea"/>
                <a:cs typeface="+mj-cs"/>
              </a:rPr>
              <a:t>Использованы ресурсы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1226</TotalTime>
  <Words>469</Words>
  <Application>Microsoft Office PowerPoint</Application>
  <PresentationFormat>Экран (4:3)</PresentationFormat>
  <Paragraphs>206</Paragraphs>
  <Slides>45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Шаблон оформления</vt:lpstr>
      </vt:variant>
      <vt:variant>
        <vt:i4>3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45</vt:i4>
      </vt:variant>
    </vt:vector>
  </HeadingPairs>
  <TitlesOfParts>
    <vt:vector size="60" baseType="lpstr">
      <vt:lpstr>Calibri</vt:lpstr>
      <vt:lpstr>Arial</vt:lpstr>
      <vt:lpstr>Calibri Light</vt:lpstr>
      <vt:lpstr>Century Gothic</vt:lpstr>
      <vt:lpstr>Wingdings</vt:lpstr>
      <vt:lpstr>Bookman Old Style</vt:lpstr>
      <vt:lpstr>Symbol</vt:lpstr>
      <vt:lpstr>Times New Roman</vt:lpstr>
      <vt:lpstr>Tunga</vt:lpstr>
      <vt:lpstr>Trebuchet MS</vt:lpstr>
      <vt:lpstr>Тема Office</vt:lpstr>
      <vt:lpstr>Тема Office</vt:lpstr>
      <vt:lpstr>Тема Office</vt:lpstr>
      <vt:lpstr>Уравнение</vt:lpstr>
      <vt:lpstr>Формула</vt:lpstr>
      <vt:lpstr>Слайд 1</vt:lpstr>
      <vt:lpstr>Слайд 2</vt:lpstr>
      <vt:lpstr>Понятие цилиндра</vt:lpstr>
      <vt:lpstr>Слайд 4</vt:lpstr>
      <vt:lpstr>Определение  цилиндра</vt:lpstr>
      <vt:lpstr>Поверхность цилиндра</vt:lpstr>
      <vt:lpstr>Слайд 7</vt:lpstr>
      <vt:lpstr>Слайд 8</vt:lpstr>
      <vt:lpstr>Сечения цилиндра</vt:lpstr>
      <vt:lpstr>Решение  задач</vt:lpstr>
      <vt:lpstr>Слайд 11</vt:lpstr>
      <vt:lpstr>Слайд 12</vt:lpstr>
      <vt:lpstr>Слайд 13</vt:lpstr>
      <vt:lpstr>Слайд 14</vt:lpstr>
      <vt:lpstr>Слайд 15</vt:lpstr>
      <vt:lpstr>Определение конуса</vt:lpstr>
      <vt:lpstr>Поверхность конуса</vt:lpstr>
      <vt:lpstr>Слайд 18</vt:lpstr>
      <vt:lpstr>Площадь поверхности конуса</vt:lpstr>
      <vt:lpstr>Объем конуса</vt:lpstr>
      <vt:lpstr>Сечения конуса</vt:lpstr>
      <vt:lpstr>Слайд 22</vt:lpstr>
      <vt:lpstr>Решение  задач</vt:lpstr>
      <vt:lpstr>Слайд 24</vt:lpstr>
      <vt:lpstr>Слайд 25</vt:lpstr>
      <vt:lpstr>Слайд 26</vt:lpstr>
      <vt:lpstr>Усеченный конус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Объем шара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Admin</cp:lastModifiedBy>
  <cp:revision>132</cp:revision>
  <dcterms:created xsi:type="dcterms:W3CDTF">2014-11-21T11:00:06Z</dcterms:created>
  <dcterms:modified xsi:type="dcterms:W3CDTF">2020-02-29T17:50:33Z</dcterms:modified>
</cp:coreProperties>
</file>