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sldIdLst>
    <p:sldId id="256" r:id="rId2"/>
    <p:sldId id="268" r:id="rId3"/>
    <p:sldId id="301" r:id="rId4"/>
    <p:sldId id="355" r:id="rId5"/>
    <p:sldId id="356" r:id="rId6"/>
    <p:sldId id="357" r:id="rId7"/>
    <p:sldId id="358" r:id="rId8"/>
    <p:sldId id="361" r:id="rId9"/>
    <p:sldId id="359" r:id="rId10"/>
    <p:sldId id="363" r:id="rId11"/>
    <p:sldId id="362" r:id="rId12"/>
    <p:sldId id="365" r:id="rId13"/>
    <p:sldId id="360" r:id="rId14"/>
    <p:sldId id="364" r:id="rId15"/>
    <p:sldId id="341" r:id="rId16"/>
    <p:sldId id="366" r:id="rId17"/>
    <p:sldId id="367" r:id="rId18"/>
    <p:sldId id="368" r:id="rId19"/>
    <p:sldId id="369" r:id="rId20"/>
    <p:sldId id="370" r:id="rId21"/>
    <p:sldId id="371" r:id="rId22"/>
    <p:sldId id="372" r:id="rId23"/>
    <p:sldId id="378" r:id="rId24"/>
    <p:sldId id="373" r:id="rId25"/>
    <p:sldId id="374" r:id="rId26"/>
    <p:sldId id="375" r:id="rId27"/>
    <p:sldId id="376" r:id="rId28"/>
    <p:sldId id="381" r:id="rId29"/>
    <p:sldId id="379" r:id="rId30"/>
    <p:sldId id="380" r:id="rId31"/>
    <p:sldId id="382" r:id="rId32"/>
    <p:sldId id="383" r:id="rId33"/>
    <p:sldId id="384" r:id="rId34"/>
    <p:sldId id="385" r:id="rId35"/>
    <p:sldId id="276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FF"/>
    <a:srgbClr val="C00000"/>
    <a:srgbClr val="9933FF"/>
    <a:srgbClr val="99CCFF"/>
    <a:srgbClr val="FFFFCC"/>
    <a:srgbClr val="CCECFF"/>
    <a:srgbClr val="0066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87440" autoAdjust="0"/>
  </p:normalViewPr>
  <p:slideViewPr>
    <p:cSldViewPr snapToGrid="0">
      <p:cViewPr varScale="1">
        <p:scale>
          <a:sx n="78" d="100"/>
          <a:sy n="78" d="100"/>
        </p:scale>
        <p:origin x="-1134" y="-96"/>
      </p:cViewPr>
      <p:guideLst>
        <p:guide orient="horz" pos="2162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D7D07504-50F2-4726-A83B-E149213730E7}" type="datetimeFigureOut">
              <a:rPr lang="ru-RU"/>
              <a:pPr>
                <a:defRPr/>
              </a:pPr>
              <a:t>29.02.2020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>
                <a:cs typeface="+mn-cs"/>
              </a:defRPr>
            </a:lvl1pPr>
          </a:lstStyle>
          <a:p>
            <a:pPr>
              <a:defRPr/>
            </a:pPr>
            <a:fld id="{C43D6851-C2F6-4395-A31C-9B86EB0B4A6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D88F4D9-3E94-47B2-A50E-4140C15814D9}" type="slidenum">
              <a:rPr lang="ru-RU">
                <a:cs typeface="Arial" charset="0"/>
              </a:rPr>
              <a:pPr/>
              <a:t>4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04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E10C960-FF65-4EFF-BAF3-443BF848B6D3}" type="slidenum">
              <a:rPr lang="ru-RU">
                <a:cs typeface="Arial" charset="0"/>
              </a:rPr>
              <a:pPr/>
              <a:t>5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26627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06B9CE1-2EE3-45A3-8F88-54BC082A7902}" type="slidenum">
              <a:rPr lang="ru-RU">
                <a:cs typeface="Arial" charset="0"/>
              </a:rPr>
              <a:pPr/>
              <a:t>10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F7D8E5-36FD-405D-8C35-31D7F1AF00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FB8923-1756-474A-AEBA-BABFA18B5C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FF71C-9353-41E8-A379-13F3A0C64A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1E745E-8E3A-4B32-90B4-E565AF5FF7B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BC88E8-BEBB-4BA1-8BF4-766861CE44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1FEA85-5B2D-4E89-810F-C067A050868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F54465-89CB-4775-A080-C92FCE3AA5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DD863-C07F-4A06-B356-83CF63A193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4D57A7-6DD6-4789-B4DC-CBC0C9A2A7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7ADD5-D0F4-484E-B076-C79ABD1723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99AD46-AD2D-4C27-929F-B091DA35C5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82BD9154-AF9A-4105-B7E8-7CEE145EE3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entury Gothic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5.png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erpetuumsoft.com/sf/ru/fls/suite/NetModelKitSuiteUserGuide/164.html" TargetMode="External"/><Relationship Id="rId2" Type="http://schemas.openxmlformats.org/officeDocument/2006/relationships/hyperlink" Target="https://ru.wikipedia.org/wiki/%D0%AD%D1%80%D0%B0%D1%82%D0%BE%D1%81%D1%84%D0%B5%D0%BD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ssia.pogoda360.ru/554424/" TargetMode="External"/><Relationship Id="rId5" Type="http://schemas.openxmlformats.org/officeDocument/2006/relationships/hyperlink" Target="http://ru.123rf.com/stock-photo/stock_market_graph.html" TargetMode="External"/><Relationship Id="rId4" Type="http://schemas.openxmlformats.org/officeDocument/2006/relationships/hyperlink" Target="https://ru.wikipedia.org/wiki/%CD%E0%F1%E5%EB%E5%ED%E8%E5_%D0%EE%F1%F1%E8%E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365250" y="2259013"/>
            <a:ext cx="6413500" cy="2339975"/>
          </a:xfrm>
          <a:prstGeom prst="roundRect">
            <a:avLst/>
          </a:prstGeom>
          <a:solidFill>
            <a:srgbClr val="FFFFFF">
              <a:alpha val="80000"/>
            </a:srgbClr>
          </a:solidFill>
          <a:ln w="57150" cmpd="dbl">
            <a:solidFill>
              <a:schemeClr val="accent1"/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7200" b="1" i="1" dirty="0" smtClean="0">
                <a:solidFill>
                  <a:schemeClr val="accent6">
                    <a:lumMod val="75000"/>
                  </a:schemeClr>
                </a:solidFill>
                <a:latin typeface="Miniature" pitchFamily="2" charset="0"/>
              </a:rPr>
              <a:t>Математика </a:t>
            </a:r>
            <a:br>
              <a:rPr lang="ru-RU" sz="7200" b="1" i="1" dirty="0" smtClean="0">
                <a:solidFill>
                  <a:schemeClr val="accent6">
                    <a:lumMod val="75000"/>
                  </a:schemeClr>
                </a:solidFill>
                <a:latin typeface="Miniature" pitchFamily="2" charset="0"/>
              </a:rPr>
            </a:br>
            <a:r>
              <a:rPr lang="ru-RU" sz="7200" b="1" i="1" dirty="0" smtClean="0">
                <a:solidFill>
                  <a:schemeClr val="accent6">
                    <a:lumMod val="75000"/>
                  </a:schemeClr>
                </a:solidFill>
                <a:latin typeface="Miniature" pitchFamily="2" charset="0"/>
              </a:rPr>
              <a:t>6 класс</a:t>
            </a:r>
            <a:endParaRPr lang="en-US" sz="7200" b="1" i="1" dirty="0">
              <a:solidFill>
                <a:schemeClr val="accent6">
                  <a:lumMod val="75000"/>
                </a:schemeClr>
              </a:solidFill>
              <a:latin typeface="Miniature" pitchFamily="2" charset="0"/>
            </a:endParaRPr>
          </a:p>
        </p:txBody>
      </p:sp>
      <p:sp>
        <p:nvSpPr>
          <p:cNvPr id="8" name="Текст 9"/>
          <p:cNvSpPr txBox="1">
            <a:spLocks/>
          </p:cNvSpPr>
          <p:nvPr/>
        </p:nvSpPr>
        <p:spPr bwMode="auto">
          <a:xfrm>
            <a:off x="-1588" y="0"/>
            <a:ext cx="9144001" cy="431800"/>
          </a:xfrm>
          <a:prstGeom prst="rect">
            <a:avLst/>
          </a:prstGeom>
          <a:solidFill>
            <a:srgbClr val="FFFFFF">
              <a:alpha val="60000"/>
            </a:srgbClr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None/>
            </a:pPr>
            <a:endParaRPr lang="ru-RU" sz="2000" b="1" i="1">
              <a:solidFill>
                <a:srgbClr val="262673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ctrTitle"/>
          </p:nvPr>
        </p:nvSpPr>
        <p:spPr>
          <a:xfrm>
            <a:off x="1344613" y="2062163"/>
            <a:ext cx="6454775" cy="2733675"/>
          </a:xfrm>
          <a:prstGeom prst="roundRect">
            <a:avLst/>
          </a:prstGeom>
          <a:solidFill>
            <a:srgbClr val="FFFFFF">
              <a:alpha val="80000"/>
            </a:srgbClr>
          </a:solidFill>
          <a:ln w="57150" cmpd="dbl">
            <a:solidFill>
              <a:schemeClr val="accent1"/>
            </a:solidFill>
          </a:ln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6600" b="1" i="1" dirty="0" smtClean="0">
                <a:solidFill>
                  <a:schemeClr val="accent6">
                    <a:lumMod val="75000"/>
                  </a:schemeClr>
                </a:solidFill>
                <a:latin typeface="Miniature" pitchFamily="2" charset="0"/>
              </a:rPr>
              <a:t>Координаты </a:t>
            </a:r>
            <a:br>
              <a:rPr lang="ru-RU" sz="6600" b="1" i="1" dirty="0" smtClean="0">
                <a:solidFill>
                  <a:schemeClr val="accent6">
                    <a:lumMod val="75000"/>
                  </a:schemeClr>
                </a:solidFill>
                <a:latin typeface="Miniature" pitchFamily="2" charset="0"/>
              </a:rPr>
            </a:br>
            <a:r>
              <a:rPr lang="ru-RU" sz="6600" b="1" i="1" dirty="0" smtClean="0">
                <a:solidFill>
                  <a:schemeClr val="accent6">
                    <a:lumMod val="75000"/>
                  </a:schemeClr>
                </a:solidFill>
                <a:latin typeface="Miniature" pitchFamily="2" charset="0"/>
              </a:rPr>
              <a:t>на  плоскости</a:t>
            </a:r>
            <a:endParaRPr lang="en-US" sz="6600" b="1" i="1" dirty="0">
              <a:solidFill>
                <a:schemeClr val="accent6">
                  <a:lumMod val="75000"/>
                </a:schemeClr>
              </a:solidFill>
              <a:latin typeface="Miniature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Перпендикулярные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1630363" y="3036888"/>
            <a:ext cx="5765800" cy="2090737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1625600" y="2406650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138988" y="4392613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cxnSp>
        <p:nvCxnSpPr>
          <p:cNvPr id="249" name="Прямая соединительная линия 248"/>
          <p:cNvCxnSpPr/>
          <p:nvPr/>
        </p:nvCxnSpPr>
        <p:spPr>
          <a:xfrm flipH="1">
            <a:off x="3738563" y="1587500"/>
            <a:ext cx="1765300" cy="4867275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3194050" y="5737225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К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5337175" y="1612900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Р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44" name="Rectangle 1"/>
          <p:cNvSpPr>
            <a:spLocks noChangeArrowheads="1"/>
          </p:cNvSpPr>
          <p:nvPr/>
        </p:nvSpPr>
        <p:spPr bwMode="auto">
          <a:xfrm>
            <a:off x="157163" y="5622925"/>
            <a:ext cx="8829675" cy="1055688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800" i="1" dirty="0"/>
              <a:t>Две прямые, образующие при пересечении прямые углы, называют </a:t>
            </a:r>
            <a:r>
              <a:rPr lang="ru-RU" sz="2800" i="1" dirty="0">
                <a:solidFill>
                  <a:srgbClr val="C00000"/>
                </a:solidFill>
              </a:rPr>
              <a:t>перпендикулярными</a:t>
            </a:r>
          </a:p>
        </p:txBody>
      </p:sp>
      <p:sp>
        <p:nvSpPr>
          <p:cNvPr id="255" name="Прямоугольник 254"/>
          <p:cNvSpPr/>
          <p:nvPr/>
        </p:nvSpPr>
        <p:spPr>
          <a:xfrm rot="1222591">
            <a:off x="4630738" y="3868738"/>
            <a:ext cx="296862" cy="295275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8" name="Прямоугольник 257"/>
          <p:cNvSpPr/>
          <p:nvPr/>
        </p:nvSpPr>
        <p:spPr>
          <a:xfrm>
            <a:off x="6149975" y="2536825"/>
            <a:ext cx="2733675" cy="8921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</a:rPr>
              <a:t>Обозначают:</a:t>
            </a:r>
          </a:p>
          <a:p>
            <a:pPr algn="ctr">
              <a:defRPr/>
            </a:pP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</a:rPr>
              <a:t>АВ </a:t>
            </a:r>
            <a:r>
              <a:rPr lang="ru-RU" sz="2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РК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253" grpId="0"/>
      <p:bldP spid="254" grpId="0"/>
      <p:bldP spid="244" grpId="0" animBg="1"/>
      <p:bldP spid="2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Перпендикулярные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4572000" y="1801813"/>
            <a:ext cx="6254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grpSp>
        <p:nvGrpSpPr>
          <p:cNvPr id="2" name="Группа 338"/>
          <p:cNvGrpSpPr>
            <a:grpSpLocks/>
          </p:cNvGrpSpPr>
          <p:nvPr/>
        </p:nvGrpSpPr>
        <p:grpSpPr bwMode="auto">
          <a:xfrm>
            <a:off x="-219075" y="806450"/>
            <a:ext cx="4772025" cy="4695825"/>
            <a:chOff x="4588768" y="-559104"/>
            <a:chExt cx="4200526" cy="3988104"/>
          </a:xfrm>
        </p:grpSpPr>
        <p:sp>
          <p:nvSpPr>
            <p:cNvPr id="334" name="Прямоугольный треугольник 333"/>
            <p:cNvSpPr/>
            <p:nvPr/>
          </p:nvSpPr>
          <p:spPr>
            <a:xfrm flipH="1">
              <a:off x="4588768" y="-542925"/>
              <a:ext cx="4200526" cy="3971925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6" name="Прямоугольный треугольник 335"/>
            <p:cNvSpPr/>
            <p:nvPr/>
          </p:nvSpPr>
          <p:spPr>
            <a:xfrm flipH="1">
              <a:off x="6229351" y="1057275"/>
              <a:ext cx="1870750" cy="1734563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8" name="Прямоугольный треугольник 337"/>
            <p:cNvSpPr/>
            <p:nvPr/>
          </p:nvSpPr>
          <p:spPr>
            <a:xfrm flipH="1">
              <a:off x="4588768" y="-559104"/>
              <a:ext cx="4200526" cy="3971925"/>
            </a:xfrm>
            <a:prstGeom prst="rt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pic>
        <p:nvPicPr>
          <p:cNvPr id="51" name="Picture 7" descr="Pencil icon (Vector PSD) GraphicsFuel.com"/>
          <p:cNvPicPr>
            <a:picLocks noChangeAspect="1" noChangeArrowheads="1"/>
          </p:cNvPicPr>
          <p:nvPr/>
        </p:nvPicPr>
        <p:blipFill>
          <a:blip r:embed="rId4"/>
          <a:srcRect l="6084" b="2643"/>
          <a:stretch>
            <a:fillRect/>
          </a:stretch>
        </p:blipFill>
        <p:spPr bwMode="auto">
          <a:xfrm>
            <a:off x="1063625" y="3386138"/>
            <a:ext cx="2058988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Группа 191"/>
          <p:cNvGrpSpPr>
            <a:grpSpLocks/>
          </p:cNvGrpSpPr>
          <p:nvPr/>
        </p:nvGrpSpPr>
        <p:grpSpPr bwMode="auto">
          <a:xfrm>
            <a:off x="515938" y="5502275"/>
            <a:ext cx="8305800" cy="1123950"/>
            <a:chOff x="295275" y="1966913"/>
            <a:chExt cx="8531225" cy="1227137"/>
          </a:xfrm>
        </p:grpSpPr>
        <p:grpSp>
          <p:nvGrpSpPr>
            <p:cNvPr id="17424" name="Группа 13"/>
            <p:cNvGrpSpPr>
              <a:grpSpLocks/>
            </p:cNvGrpSpPr>
            <p:nvPr/>
          </p:nvGrpSpPr>
          <p:grpSpPr bwMode="auto">
            <a:xfrm>
              <a:off x="295275" y="1966913"/>
              <a:ext cx="8342312" cy="1227137"/>
              <a:chOff x="347471" y="2971800"/>
              <a:chExt cx="8426654" cy="956733"/>
            </a:xfrm>
          </p:grpSpPr>
          <p:sp>
            <p:nvSpPr>
              <p:cNvPr id="193" name="Скругленный прямоугольник 192"/>
              <p:cNvSpPr/>
              <p:nvPr/>
            </p:nvSpPr>
            <p:spPr>
              <a:xfrm>
                <a:off x="367236" y="2989368"/>
                <a:ext cx="8406652" cy="939165"/>
              </a:xfrm>
              <a:prstGeom prst="roundRect">
                <a:avLst>
                  <a:gd name="adj" fmla="val 4444"/>
                </a:avLst>
              </a:prstGeom>
              <a:blipFill>
                <a:blip r:embed="rId3" cstate="print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194" name="Скругленный прямоугольник 193"/>
              <p:cNvSpPr/>
              <p:nvPr/>
            </p:nvSpPr>
            <p:spPr>
              <a:xfrm>
                <a:off x="347471" y="2971800"/>
                <a:ext cx="8406652" cy="939166"/>
              </a:xfrm>
              <a:prstGeom prst="roundRect">
                <a:avLst>
                  <a:gd name="adj" fmla="val 4444"/>
                </a:avLst>
              </a:prstGeom>
              <a:solidFill>
                <a:srgbClr val="FFFFFF">
                  <a:alpha val="3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17425" name="Group 2"/>
            <p:cNvGrpSpPr>
              <a:grpSpLocks/>
            </p:cNvGrpSpPr>
            <p:nvPr/>
          </p:nvGrpSpPr>
          <p:grpSpPr bwMode="auto">
            <a:xfrm>
              <a:off x="527063" y="2000238"/>
              <a:ext cx="7175946" cy="360206"/>
              <a:chOff x="1134" y="2492"/>
              <a:chExt cx="11300" cy="568"/>
            </a:xfrm>
          </p:grpSpPr>
          <p:cxnSp>
            <p:nvCxnSpPr>
              <p:cNvPr id="17439" name="AutoShape 3"/>
              <p:cNvCxnSpPr>
                <a:cxnSpLocks noChangeShapeType="1"/>
              </p:cNvCxnSpPr>
              <p:nvPr/>
            </p:nvCxnSpPr>
            <p:spPr bwMode="auto">
              <a:xfrm>
                <a:off x="12434" y="2492"/>
                <a:ext cx="0" cy="565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7440" name="Group 4"/>
              <p:cNvGrpSpPr>
                <a:grpSpLocks/>
              </p:cNvGrpSpPr>
              <p:nvPr/>
            </p:nvGrpSpPr>
            <p:grpSpPr bwMode="auto">
              <a:xfrm>
                <a:off x="1134" y="2492"/>
                <a:ext cx="1017" cy="568"/>
                <a:chOff x="1134" y="1701"/>
                <a:chExt cx="1017" cy="568"/>
              </a:xfrm>
            </p:grpSpPr>
            <p:cxnSp>
              <p:nvCxnSpPr>
                <p:cNvPr id="17549" name="AutoShape 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50" name="AutoShape 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551" name="Group 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556" name="AutoShape 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57" name="AutoShape 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58" name="AutoShape 1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59" name="AutoShape 1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552" name="AutoShape 1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53" name="AutoShape 1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54" name="AutoShape 1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55" name="AutoShape 1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1" name="Group 16"/>
              <p:cNvGrpSpPr>
                <a:grpSpLocks/>
              </p:cNvGrpSpPr>
              <p:nvPr/>
            </p:nvGrpSpPr>
            <p:grpSpPr bwMode="auto">
              <a:xfrm>
                <a:off x="2264" y="2492"/>
                <a:ext cx="1017" cy="568"/>
                <a:chOff x="1134" y="1701"/>
                <a:chExt cx="1017" cy="568"/>
              </a:xfrm>
            </p:grpSpPr>
            <p:cxnSp>
              <p:nvCxnSpPr>
                <p:cNvPr id="17538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39" name="AutoShape 1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540" name="Group 1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545" name="AutoShape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46" name="AutoShape 2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47" name="AutoShape 2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48" name="AutoShape 2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541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42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43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44" name="AutoShape 2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2" name="Group 28"/>
              <p:cNvGrpSpPr>
                <a:grpSpLocks/>
              </p:cNvGrpSpPr>
              <p:nvPr/>
            </p:nvGrpSpPr>
            <p:grpSpPr bwMode="auto">
              <a:xfrm>
                <a:off x="3394" y="2492"/>
                <a:ext cx="1017" cy="568"/>
                <a:chOff x="1134" y="1701"/>
                <a:chExt cx="1017" cy="568"/>
              </a:xfrm>
            </p:grpSpPr>
            <p:cxnSp>
              <p:nvCxnSpPr>
                <p:cNvPr id="17527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28" name="AutoShape 3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529" name="Group 3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534" name="AutoShape 3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35" name="AutoShape 3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36" name="AutoShape 3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37" name="AutoShape 3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530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31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32" name="AutoShape 3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33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3" name="Group 40"/>
              <p:cNvGrpSpPr>
                <a:grpSpLocks/>
              </p:cNvGrpSpPr>
              <p:nvPr/>
            </p:nvGrpSpPr>
            <p:grpSpPr bwMode="auto">
              <a:xfrm>
                <a:off x="4524" y="2492"/>
                <a:ext cx="1017" cy="568"/>
                <a:chOff x="1134" y="1701"/>
                <a:chExt cx="1017" cy="568"/>
              </a:xfrm>
            </p:grpSpPr>
            <p:cxnSp>
              <p:nvCxnSpPr>
                <p:cNvPr id="17516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17" name="AutoShape 4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518" name="Group 4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523" name="AutoShape 4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24" name="AutoShape 4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25" name="AutoShape 4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26" name="AutoShape 4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519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20" name="AutoShape 4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21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22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4" name="Group 52"/>
              <p:cNvGrpSpPr>
                <a:grpSpLocks/>
              </p:cNvGrpSpPr>
              <p:nvPr/>
            </p:nvGrpSpPr>
            <p:grpSpPr bwMode="auto">
              <a:xfrm>
                <a:off x="5654" y="2492"/>
                <a:ext cx="1017" cy="568"/>
                <a:chOff x="1134" y="1701"/>
                <a:chExt cx="1017" cy="568"/>
              </a:xfrm>
            </p:grpSpPr>
            <p:cxnSp>
              <p:nvCxnSpPr>
                <p:cNvPr id="17505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06" name="AutoShape 5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507" name="Group 5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512" name="AutoShape 5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13" name="AutoShape 5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14" name="AutoShape 5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15" name="AutoShape 5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508" name="AutoShape 6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09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10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11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5" name="Group 64"/>
              <p:cNvGrpSpPr>
                <a:grpSpLocks/>
              </p:cNvGrpSpPr>
              <p:nvPr/>
            </p:nvGrpSpPr>
            <p:grpSpPr bwMode="auto">
              <a:xfrm>
                <a:off x="6784" y="2492"/>
                <a:ext cx="1017" cy="568"/>
                <a:chOff x="1134" y="1701"/>
                <a:chExt cx="1017" cy="568"/>
              </a:xfrm>
            </p:grpSpPr>
            <p:cxnSp>
              <p:nvCxnSpPr>
                <p:cNvPr id="17494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95" name="AutoShape 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496" name="Group 6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501" name="AutoShape 6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02" name="AutoShape 6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03" name="AutoShape 7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504" name="AutoShape 7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497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98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99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500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6" name="Group 76"/>
              <p:cNvGrpSpPr>
                <a:grpSpLocks/>
              </p:cNvGrpSpPr>
              <p:nvPr/>
            </p:nvGrpSpPr>
            <p:grpSpPr bwMode="auto">
              <a:xfrm>
                <a:off x="7914" y="2492"/>
                <a:ext cx="1017" cy="568"/>
                <a:chOff x="1134" y="1701"/>
                <a:chExt cx="1017" cy="568"/>
              </a:xfrm>
            </p:grpSpPr>
            <p:cxnSp>
              <p:nvCxnSpPr>
                <p:cNvPr id="17483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84" name="AutoShape 7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485" name="Group 7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490" name="AutoShape 8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91" name="AutoShape 8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92" name="AutoShape 8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93" name="AutoShape 8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486" name="AutoShape 8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87" name="AutoShape 8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88" name="AutoShape 8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89" name="AutoShape 8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7" name="Group 88"/>
              <p:cNvGrpSpPr>
                <a:grpSpLocks/>
              </p:cNvGrpSpPr>
              <p:nvPr/>
            </p:nvGrpSpPr>
            <p:grpSpPr bwMode="auto">
              <a:xfrm>
                <a:off x="9044" y="2492"/>
                <a:ext cx="1017" cy="568"/>
                <a:chOff x="1134" y="1701"/>
                <a:chExt cx="1017" cy="568"/>
              </a:xfrm>
            </p:grpSpPr>
            <p:cxnSp>
              <p:nvCxnSpPr>
                <p:cNvPr id="17472" name="AutoShape 8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73" name="AutoShape 9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474" name="Group 9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479" name="AutoShape 9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80" name="AutoShape 9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81" name="AutoShape 9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82" name="AutoShape 9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475" name="AutoShape 9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76" name="AutoShape 9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77" name="AutoShape 9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78" name="AutoShape 9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8" name="Group 100"/>
              <p:cNvGrpSpPr>
                <a:grpSpLocks/>
              </p:cNvGrpSpPr>
              <p:nvPr/>
            </p:nvGrpSpPr>
            <p:grpSpPr bwMode="auto">
              <a:xfrm>
                <a:off x="10174" y="2492"/>
                <a:ext cx="1017" cy="568"/>
                <a:chOff x="1134" y="1701"/>
                <a:chExt cx="1017" cy="568"/>
              </a:xfrm>
            </p:grpSpPr>
            <p:cxnSp>
              <p:nvCxnSpPr>
                <p:cNvPr id="17461" name="AutoShape 10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62" name="AutoShape 10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463" name="Group 10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468" name="AutoShape 10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69" name="AutoShape 10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70" name="AutoShape 10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71" name="AutoShape 10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464" name="AutoShape 10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65" name="AutoShape 10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66" name="AutoShape 11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67" name="AutoShape 11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7449" name="Group 112"/>
              <p:cNvGrpSpPr>
                <a:grpSpLocks/>
              </p:cNvGrpSpPr>
              <p:nvPr/>
            </p:nvGrpSpPr>
            <p:grpSpPr bwMode="auto">
              <a:xfrm>
                <a:off x="11304" y="2492"/>
                <a:ext cx="1017" cy="568"/>
                <a:chOff x="1134" y="1701"/>
                <a:chExt cx="1017" cy="568"/>
              </a:xfrm>
            </p:grpSpPr>
            <p:cxnSp>
              <p:nvCxnSpPr>
                <p:cNvPr id="17450" name="AutoShape 11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51" name="AutoShape 11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7452" name="Group 11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7457" name="AutoShape 11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58" name="AutoShape 11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59" name="AutoShape 11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7460" name="AutoShape 11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7453" name="AutoShape 12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54" name="AutoShape 12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55" name="AutoShape 12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56" name="AutoShape 12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17426" name="TextBox 58"/>
            <p:cNvSpPr txBox="1">
              <a:spLocks noChangeArrowheads="1"/>
            </p:cNvSpPr>
            <p:nvPr/>
          </p:nvSpPr>
          <p:spPr bwMode="auto">
            <a:xfrm>
              <a:off x="368300" y="2322513"/>
              <a:ext cx="8458200" cy="369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>
                  <a:latin typeface="Verdana" pitchFamily="34" charset="0"/>
                </a:rPr>
                <a:t>0        1        2        3        4        5        6        7        8        9       10     11   </a:t>
              </a:r>
            </a:p>
          </p:txBody>
        </p:sp>
        <p:grpSp>
          <p:nvGrpSpPr>
            <p:cNvPr id="17427" name="Group 124"/>
            <p:cNvGrpSpPr>
              <a:grpSpLocks/>
            </p:cNvGrpSpPr>
            <p:nvPr/>
          </p:nvGrpSpPr>
          <p:grpSpPr bwMode="auto">
            <a:xfrm flipH="1">
              <a:off x="7774980" y="1996535"/>
              <a:ext cx="644565" cy="361793"/>
              <a:chOff x="1134" y="1701"/>
              <a:chExt cx="1017" cy="568"/>
            </a:xfrm>
          </p:grpSpPr>
          <p:cxnSp>
            <p:nvCxnSpPr>
              <p:cNvPr id="17428" name="AutoShape 125"/>
              <p:cNvCxnSpPr>
                <a:cxnSpLocks noChangeShapeType="1"/>
              </p:cNvCxnSpPr>
              <p:nvPr/>
            </p:nvCxnSpPr>
            <p:spPr bwMode="auto">
              <a:xfrm>
                <a:off x="1134" y="1701"/>
                <a:ext cx="1" cy="568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29" name="AutoShape 126"/>
              <p:cNvCxnSpPr>
                <a:cxnSpLocks noChangeShapeType="1"/>
              </p:cNvCxnSpPr>
              <p:nvPr/>
            </p:nvCxnSpPr>
            <p:spPr bwMode="auto">
              <a:xfrm flipH="1">
                <a:off x="1699" y="1701"/>
                <a:ext cx="3" cy="339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7430" name="Group 127"/>
              <p:cNvGrpSpPr>
                <a:grpSpLocks/>
              </p:cNvGrpSpPr>
              <p:nvPr/>
            </p:nvGrpSpPr>
            <p:grpSpPr bwMode="auto">
              <a:xfrm>
                <a:off x="1812" y="1701"/>
                <a:ext cx="339" cy="226"/>
                <a:chOff x="1487" y="1941"/>
                <a:chExt cx="339" cy="284"/>
              </a:xfrm>
            </p:grpSpPr>
            <p:cxnSp>
              <p:nvCxnSpPr>
                <p:cNvPr id="17435" name="AutoShape 128"/>
                <p:cNvCxnSpPr>
                  <a:cxnSpLocks noChangeShapeType="1"/>
                </p:cNvCxnSpPr>
                <p:nvPr/>
              </p:nvCxnSpPr>
              <p:spPr bwMode="auto">
                <a:xfrm>
                  <a:off x="1487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36" name="AutoShape 129"/>
                <p:cNvCxnSpPr>
                  <a:cxnSpLocks noChangeShapeType="1"/>
                </p:cNvCxnSpPr>
                <p:nvPr/>
              </p:nvCxnSpPr>
              <p:spPr bwMode="auto">
                <a:xfrm>
                  <a:off x="1600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37" name="AutoShape 130"/>
                <p:cNvCxnSpPr>
                  <a:cxnSpLocks noChangeShapeType="1"/>
                </p:cNvCxnSpPr>
                <p:nvPr/>
              </p:nvCxnSpPr>
              <p:spPr bwMode="auto">
                <a:xfrm>
                  <a:off x="1713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7438" name="AutoShape 131"/>
                <p:cNvCxnSpPr>
                  <a:cxnSpLocks noChangeShapeType="1"/>
                </p:cNvCxnSpPr>
                <p:nvPr/>
              </p:nvCxnSpPr>
              <p:spPr bwMode="auto">
                <a:xfrm>
                  <a:off x="1826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cxnSp>
            <p:nvCxnSpPr>
              <p:cNvPr id="17431" name="AutoShape 132"/>
              <p:cNvCxnSpPr>
                <a:cxnSpLocks noChangeShapeType="1"/>
              </p:cNvCxnSpPr>
              <p:nvPr/>
            </p:nvCxnSpPr>
            <p:spPr bwMode="auto">
              <a:xfrm>
                <a:off x="1247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2" name="AutoShape 133"/>
              <p:cNvCxnSpPr>
                <a:cxnSpLocks noChangeShapeType="1"/>
              </p:cNvCxnSpPr>
              <p:nvPr/>
            </p:nvCxnSpPr>
            <p:spPr bwMode="auto">
              <a:xfrm>
                <a:off x="1360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3" name="AutoShape 134"/>
              <p:cNvCxnSpPr>
                <a:cxnSpLocks noChangeShapeType="1"/>
              </p:cNvCxnSpPr>
              <p:nvPr/>
            </p:nvCxnSpPr>
            <p:spPr bwMode="auto">
              <a:xfrm>
                <a:off x="1473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7434" name="AutoShape 135"/>
              <p:cNvCxnSpPr>
                <a:cxnSpLocks noChangeShapeType="1"/>
              </p:cNvCxnSpPr>
              <p:nvPr/>
            </p:nvCxnSpPr>
            <p:spPr bwMode="auto">
              <a:xfrm>
                <a:off x="1586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31" name="Прямая соединительная линия 30"/>
          <p:cNvCxnSpPr/>
          <p:nvPr/>
        </p:nvCxnSpPr>
        <p:spPr>
          <a:xfrm>
            <a:off x="1008063" y="5495925"/>
            <a:ext cx="7127875" cy="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572000" y="1616075"/>
            <a:ext cx="0" cy="386715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Овал 41"/>
          <p:cNvSpPr/>
          <p:nvPr/>
        </p:nvSpPr>
        <p:spPr>
          <a:xfrm>
            <a:off x="4543425" y="2190750"/>
            <a:ext cx="57150" cy="571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4572000" y="5207000"/>
            <a:ext cx="285750" cy="295275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543425" y="5462588"/>
            <a:ext cx="57150" cy="603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31" name="Picture 7" descr="Pencil icon (Vector PSD) GraphicsFuel.com"/>
          <p:cNvPicPr>
            <a:picLocks noChangeAspect="1" noChangeArrowheads="1"/>
          </p:cNvPicPr>
          <p:nvPr/>
        </p:nvPicPr>
        <p:blipFill>
          <a:blip r:embed="rId4"/>
          <a:srcRect l="6084" b="2643"/>
          <a:stretch>
            <a:fillRect/>
          </a:stretch>
        </p:blipFill>
        <p:spPr bwMode="auto">
          <a:xfrm>
            <a:off x="4572000" y="-512763"/>
            <a:ext cx="2058988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" name="TextBox 183"/>
          <p:cNvSpPr txBox="1"/>
          <p:nvPr/>
        </p:nvSpPr>
        <p:spPr>
          <a:xfrm>
            <a:off x="765175" y="4791075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7829550" y="4840288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6248400" y="1881188"/>
            <a:ext cx="2733675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i="1" dirty="0">
                <a:solidFill>
                  <a:srgbClr val="C00000"/>
                </a:solidFill>
                <a:latin typeface="+mn-lt"/>
                <a:cs typeface="+mn-cs"/>
              </a:rPr>
              <a:t>АВ </a:t>
            </a:r>
            <a:r>
              <a:rPr lang="ru-RU" sz="32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32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32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MN</a:t>
            </a:r>
            <a:endParaRPr lang="ru-RU" sz="32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4284663" y="5486400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77118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5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5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0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9" grpId="0"/>
      <p:bldP spid="42" grpId="0" animBg="1"/>
      <p:bldP spid="44" grpId="0" animBg="1"/>
      <p:bldP spid="46" grpId="0" animBg="1"/>
      <p:bldP spid="184" grpId="0"/>
      <p:bldP spid="195" grpId="0"/>
      <p:bldP spid="19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Перпендикулярные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1" name="Picture 7" descr="Pencil icon (Vector PSD) GraphicsFuel.com"/>
          <p:cNvPicPr>
            <a:picLocks noChangeAspect="1" noChangeArrowheads="1"/>
          </p:cNvPicPr>
          <p:nvPr/>
        </p:nvPicPr>
        <p:blipFill>
          <a:blip r:embed="rId3"/>
          <a:srcRect l="6084" b="2643"/>
          <a:stretch>
            <a:fillRect/>
          </a:stretch>
        </p:blipFill>
        <p:spPr bwMode="auto">
          <a:xfrm>
            <a:off x="1063625" y="3386138"/>
            <a:ext cx="2058988" cy="2135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Группа 191"/>
          <p:cNvGrpSpPr>
            <a:grpSpLocks/>
          </p:cNvGrpSpPr>
          <p:nvPr/>
        </p:nvGrpSpPr>
        <p:grpSpPr bwMode="auto">
          <a:xfrm>
            <a:off x="515938" y="5502275"/>
            <a:ext cx="8305800" cy="1123950"/>
            <a:chOff x="295275" y="1966913"/>
            <a:chExt cx="8531225" cy="1227137"/>
          </a:xfrm>
        </p:grpSpPr>
        <p:grpSp>
          <p:nvGrpSpPr>
            <p:cNvPr id="19612" name="Группа 13"/>
            <p:cNvGrpSpPr>
              <a:grpSpLocks/>
            </p:cNvGrpSpPr>
            <p:nvPr/>
          </p:nvGrpSpPr>
          <p:grpSpPr bwMode="auto">
            <a:xfrm>
              <a:off x="295275" y="1966913"/>
              <a:ext cx="8342312" cy="1227137"/>
              <a:chOff x="347471" y="2971800"/>
              <a:chExt cx="8426654" cy="956733"/>
            </a:xfrm>
          </p:grpSpPr>
          <p:sp>
            <p:nvSpPr>
              <p:cNvPr id="193" name="Скругленный прямоугольник 192"/>
              <p:cNvSpPr/>
              <p:nvPr/>
            </p:nvSpPr>
            <p:spPr>
              <a:xfrm>
                <a:off x="367236" y="2989368"/>
                <a:ext cx="8406652" cy="939165"/>
              </a:xfrm>
              <a:prstGeom prst="roundRect">
                <a:avLst>
                  <a:gd name="adj" fmla="val 4444"/>
                </a:avLst>
              </a:prstGeom>
              <a:blipFill>
                <a:blip r:embed="rId4" cstate="print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194" name="Скругленный прямоугольник 193"/>
              <p:cNvSpPr/>
              <p:nvPr/>
            </p:nvSpPr>
            <p:spPr>
              <a:xfrm>
                <a:off x="347471" y="2971800"/>
                <a:ext cx="8406652" cy="939166"/>
              </a:xfrm>
              <a:prstGeom prst="roundRect">
                <a:avLst>
                  <a:gd name="adj" fmla="val 4444"/>
                </a:avLst>
              </a:prstGeom>
              <a:solidFill>
                <a:srgbClr val="FFFFFF">
                  <a:alpha val="3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19613" name="Group 2"/>
            <p:cNvGrpSpPr>
              <a:grpSpLocks/>
            </p:cNvGrpSpPr>
            <p:nvPr/>
          </p:nvGrpSpPr>
          <p:grpSpPr bwMode="auto">
            <a:xfrm>
              <a:off x="527063" y="2000238"/>
              <a:ext cx="7175946" cy="360206"/>
              <a:chOff x="1134" y="2492"/>
              <a:chExt cx="11300" cy="568"/>
            </a:xfrm>
          </p:grpSpPr>
          <p:cxnSp>
            <p:nvCxnSpPr>
              <p:cNvPr id="19627" name="AutoShape 3"/>
              <p:cNvCxnSpPr>
                <a:cxnSpLocks noChangeShapeType="1"/>
              </p:cNvCxnSpPr>
              <p:nvPr/>
            </p:nvCxnSpPr>
            <p:spPr bwMode="auto">
              <a:xfrm>
                <a:off x="12434" y="2492"/>
                <a:ext cx="0" cy="565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9628" name="Group 4"/>
              <p:cNvGrpSpPr>
                <a:grpSpLocks/>
              </p:cNvGrpSpPr>
              <p:nvPr/>
            </p:nvGrpSpPr>
            <p:grpSpPr bwMode="auto">
              <a:xfrm>
                <a:off x="1134" y="2492"/>
                <a:ext cx="1017" cy="568"/>
                <a:chOff x="1134" y="1701"/>
                <a:chExt cx="1017" cy="568"/>
              </a:xfrm>
            </p:grpSpPr>
            <p:cxnSp>
              <p:nvCxnSpPr>
                <p:cNvPr id="19737" name="AutoShape 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38" name="AutoShape 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739" name="Group 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744" name="AutoShape 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45" name="AutoShape 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46" name="AutoShape 1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47" name="AutoShape 1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740" name="AutoShape 1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41" name="AutoShape 1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42" name="AutoShape 1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43" name="AutoShape 1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29" name="Group 16"/>
              <p:cNvGrpSpPr>
                <a:grpSpLocks/>
              </p:cNvGrpSpPr>
              <p:nvPr/>
            </p:nvGrpSpPr>
            <p:grpSpPr bwMode="auto">
              <a:xfrm>
                <a:off x="2264" y="2492"/>
                <a:ext cx="1017" cy="568"/>
                <a:chOff x="1134" y="1701"/>
                <a:chExt cx="1017" cy="568"/>
              </a:xfrm>
            </p:grpSpPr>
            <p:cxnSp>
              <p:nvCxnSpPr>
                <p:cNvPr id="19726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27" name="AutoShape 1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728" name="Group 1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733" name="AutoShape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34" name="AutoShape 2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35" name="AutoShape 2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36" name="AutoShape 2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729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30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31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32" name="AutoShape 2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0" name="Group 28"/>
              <p:cNvGrpSpPr>
                <a:grpSpLocks/>
              </p:cNvGrpSpPr>
              <p:nvPr/>
            </p:nvGrpSpPr>
            <p:grpSpPr bwMode="auto">
              <a:xfrm>
                <a:off x="3394" y="2492"/>
                <a:ext cx="1017" cy="568"/>
                <a:chOff x="1134" y="1701"/>
                <a:chExt cx="1017" cy="568"/>
              </a:xfrm>
            </p:grpSpPr>
            <p:cxnSp>
              <p:nvCxnSpPr>
                <p:cNvPr id="19715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16" name="AutoShape 3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717" name="Group 3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722" name="AutoShape 3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23" name="AutoShape 3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24" name="AutoShape 3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25" name="AutoShape 3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718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19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20" name="AutoShape 3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21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1" name="Group 40"/>
              <p:cNvGrpSpPr>
                <a:grpSpLocks/>
              </p:cNvGrpSpPr>
              <p:nvPr/>
            </p:nvGrpSpPr>
            <p:grpSpPr bwMode="auto">
              <a:xfrm>
                <a:off x="4524" y="2492"/>
                <a:ext cx="1017" cy="568"/>
                <a:chOff x="1134" y="1701"/>
                <a:chExt cx="1017" cy="568"/>
              </a:xfrm>
            </p:grpSpPr>
            <p:cxnSp>
              <p:nvCxnSpPr>
                <p:cNvPr id="19704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05" name="AutoShape 4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706" name="Group 4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711" name="AutoShape 4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12" name="AutoShape 4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13" name="AutoShape 4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14" name="AutoShape 4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707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08" name="AutoShape 4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09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710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2" name="Group 52"/>
              <p:cNvGrpSpPr>
                <a:grpSpLocks/>
              </p:cNvGrpSpPr>
              <p:nvPr/>
            </p:nvGrpSpPr>
            <p:grpSpPr bwMode="auto">
              <a:xfrm>
                <a:off x="5654" y="2492"/>
                <a:ext cx="1017" cy="568"/>
                <a:chOff x="1134" y="1701"/>
                <a:chExt cx="1017" cy="568"/>
              </a:xfrm>
            </p:grpSpPr>
            <p:cxnSp>
              <p:nvCxnSpPr>
                <p:cNvPr id="19693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94" name="AutoShape 5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95" name="Group 5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700" name="AutoShape 5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01" name="AutoShape 5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02" name="AutoShape 5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703" name="AutoShape 5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96" name="AutoShape 6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97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98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99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3" name="Group 64"/>
              <p:cNvGrpSpPr>
                <a:grpSpLocks/>
              </p:cNvGrpSpPr>
              <p:nvPr/>
            </p:nvGrpSpPr>
            <p:grpSpPr bwMode="auto">
              <a:xfrm>
                <a:off x="6784" y="2492"/>
                <a:ext cx="1017" cy="568"/>
                <a:chOff x="1134" y="1701"/>
                <a:chExt cx="1017" cy="568"/>
              </a:xfrm>
            </p:grpSpPr>
            <p:cxnSp>
              <p:nvCxnSpPr>
                <p:cNvPr id="19682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83" name="AutoShape 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84" name="Group 6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689" name="AutoShape 6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90" name="AutoShape 6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91" name="AutoShape 7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92" name="AutoShape 7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85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86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87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88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4" name="Group 76"/>
              <p:cNvGrpSpPr>
                <a:grpSpLocks/>
              </p:cNvGrpSpPr>
              <p:nvPr/>
            </p:nvGrpSpPr>
            <p:grpSpPr bwMode="auto">
              <a:xfrm>
                <a:off x="7914" y="2492"/>
                <a:ext cx="1017" cy="568"/>
                <a:chOff x="1134" y="1701"/>
                <a:chExt cx="1017" cy="568"/>
              </a:xfrm>
            </p:grpSpPr>
            <p:cxnSp>
              <p:nvCxnSpPr>
                <p:cNvPr id="19671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72" name="AutoShape 7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73" name="Group 7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678" name="AutoShape 8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79" name="AutoShape 8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80" name="AutoShape 8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81" name="AutoShape 8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74" name="AutoShape 8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75" name="AutoShape 8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76" name="AutoShape 8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77" name="AutoShape 8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5" name="Group 88"/>
              <p:cNvGrpSpPr>
                <a:grpSpLocks/>
              </p:cNvGrpSpPr>
              <p:nvPr/>
            </p:nvGrpSpPr>
            <p:grpSpPr bwMode="auto">
              <a:xfrm>
                <a:off x="9044" y="2492"/>
                <a:ext cx="1017" cy="568"/>
                <a:chOff x="1134" y="1701"/>
                <a:chExt cx="1017" cy="568"/>
              </a:xfrm>
            </p:grpSpPr>
            <p:cxnSp>
              <p:nvCxnSpPr>
                <p:cNvPr id="19660" name="AutoShape 8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61" name="AutoShape 9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62" name="Group 9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667" name="AutoShape 9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68" name="AutoShape 9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69" name="AutoShape 9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70" name="AutoShape 9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63" name="AutoShape 9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64" name="AutoShape 9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65" name="AutoShape 9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66" name="AutoShape 9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6" name="Group 100"/>
              <p:cNvGrpSpPr>
                <a:grpSpLocks/>
              </p:cNvGrpSpPr>
              <p:nvPr/>
            </p:nvGrpSpPr>
            <p:grpSpPr bwMode="auto">
              <a:xfrm>
                <a:off x="10174" y="2492"/>
                <a:ext cx="1017" cy="568"/>
                <a:chOff x="1134" y="1701"/>
                <a:chExt cx="1017" cy="568"/>
              </a:xfrm>
            </p:grpSpPr>
            <p:cxnSp>
              <p:nvCxnSpPr>
                <p:cNvPr id="19649" name="AutoShape 10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50" name="AutoShape 10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51" name="Group 10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656" name="AutoShape 10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57" name="AutoShape 10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58" name="AutoShape 10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59" name="AutoShape 10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52" name="AutoShape 10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53" name="AutoShape 10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54" name="AutoShape 11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55" name="AutoShape 11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637" name="Group 112"/>
              <p:cNvGrpSpPr>
                <a:grpSpLocks/>
              </p:cNvGrpSpPr>
              <p:nvPr/>
            </p:nvGrpSpPr>
            <p:grpSpPr bwMode="auto">
              <a:xfrm>
                <a:off x="11304" y="2492"/>
                <a:ext cx="1017" cy="568"/>
                <a:chOff x="1134" y="1701"/>
                <a:chExt cx="1017" cy="568"/>
              </a:xfrm>
            </p:grpSpPr>
            <p:cxnSp>
              <p:nvCxnSpPr>
                <p:cNvPr id="19638" name="AutoShape 11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39" name="AutoShape 11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40" name="Group 11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645" name="AutoShape 11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46" name="AutoShape 11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47" name="AutoShape 11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48" name="AutoShape 11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41" name="AutoShape 12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42" name="AutoShape 12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43" name="AutoShape 12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44" name="AutoShape 12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19614" name="TextBox 58"/>
            <p:cNvSpPr txBox="1">
              <a:spLocks noChangeArrowheads="1"/>
            </p:cNvSpPr>
            <p:nvPr/>
          </p:nvSpPr>
          <p:spPr bwMode="auto">
            <a:xfrm>
              <a:off x="368300" y="2322513"/>
              <a:ext cx="8458200" cy="369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>
                  <a:latin typeface="Verdana" pitchFamily="34" charset="0"/>
                </a:rPr>
                <a:t>0        1        2        3        4        5        6        7        8        9       10     11   </a:t>
              </a:r>
            </a:p>
          </p:txBody>
        </p:sp>
        <p:grpSp>
          <p:nvGrpSpPr>
            <p:cNvPr id="19615" name="Group 124"/>
            <p:cNvGrpSpPr>
              <a:grpSpLocks/>
            </p:cNvGrpSpPr>
            <p:nvPr/>
          </p:nvGrpSpPr>
          <p:grpSpPr bwMode="auto">
            <a:xfrm flipH="1">
              <a:off x="7774980" y="1996535"/>
              <a:ext cx="644565" cy="361793"/>
              <a:chOff x="1134" y="1701"/>
              <a:chExt cx="1017" cy="568"/>
            </a:xfrm>
          </p:grpSpPr>
          <p:cxnSp>
            <p:nvCxnSpPr>
              <p:cNvPr id="19616" name="AutoShape 125"/>
              <p:cNvCxnSpPr>
                <a:cxnSpLocks noChangeShapeType="1"/>
              </p:cNvCxnSpPr>
              <p:nvPr/>
            </p:nvCxnSpPr>
            <p:spPr bwMode="auto">
              <a:xfrm>
                <a:off x="1134" y="1701"/>
                <a:ext cx="1" cy="568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617" name="AutoShape 126"/>
              <p:cNvCxnSpPr>
                <a:cxnSpLocks noChangeShapeType="1"/>
              </p:cNvCxnSpPr>
              <p:nvPr/>
            </p:nvCxnSpPr>
            <p:spPr bwMode="auto">
              <a:xfrm flipH="1">
                <a:off x="1699" y="1701"/>
                <a:ext cx="3" cy="339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9618" name="Group 127"/>
              <p:cNvGrpSpPr>
                <a:grpSpLocks/>
              </p:cNvGrpSpPr>
              <p:nvPr/>
            </p:nvGrpSpPr>
            <p:grpSpPr bwMode="auto">
              <a:xfrm>
                <a:off x="1812" y="1701"/>
                <a:ext cx="339" cy="226"/>
                <a:chOff x="1487" y="1941"/>
                <a:chExt cx="339" cy="284"/>
              </a:xfrm>
            </p:grpSpPr>
            <p:cxnSp>
              <p:nvCxnSpPr>
                <p:cNvPr id="19623" name="AutoShape 128"/>
                <p:cNvCxnSpPr>
                  <a:cxnSpLocks noChangeShapeType="1"/>
                </p:cNvCxnSpPr>
                <p:nvPr/>
              </p:nvCxnSpPr>
              <p:spPr bwMode="auto">
                <a:xfrm>
                  <a:off x="1487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24" name="AutoShape 129"/>
                <p:cNvCxnSpPr>
                  <a:cxnSpLocks noChangeShapeType="1"/>
                </p:cNvCxnSpPr>
                <p:nvPr/>
              </p:nvCxnSpPr>
              <p:spPr bwMode="auto">
                <a:xfrm>
                  <a:off x="1600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25" name="AutoShape 130"/>
                <p:cNvCxnSpPr>
                  <a:cxnSpLocks noChangeShapeType="1"/>
                </p:cNvCxnSpPr>
                <p:nvPr/>
              </p:nvCxnSpPr>
              <p:spPr bwMode="auto">
                <a:xfrm>
                  <a:off x="1713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26" name="AutoShape 131"/>
                <p:cNvCxnSpPr>
                  <a:cxnSpLocks noChangeShapeType="1"/>
                </p:cNvCxnSpPr>
                <p:nvPr/>
              </p:nvCxnSpPr>
              <p:spPr bwMode="auto">
                <a:xfrm>
                  <a:off x="1826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cxnSp>
            <p:nvCxnSpPr>
              <p:cNvPr id="19619" name="AutoShape 132"/>
              <p:cNvCxnSpPr>
                <a:cxnSpLocks noChangeShapeType="1"/>
              </p:cNvCxnSpPr>
              <p:nvPr/>
            </p:nvCxnSpPr>
            <p:spPr bwMode="auto">
              <a:xfrm>
                <a:off x="1247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620" name="AutoShape 133"/>
              <p:cNvCxnSpPr>
                <a:cxnSpLocks noChangeShapeType="1"/>
              </p:cNvCxnSpPr>
              <p:nvPr/>
            </p:nvCxnSpPr>
            <p:spPr bwMode="auto">
              <a:xfrm>
                <a:off x="1360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621" name="AutoShape 134"/>
              <p:cNvCxnSpPr>
                <a:cxnSpLocks noChangeShapeType="1"/>
              </p:cNvCxnSpPr>
              <p:nvPr/>
            </p:nvCxnSpPr>
            <p:spPr bwMode="auto">
              <a:xfrm>
                <a:off x="1473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622" name="AutoShape 135"/>
              <p:cNvCxnSpPr>
                <a:cxnSpLocks noChangeShapeType="1"/>
              </p:cNvCxnSpPr>
              <p:nvPr/>
            </p:nvCxnSpPr>
            <p:spPr bwMode="auto">
              <a:xfrm>
                <a:off x="1586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31" name="Прямая соединительная линия 30"/>
          <p:cNvCxnSpPr/>
          <p:nvPr/>
        </p:nvCxnSpPr>
        <p:spPr>
          <a:xfrm>
            <a:off x="1008063" y="5495925"/>
            <a:ext cx="7127875" cy="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4572000" y="1616075"/>
            <a:ext cx="0" cy="5241925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Прямоугольник 43"/>
          <p:cNvSpPr/>
          <p:nvPr/>
        </p:nvSpPr>
        <p:spPr>
          <a:xfrm>
            <a:off x="4572000" y="5207000"/>
            <a:ext cx="285750" cy="295275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46" name="Овал 45"/>
          <p:cNvSpPr/>
          <p:nvPr/>
        </p:nvSpPr>
        <p:spPr>
          <a:xfrm>
            <a:off x="4543425" y="5462588"/>
            <a:ext cx="57150" cy="603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1031" name="Picture 7" descr="Pencil icon (Vector PSD) GraphicsFuel.com"/>
          <p:cNvPicPr>
            <a:picLocks noChangeAspect="1" noChangeArrowheads="1"/>
          </p:cNvPicPr>
          <p:nvPr/>
        </p:nvPicPr>
        <p:blipFill>
          <a:blip r:embed="rId3"/>
          <a:srcRect l="6084" b="2643"/>
          <a:stretch>
            <a:fillRect/>
          </a:stretch>
        </p:blipFill>
        <p:spPr bwMode="auto">
          <a:xfrm>
            <a:off x="4572000" y="-512763"/>
            <a:ext cx="2058988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" name="TextBox 183"/>
          <p:cNvSpPr txBox="1"/>
          <p:nvPr/>
        </p:nvSpPr>
        <p:spPr>
          <a:xfrm>
            <a:off x="765175" y="4791075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195" name="TextBox 194"/>
          <p:cNvSpPr txBox="1"/>
          <p:nvPr/>
        </p:nvSpPr>
        <p:spPr>
          <a:xfrm>
            <a:off x="7829550" y="4840288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5638800" y="2625725"/>
            <a:ext cx="2733675" cy="4921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i="1" dirty="0">
                <a:solidFill>
                  <a:schemeClr val="dk1"/>
                </a:solidFill>
                <a:latin typeface="+mn-lt"/>
                <a:cs typeface="+mn-cs"/>
              </a:rPr>
              <a:t>АВ </a:t>
            </a:r>
            <a:r>
              <a:rPr lang="ru-RU" sz="2600" dirty="0">
                <a:solidFill>
                  <a:schemeClr val="dk1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2600" i="1" dirty="0">
                <a:solidFill>
                  <a:schemeClr val="dk1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2600" i="1" dirty="0">
                <a:solidFill>
                  <a:schemeClr val="dk1"/>
                </a:solidFill>
                <a:latin typeface="+mn-lt"/>
                <a:cs typeface="+mn-cs"/>
                <a:sym typeface="Symbol"/>
              </a:rPr>
              <a:t>MN</a:t>
            </a:r>
            <a:endParaRPr lang="ru-RU" sz="2600" i="1" dirty="0">
              <a:solidFill>
                <a:schemeClr val="dk1"/>
              </a:solidFill>
              <a:latin typeface="+mn-lt"/>
              <a:cs typeface="+mn-cs"/>
              <a:sym typeface="Symbol"/>
            </a:endParaRPr>
          </a:p>
        </p:txBody>
      </p:sp>
      <p:sp>
        <p:nvSpPr>
          <p:cNvPr id="198" name="TextBox 197"/>
          <p:cNvSpPr txBox="1"/>
          <p:nvPr/>
        </p:nvSpPr>
        <p:spPr>
          <a:xfrm>
            <a:off x="4491038" y="6149975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199" name="TextBox 198"/>
          <p:cNvSpPr txBox="1"/>
          <p:nvPr/>
        </p:nvSpPr>
        <p:spPr>
          <a:xfrm>
            <a:off x="4572000" y="1639888"/>
            <a:ext cx="6254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173" name="Овал 172"/>
          <p:cNvSpPr/>
          <p:nvPr/>
        </p:nvSpPr>
        <p:spPr>
          <a:xfrm>
            <a:off x="4543425" y="2792413"/>
            <a:ext cx="57150" cy="571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6" name="Овал 195"/>
          <p:cNvSpPr/>
          <p:nvPr/>
        </p:nvSpPr>
        <p:spPr>
          <a:xfrm>
            <a:off x="4552950" y="5464175"/>
            <a:ext cx="57150" cy="571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2059" name="Picture 11" descr="Использование транспортира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054" r="9238" b="9038"/>
          <a:stretch>
            <a:fillRect/>
          </a:stretch>
        </p:blipFill>
        <p:spPr bwMode="auto">
          <a:xfrm>
            <a:off x="1936750" y="2808288"/>
            <a:ext cx="527050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7" name="Группа 191"/>
          <p:cNvGrpSpPr>
            <a:grpSpLocks/>
          </p:cNvGrpSpPr>
          <p:nvPr/>
        </p:nvGrpSpPr>
        <p:grpSpPr bwMode="auto">
          <a:xfrm rot="5400000">
            <a:off x="-142875" y="4113213"/>
            <a:ext cx="8305800" cy="1123950"/>
            <a:chOff x="295275" y="1966913"/>
            <a:chExt cx="8531225" cy="1227137"/>
          </a:xfrm>
        </p:grpSpPr>
        <p:grpSp>
          <p:nvGrpSpPr>
            <p:cNvPr id="19474" name="Группа 13"/>
            <p:cNvGrpSpPr>
              <a:grpSpLocks/>
            </p:cNvGrpSpPr>
            <p:nvPr/>
          </p:nvGrpSpPr>
          <p:grpSpPr bwMode="auto">
            <a:xfrm>
              <a:off x="295275" y="1966913"/>
              <a:ext cx="8342312" cy="1227137"/>
              <a:chOff x="347471" y="2971800"/>
              <a:chExt cx="8426654" cy="956733"/>
            </a:xfrm>
          </p:grpSpPr>
          <p:sp>
            <p:nvSpPr>
              <p:cNvPr id="339" name="Скругленный прямоугольник 338"/>
              <p:cNvSpPr/>
              <p:nvPr/>
            </p:nvSpPr>
            <p:spPr>
              <a:xfrm>
                <a:off x="367236" y="2990719"/>
                <a:ext cx="8406652" cy="939165"/>
              </a:xfrm>
              <a:prstGeom prst="roundRect">
                <a:avLst>
                  <a:gd name="adj" fmla="val 4444"/>
                </a:avLst>
              </a:prstGeom>
              <a:blipFill>
                <a:blip r:embed="rId4" cstate="print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340" name="Скругленный прямоугольник 339"/>
              <p:cNvSpPr/>
              <p:nvPr/>
            </p:nvSpPr>
            <p:spPr>
              <a:xfrm>
                <a:off x="347471" y="2973151"/>
                <a:ext cx="8406652" cy="939166"/>
              </a:xfrm>
              <a:prstGeom prst="roundRect">
                <a:avLst>
                  <a:gd name="adj" fmla="val 4444"/>
                </a:avLst>
              </a:prstGeom>
              <a:solidFill>
                <a:srgbClr val="FFFFFF">
                  <a:alpha val="3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19475" name="Group 2"/>
            <p:cNvGrpSpPr>
              <a:grpSpLocks/>
            </p:cNvGrpSpPr>
            <p:nvPr/>
          </p:nvGrpSpPr>
          <p:grpSpPr bwMode="auto">
            <a:xfrm>
              <a:off x="527063" y="2000238"/>
              <a:ext cx="7175946" cy="360206"/>
              <a:chOff x="1134" y="2492"/>
              <a:chExt cx="11300" cy="568"/>
            </a:xfrm>
          </p:grpSpPr>
          <p:cxnSp>
            <p:nvCxnSpPr>
              <p:cNvPr id="19489" name="AutoShape 3"/>
              <p:cNvCxnSpPr>
                <a:cxnSpLocks noChangeShapeType="1"/>
              </p:cNvCxnSpPr>
              <p:nvPr/>
            </p:nvCxnSpPr>
            <p:spPr bwMode="auto">
              <a:xfrm>
                <a:off x="12434" y="2492"/>
                <a:ext cx="0" cy="565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9490" name="Group 4"/>
              <p:cNvGrpSpPr>
                <a:grpSpLocks/>
              </p:cNvGrpSpPr>
              <p:nvPr/>
            </p:nvGrpSpPr>
            <p:grpSpPr bwMode="auto">
              <a:xfrm>
                <a:off x="113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99" name="AutoShape 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00" name="AutoShape 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601" name="Group 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606" name="AutoShape 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07" name="AutoShape 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08" name="AutoShape 1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609" name="AutoShape 1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602" name="AutoShape 1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03" name="AutoShape 1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04" name="AutoShape 1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605" name="AutoShape 1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1" name="Group 16"/>
              <p:cNvGrpSpPr>
                <a:grpSpLocks/>
              </p:cNvGrpSpPr>
              <p:nvPr/>
            </p:nvGrpSpPr>
            <p:grpSpPr bwMode="auto">
              <a:xfrm>
                <a:off x="226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88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89" name="AutoShape 1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90" name="Group 1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95" name="AutoShape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96" name="AutoShape 2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97" name="AutoShape 2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98" name="AutoShape 2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91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92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93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94" name="AutoShape 2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2" name="Group 28"/>
              <p:cNvGrpSpPr>
                <a:grpSpLocks/>
              </p:cNvGrpSpPr>
              <p:nvPr/>
            </p:nvGrpSpPr>
            <p:grpSpPr bwMode="auto">
              <a:xfrm>
                <a:off x="339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77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78" name="AutoShape 3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79" name="Group 3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84" name="AutoShape 3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85" name="AutoShape 3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86" name="AutoShape 3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87" name="AutoShape 3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80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81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82" name="AutoShape 3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83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3" name="Group 40"/>
              <p:cNvGrpSpPr>
                <a:grpSpLocks/>
              </p:cNvGrpSpPr>
              <p:nvPr/>
            </p:nvGrpSpPr>
            <p:grpSpPr bwMode="auto">
              <a:xfrm>
                <a:off x="452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66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67" name="AutoShape 4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68" name="Group 4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73" name="AutoShape 4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74" name="AutoShape 4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75" name="AutoShape 4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76" name="AutoShape 4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69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70" name="AutoShape 4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71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72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4" name="Group 52"/>
              <p:cNvGrpSpPr>
                <a:grpSpLocks/>
              </p:cNvGrpSpPr>
              <p:nvPr/>
            </p:nvGrpSpPr>
            <p:grpSpPr bwMode="auto">
              <a:xfrm>
                <a:off x="565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55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56" name="AutoShape 5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57" name="Group 5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62" name="AutoShape 5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63" name="AutoShape 5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64" name="AutoShape 5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65" name="AutoShape 5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58" name="AutoShape 6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59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60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61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5" name="Group 64"/>
              <p:cNvGrpSpPr>
                <a:grpSpLocks/>
              </p:cNvGrpSpPr>
              <p:nvPr/>
            </p:nvGrpSpPr>
            <p:grpSpPr bwMode="auto">
              <a:xfrm>
                <a:off x="678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44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45" name="AutoShape 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46" name="Group 6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51" name="AutoShape 6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52" name="AutoShape 6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53" name="AutoShape 7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54" name="AutoShape 7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47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48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49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50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6" name="Group 76"/>
              <p:cNvGrpSpPr>
                <a:grpSpLocks/>
              </p:cNvGrpSpPr>
              <p:nvPr/>
            </p:nvGrpSpPr>
            <p:grpSpPr bwMode="auto">
              <a:xfrm>
                <a:off x="791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33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34" name="AutoShape 7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35" name="Group 7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40" name="AutoShape 8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41" name="AutoShape 8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42" name="AutoShape 8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43" name="AutoShape 8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36" name="AutoShape 8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37" name="AutoShape 8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38" name="AutoShape 8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39" name="AutoShape 8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7" name="Group 88"/>
              <p:cNvGrpSpPr>
                <a:grpSpLocks/>
              </p:cNvGrpSpPr>
              <p:nvPr/>
            </p:nvGrpSpPr>
            <p:grpSpPr bwMode="auto">
              <a:xfrm>
                <a:off x="904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22" name="AutoShape 8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23" name="AutoShape 9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24" name="Group 9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29" name="AutoShape 9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30" name="AutoShape 9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31" name="AutoShape 9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32" name="AutoShape 9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25" name="AutoShape 9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26" name="AutoShape 9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27" name="AutoShape 9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28" name="AutoShape 9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8" name="Group 100"/>
              <p:cNvGrpSpPr>
                <a:grpSpLocks/>
              </p:cNvGrpSpPr>
              <p:nvPr/>
            </p:nvGrpSpPr>
            <p:grpSpPr bwMode="auto">
              <a:xfrm>
                <a:off x="1017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11" name="AutoShape 10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12" name="AutoShape 10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13" name="Group 10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18" name="AutoShape 10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19" name="AutoShape 10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20" name="AutoShape 10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21" name="AutoShape 10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14" name="AutoShape 10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15" name="AutoShape 10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16" name="AutoShape 11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17" name="AutoShape 11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19499" name="Group 112"/>
              <p:cNvGrpSpPr>
                <a:grpSpLocks/>
              </p:cNvGrpSpPr>
              <p:nvPr/>
            </p:nvGrpSpPr>
            <p:grpSpPr bwMode="auto">
              <a:xfrm>
                <a:off x="11304" y="2492"/>
                <a:ext cx="1017" cy="568"/>
                <a:chOff x="1134" y="1701"/>
                <a:chExt cx="1017" cy="568"/>
              </a:xfrm>
            </p:grpSpPr>
            <p:cxnSp>
              <p:nvCxnSpPr>
                <p:cNvPr id="19500" name="AutoShape 11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01" name="AutoShape 11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19502" name="Group 11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19507" name="AutoShape 11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08" name="AutoShape 11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09" name="AutoShape 11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19510" name="AutoShape 11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19503" name="AutoShape 12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04" name="AutoShape 12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05" name="AutoShape 12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506" name="AutoShape 12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19476" name="TextBox 201"/>
            <p:cNvSpPr txBox="1">
              <a:spLocks noChangeArrowheads="1"/>
            </p:cNvSpPr>
            <p:nvPr/>
          </p:nvSpPr>
          <p:spPr bwMode="auto">
            <a:xfrm>
              <a:off x="368300" y="2322513"/>
              <a:ext cx="8458200" cy="369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>
                  <a:latin typeface="Verdana" pitchFamily="34" charset="0"/>
                </a:rPr>
                <a:t>0        1        2        3        4        5        6        7        8        9       10     11   </a:t>
              </a:r>
            </a:p>
          </p:txBody>
        </p:sp>
        <p:grpSp>
          <p:nvGrpSpPr>
            <p:cNvPr id="19477" name="Group 124"/>
            <p:cNvGrpSpPr>
              <a:grpSpLocks/>
            </p:cNvGrpSpPr>
            <p:nvPr/>
          </p:nvGrpSpPr>
          <p:grpSpPr bwMode="auto">
            <a:xfrm flipH="1">
              <a:off x="7774980" y="1996535"/>
              <a:ext cx="644565" cy="361793"/>
              <a:chOff x="1134" y="1701"/>
              <a:chExt cx="1017" cy="568"/>
            </a:xfrm>
          </p:grpSpPr>
          <p:cxnSp>
            <p:nvCxnSpPr>
              <p:cNvPr id="19478" name="AutoShape 125"/>
              <p:cNvCxnSpPr>
                <a:cxnSpLocks noChangeShapeType="1"/>
              </p:cNvCxnSpPr>
              <p:nvPr/>
            </p:nvCxnSpPr>
            <p:spPr bwMode="auto">
              <a:xfrm>
                <a:off x="1134" y="1701"/>
                <a:ext cx="1" cy="568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479" name="AutoShape 126"/>
              <p:cNvCxnSpPr>
                <a:cxnSpLocks noChangeShapeType="1"/>
              </p:cNvCxnSpPr>
              <p:nvPr/>
            </p:nvCxnSpPr>
            <p:spPr bwMode="auto">
              <a:xfrm flipH="1">
                <a:off x="1699" y="1701"/>
                <a:ext cx="3" cy="339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19480" name="Group 127"/>
              <p:cNvGrpSpPr>
                <a:grpSpLocks/>
              </p:cNvGrpSpPr>
              <p:nvPr/>
            </p:nvGrpSpPr>
            <p:grpSpPr bwMode="auto">
              <a:xfrm>
                <a:off x="1812" y="1701"/>
                <a:ext cx="339" cy="226"/>
                <a:chOff x="1487" y="1941"/>
                <a:chExt cx="339" cy="284"/>
              </a:xfrm>
            </p:grpSpPr>
            <p:cxnSp>
              <p:nvCxnSpPr>
                <p:cNvPr id="19485" name="AutoShape 128"/>
                <p:cNvCxnSpPr>
                  <a:cxnSpLocks noChangeShapeType="1"/>
                </p:cNvCxnSpPr>
                <p:nvPr/>
              </p:nvCxnSpPr>
              <p:spPr bwMode="auto">
                <a:xfrm>
                  <a:off x="1487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486" name="AutoShape 129"/>
                <p:cNvCxnSpPr>
                  <a:cxnSpLocks noChangeShapeType="1"/>
                </p:cNvCxnSpPr>
                <p:nvPr/>
              </p:nvCxnSpPr>
              <p:spPr bwMode="auto">
                <a:xfrm>
                  <a:off x="1600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487" name="AutoShape 130"/>
                <p:cNvCxnSpPr>
                  <a:cxnSpLocks noChangeShapeType="1"/>
                </p:cNvCxnSpPr>
                <p:nvPr/>
              </p:nvCxnSpPr>
              <p:spPr bwMode="auto">
                <a:xfrm>
                  <a:off x="1713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9488" name="AutoShape 131"/>
                <p:cNvCxnSpPr>
                  <a:cxnSpLocks noChangeShapeType="1"/>
                </p:cNvCxnSpPr>
                <p:nvPr/>
              </p:nvCxnSpPr>
              <p:spPr bwMode="auto">
                <a:xfrm>
                  <a:off x="1826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cxnSp>
            <p:nvCxnSpPr>
              <p:cNvPr id="19481" name="AutoShape 132"/>
              <p:cNvCxnSpPr>
                <a:cxnSpLocks noChangeShapeType="1"/>
              </p:cNvCxnSpPr>
              <p:nvPr/>
            </p:nvCxnSpPr>
            <p:spPr bwMode="auto">
              <a:xfrm>
                <a:off x="1247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482" name="AutoShape 133"/>
              <p:cNvCxnSpPr>
                <a:cxnSpLocks noChangeShapeType="1"/>
              </p:cNvCxnSpPr>
              <p:nvPr/>
            </p:nvCxnSpPr>
            <p:spPr bwMode="auto">
              <a:xfrm>
                <a:off x="1360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483" name="AutoShape 134"/>
              <p:cNvCxnSpPr>
                <a:cxnSpLocks noChangeShapeType="1"/>
              </p:cNvCxnSpPr>
              <p:nvPr/>
            </p:nvCxnSpPr>
            <p:spPr bwMode="auto">
              <a:xfrm>
                <a:off x="1473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19484" name="AutoShape 135"/>
              <p:cNvCxnSpPr>
                <a:cxnSpLocks noChangeShapeType="1"/>
              </p:cNvCxnSpPr>
              <p:nvPr/>
            </p:nvCxnSpPr>
            <p:spPr bwMode="auto">
              <a:xfrm>
                <a:off x="1586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4.44444E-6 L 0.77118 -0.0027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6" y="-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2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-0.00295 0.9192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" y="459"/>
                                    </p:animMotion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6" grpId="0" animBg="1"/>
      <p:bldP spid="184" grpId="0"/>
      <p:bldP spid="195" grpId="0"/>
      <p:bldP spid="198" grpId="0"/>
      <p:bldP spid="199" grpId="0"/>
      <p:bldP spid="173" grpId="0" animBg="1"/>
      <p:bldP spid="19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Перпендикулярные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1630363" y="3040063"/>
            <a:ext cx="5765800" cy="2092325"/>
          </a:xfrm>
          <a:prstGeom prst="line">
            <a:avLst/>
          </a:prstGeom>
          <a:ln w="1905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881063" y="2128838"/>
            <a:ext cx="56356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3194050" y="2984500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cxnSp>
        <p:nvCxnSpPr>
          <p:cNvPr id="249" name="Прямая соединительная линия 248"/>
          <p:cNvCxnSpPr/>
          <p:nvPr/>
        </p:nvCxnSpPr>
        <p:spPr>
          <a:xfrm flipH="1">
            <a:off x="3660775" y="1801813"/>
            <a:ext cx="1766888" cy="4867275"/>
          </a:xfrm>
          <a:prstGeom prst="line">
            <a:avLst/>
          </a:prstGeom>
          <a:ln w="19050">
            <a:solidFill>
              <a:schemeClr val="tx1"/>
            </a:solidFill>
            <a:prstDash val="sysDash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4860925" y="3074988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К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5462588" y="1470025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Р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5" name="Прямоугольник 254"/>
          <p:cNvSpPr/>
          <p:nvPr/>
        </p:nvSpPr>
        <p:spPr>
          <a:xfrm rot="1222591">
            <a:off x="4633913" y="3881438"/>
            <a:ext cx="296862" cy="295275"/>
          </a:xfrm>
          <a:prstGeom prst="rect">
            <a:avLst/>
          </a:prstGeom>
          <a:noFill/>
          <a:ln w="190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8" name="Прямоугольник 257"/>
          <p:cNvSpPr/>
          <p:nvPr/>
        </p:nvSpPr>
        <p:spPr>
          <a:xfrm>
            <a:off x="6149975" y="2536825"/>
            <a:ext cx="2733675" cy="8921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</a:rPr>
              <a:t>Обозначают:</a:t>
            </a:r>
          </a:p>
          <a:p>
            <a:pPr algn="ctr">
              <a:defRPr/>
            </a:pP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</a:rPr>
              <a:t>АВ </a:t>
            </a:r>
            <a:r>
              <a:rPr lang="ru-RU" sz="2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РК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1084263" y="2841625"/>
            <a:ext cx="2322512" cy="842963"/>
          </a:xfrm>
          <a:prstGeom prst="line">
            <a:avLst/>
          </a:prstGeom>
          <a:ln w="38100"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rot="5400000">
            <a:off x="4294188" y="2259013"/>
            <a:ext cx="1712912" cy="627062"/>
          </a:xfrm>
          <a:prstGeom prst="line">
            <a:avLst/>
          </a:prstGeom>
          <a:ln w="38100">
            <a:solidFill>
              <a:srgbClr val="C00000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4" name="Rectangle 1"/>
          <p:cNvSpPr>
            <a:spLocks noChangeArrowheads="1"/>
          </p:cNvSpPr>
          <p:nvPr/>
        </p:nvSpPr>
        <p:spPr bwMode="auto">
          <a:xfrm>
            <a:off x="157163" y="5486400"/>
            <a:ext cx="8829675" cy="1327150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400" i="1" dirty="0"/>
              <a:t>Отрезки (или лучи), лежащие на перпендикулярных прямых, называют </a:t>
            </a:r>
            <a:r>
              <a:rPr lang="ru-RU" sz="2400" i="1" dirty="0">
                <a:solidFill>
                  <a:srgbClr val="C00000"/>
                </a:solidFill>
              </a:rPr>
              <a:t>перпендикулярными отрезками (или лучами) 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2000"/>
                                        <p:tgtEl>
                                          <p:spTgt spid="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5" grpId="0" animBg="1"/>
      <p:bldP spid="2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Перпендикулярные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2741613" y="4376738"/>
            <a:ext cx="5765800" cy="2090737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1598613" y="1681163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117725" y="3536950"/>
            <a:ext cx="49371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b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249" name="Прямая соединительная линия 248"/>
          <p:cNvCxnSpPr/>
          <p:nvPr/>
        </p:nvCxnSpPr>
        <p:spPr>
          <a:xfrm flipH="1">
            <a:off x="533400" y="1685925"/>
            <a:ext cx="1765300" cy="4867275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3" name="TextBox 252"/>
          <p:cNvSpPr txBox="1"/>
          <p:nvPr/>
        </p:nvSpPr>
        <p:spPr>
          <a:xfrm>
            <a:off x="7112000" y="5378450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4" name="TextBox 253"/>
          <p:cNvSpPr txBox="1"/>
          <p:nvPr/>
        </p:nvSpPr>
        <p:spPr>
          <a:xfrm>
            <a:off x="7927975" y="4284663"/>
            <a:ext cx="63658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254375" y="2344738"/>
            <a:ext cx="0" cy="40513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2760663" y="2008188"/>
            <a:ext cx="503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p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8026400" y="1981200"/>
            <a:ext cx="47148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q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H="1">
            <a:off x="3989388" y="2662238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3600000" flipH="1">
            <a:off x="5280819" y="4231482"/>
            <a:ext cx="4732337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 rot="19800000" flipH="1">
            <a:off x="1443038" y="342900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Группа 338"/>
          <p:cNvGrpSpPr>
            <a:grpSpLocks/>
          </p:cNvGrpSpPr>
          <p:nvPr/>
        </p:nvGrpSpPr>
        <p:grpSpPr bwMode="auto">
          <a:xfrm rot="-9600000">
            <a:off x="569913" y="4635500"/>
            <a:ext cx="4772025" cy="4695825"/>
            <a:chOff x="4588768" y="-559104"/>
            <a:chExt cx="4200526" cy="3988104"/>
          </a:xfrm>
        </p:grpSpPr>
        <p:sp>
          <p:nvSpPr>
            <p:cNvPr id="35" name="Прямоугольный треугольник 34"/>
            <p:cNvSpPr/>
            <p:nvPr/>
          </p:nvSpPr>
          <p:spPr>
            <a:xfrm flipH="1">
              <a:off x="4588768" y="-542925"/>
              <a:ext cx="4200526" cy="3971925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6" name="Прямоугольный треугольник 35"/>
            <p:cNvSpPr/>
            <p:nvPr/>
          </p:nvSpPr>
          <p:spPr>
            <a:xfrm flipH="1">
              <a:off x="6229351" y="1057275"/>
              <a:ext cx="1870750" cy="1734563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7" name="Прямоугольный треугольник 36"/>
            <p:cNvSpPr/>
            <p:nvPr/>
          </p:nvSpPr>
          <p:spPr>
            <a:xfrm flipH="1">
              <a:off x="4590318" y="-558733"/>
              <a:ext cx="4200526" cy="3971925"/>
            </a:xfrm>
            <a:prstGeom prst="rt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30" name="Группа 338"/>
          <p:cNvGrpSpPr>
            <a:grpSpLocks/>
          </p:cNvGrpSpPr>
          <p:nvPr/>
        </p:nvGrpSpPr>
        <p:grpSpPr bwMode="auto">
          <a:xfrm rot="10800000">
            <a:off x="3276600" y="2697163"/>
            <a:ext cx="4772025" cy="4695825"/>
            <a:chOff x="4588768" y="-559104"/>
            <a:chExt cx="4200526" cy="3988104"/>
          </a:xfrm>
        </p:grpSpPr>
        <p:sp>
          <p:nvSpPr>
            <p:cNvPr id="31" name="Прямоугольный треугольник 30"/>
            <p:cNvSpPr/>
            <p:nvPr/>
          </p:nvSpPr>
          <p:spPr>
            <a:xfrm flipH="1">
              <a:off x="4588768" y="-542925"/>
              <a:ext cx="4200526" cy="3971925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2" name="Прямоугольный треугольник 31"/>
            <p:cNvSpPr/>
            <p:nvPr/>
          </p:nvSpPr>
          <p:spPr>
            <a:xfrm flipH="1">
              <a:off x="6229351" y="1057275"/>
              <a:ext cx="1870750" cy="1734563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" name="Прямоугольный треугольник 32"/>
            <p:cNvSpPr/>
            <p:nvPr/>
          </p:nvSpPr>
          <p:spPr>
            <a:xfrm flipH="1">
              <a:off x="4590165" y="-559104"/>
              <a:ext cx="4200526" cy="3971925"/>
            </a:xfrm>
            <a:prstGeom prst="rt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grpSp>
        <p:nvGrpSpPr>
          <p:cNvPr id="38" name="Группа 338"/>
          <p:cNvGrpSpPr>
            <a:grpSpLocks/>
          </p:cNvGrpSpPr>
          <p:nvPr/>
        </p:nvGrpSpPr>
        <p:grpSpPr bwMode="auto">
          <a:xfrm rot="-7200000">
            <a:off x="3097213" y="2898775"/>
            <a:ext cx="4772025" cy="4695825"/>
            <a:chOff x="4588768" y="-559104"/>
            <a:chExt cx="4200526" cy="3988104"/>
          </a:xfrm>
        </p:grpSpPr>
        <p:sp>
          <p:nvSpPr>
            <p:cNvPr id="39" name="Прямоугольный треугольник 38"/>
            <p:cNvSpPr/>
            <p:nvPr/>
          </p:nvSpPr>
          <p:spPr>
            <a:xfrm flipH="1">
              <a:off x="4588768" y="-542925"/>
              <a:ext cx="4200526" cy="3971925"/>
            </a:xfrm>
            <a:prstGeom prst="rtTriangle">
              <a:avLst/>
            </a:prstGeom>
            <a:blipFill>
              <a:blip r:embed="rId2" cstate="print"/>
              <a:tile tx="0" ty="0" sx="100000" sy="100000" flip="none" algn="tl"/>
            </a:blip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40" name="Прямоугольный треугольник 39"/>
            <p:cNvSpPr/>
            <p:nvPr/>
          </p:nvSpPr>
          <p:spPr>
            <a:xfrm flipH="1">
              <a:off x="6229351" y="1057275"/>
              <a:ext cx="1870750" cy="1734563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41" name="Прямоугольный треугольник 40"/>
            <p:cNvSpPr/>
            <p:nvPr/>
          </p:nvSpPr>
          <p:spPr>
            <a:xfrm flipH="1">
              <a:off x="4589329" y="-560043"/>
              <a:ext cx="4200526" cy="3971925"/>
            </a:xfrm>
            <a:prstGeom prst="rt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sp>
        <p:nvSpPr>
          <p:cNvPr id="44" name="Прямоугольник 43"/>
          <p:cNvSpPr/>
          <p:nvPr/>
        </p:nvSpPr>
        <p:spPr>
          <a:xfrm>
            <a:off x="349250" y="0"/>
            <a:ext cx="1784350" cy="70802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40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3679825" y="0"/>
            <a:ext cx="1784350" cy="70802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p</a:t>
            </a: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40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q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6965950" y="0"/>
            <a:ext cx="1784350" cy="708025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b</a:t>
            </a: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40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Прямая соединительная линия 45"/>
          <p:cNvCxnSpPr/>
          <p:nvPr/>
        </p:nvCxnSpPr>
        <p:spPr>
          <a:xfrm flipH="1">
            <a:off x="2474913" y="3846513"/>
            <a:ext cx="2160587" cy="217805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4075113" y="1811338"/>
            <a:ext cx="0" cy="40513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371725" y="1851025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38925" y="3770313"/>
            <a:ext cx="5127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d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59" name="Прямая соединительная линия 58"/>
          <p:cNvCxnSpPr/>
          <p:nvPr/>
        </p:nvCxnSpPr>
        <p:spPr>
          <a:xfrm flipH="1">
            <a:off x="2478088" y="4410075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Перпендикулярные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51" name="Куб 50"/>
          <p:cNvSpPr/>
          <p:nvPr/>
        </p:nvSpPr>
        <p:spPr>
          <a:xfrm>
            <a:off x="3348318" y="2590800"/>
            <a:ext cx="2447364" cy="2572869"/>
          </a:xfrm>
          <a:prstGeom prst="cube">
            <a:avLst>
              <a:gd name="adj" fmla="val 30455"/>
            </a:avLst>
          </a:prstGeom>
          <a:solidFill>
            <a:srgbClr val="99CC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1887538" y="2649538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b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26175" y="4554538"/>
            <a:ext cx="4318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c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H="1">
            <a:off x="2003425" y="334010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flipH="1">
            <a:off x="2003425" y="516890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H="1">
            <a:off x="2478088" y="2573338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3330575" y="2733675"/>
            <a:ext cx="0" cy="405288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5041900" y="2733675"/>
            <a:ext cx="0" cy="405288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5786438" y="1811338"/>
            <a:ext cx="0" cy="40513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684463" y="6149975"/>
            <a:ext cx="63658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98863" y="1563688"/>
            <a:ext cx="503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p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302250" y="1565275"/>
            <a:ext cx="47148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q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45013" y="6149975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H="1">
            <a:off x="2679700" y="1801813"/>
            <a:ext cx="2160588" cy="21971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H="1">
            <a:off x="4348163" y="1855788"/>
            <a:ext cx="2160587" cy="2195512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 flipH="1">
            <a:off x="4132263" y="3898900"/>
            <a:ext cx="2170112" cy="217963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155825" y="5343525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k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27300" y="3217863"/>
            <a:ext cx="4619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s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316413" y="3263900"/>
            <a:ext cx="3587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t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054475" y="5334000"/>
            <a:ext cx="32861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l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2" grpId="0"/>
      <p:bldP spid="53" grpId="0"/>
      <p:bldP spid="29" grpId="0"/>
      <p:bldP spid="31" grpId="0"/>
      <p:bldP spid="32" grpId="0"/>
      <p:bldP spid="33" grpId="0"/>
      <p:bldP spid="68" grpId="0"/>
      <p:bldP spid="69" grpId="0"/>
      <p:bldP spid="70" grpId="0"/>
      <p:bldP spid="7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Параллельные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2024063" y="2382838"/>
            <a:ext cx="5765800" cy="2092325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2019300" y="1754188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532688" y="3740150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sp>
        <p:nvSpPr>
          <p:cNvPr id="244" name="Rectangle 1"/>
          <p:cNvSpPr>
            <a:spLocks noChangeArrowheads="1"/>
          </p:cNvSpPr>
          <p:nvPr/>
        </p:nvSpPr>
        <p:spPr bwMode="auto">
          <a:xfrm>
            <a:off x="157163" y="5622925"/>
            <a:ext cx="8829675" cy="1055688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800" i="1" dirty="0"/>
              <a:t>Две </a:t>
            </a:r>
            <a:r>
              <a:rPr lang="ru-RU" sz="2800" i="1" dirty="0">
                <a:solidFill>
                  <a:srgbClr val="C00000"/>
                </a:solidFill>
              </a:rPr>
              <a:t>непересекающиеся</a:t>
            </a:r>
            <a:r>
              <a:rPr lang="ru-RU" sz="2800" i="1" dirty="0"/>
              <a:t> прямые на плоскости называют</a:t>
            </a:r>
            <a:r>
              <a:rPr lang="en-US" sz="2800" i="1" dirty="0"/>
              <a:t> </a:t>
            </a:r>
            <a:r>
              <a:rPr lang="ru-RU" sz="2800" i="1" dirty="0">
                <a:solidFill>
                  <a:srgbClr val="C00000"/>
                </a:solidFill>
              </a:rPr>
              <a:t>параллельными</a:t>
            </a:r>
            <a:r>
              <a:rPr lang="ru-RU" sz="2800" i="1" dirty="0"/>
              <a:t>. </a:t>
            </a:r>
            <a:endParaRPr lang="ru-RU" sz="2800" i="1" dirty="0">
              <a:solidFill>
                <a:srgbClr val="C00000"/>
              </a:solidFill>
            </a:endParaRPr>
          </a:p>
        </p:txBody>
      </p:sp>
      <p:sp>
        <p:nvSpPr>
          <p:cNvPr id="258" name="Прямоугольник 257"/>
          <p:cNvSpPr/>
          <p:nvPr/>
        </p:nvSpPr>
        <p:spPr>
          <a:xfrm>
            <a:off x="6211888" y="1944688"/>
            <a:ext cx="2735262" cy="8921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</a:rPr>
              <a:t>Обозначают:</a:t>
            </a:r>
          </a:p>
          <a:p>
            <a:pPr algn="ctr">
              <a:defRPr/>
            </a:pP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</a:rPr>
              <a:t>АВ </a:t>
            </a:r>
            <a:r>
              <a:rPr lang="ru-RU" sz="2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</a:t>
            </a:r>
            <a:r>
              <a:rPr lang="ru-RU" sz="2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2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CD</a:t>
            </a:r>
            <a:endParaRPr lang="ru-RU" sz="26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689100" y="3429000"/>
            <a:ext cx="5765800" cy="2090738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84338" y="2798763"/>
            <a:ext cx="56356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C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97725" y="4784725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D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244" grpId="0" animBg="1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Параллельные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pSp>
        <p:nvGrpSpPr>
          <p:cNvPr id="3" name="Группа 191"/>
          <p:cNvGrpSpPr>
            <a:grpSpLocks/>
          </p:cNvGrpSpPr>
          <p:nvPr/>
        </p:nvGrpSpPr>
        <p:grpSpPr bwMode="auto">
          <a:xfrm>
            <a:off x="515938" y="5721350"/>
            <a:ext cx="8305800" cy="1123950"/>
            <a:chOff x="295275" y="1966913"/>
            <a:chExt cx="8531225" cy="1227137"/>
          </a:xfrm>
        </p:grpSpPr>
        <p:grpSp>
          <p:nvGrpSpPr>
            <p:cNvPr id="25620" name="Группа 13"/>
            <p:cNvGrpSpPr>
              <a:grpSpLocks/>
            </p:cNvGrpSpPr>
            <p:nvPr/>
          </p:nvGrpSpPr>
          <p:grpSpPr bwMode="auto">
            <a:xfrm>
              <a:off x="295275" y="1966913"/>
              <a:ext cx="8342312" cy="1227137"/>
              <a:chOff x="347471" y="2971800"/>
              <a:chExt cx="8426654" cy="956733"/>
            </a:xfrm>
          </p:grpSpPr>
          <p:sp>
            <p:nvSpPr>
              <p:cNvPr id="193" name="Скругленный прямоугольник 192"/>
              <p:cNvSpPr/>
              <p:nvPr/>
            </p:nvSpPr>
            <p:spPr>
              <a:xfrm>
                <a:off x="367236" y="2989368"/>
                <a:ext cx="8406652" cy="939165"/>
              </a:xfrm>
              <a:prstGeom prst="roundRect">
                <a:avLst>
                  <a:gd name="adj" fmla="val 4444"/>
                </a:avLst>
              </a:prstGeom>
              <a:blipFill>
                <a:blip r:embed="rId3" cstate="print"/>
                <a:tile tx="0" ty="0" sx="100000" sy="100000" flip="none" algn="tl"/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/>
              </a:p>
            </p:txBody>
          </p:sp>
          <p:sp>
            <p:nvSpPr>
              <p:cNvPr id="194" name="Скругленный прямоугольник 193"/>
              <p:cNvSpPr/>
              <p:nvPr/>
            </p:nvSpPr>
            <p:spPr>
              <a:xfrm>
                <a:off x="347471" y="2971800"/>
                <a:ext cx="8406652" cy="939166"/>
              </a:xfrm>
              <a:prstGeom prst="roundRect">
                <a:avLst>
                  <a:gd name="adj" fmla="val 4444"/>
                </a:avLst>
              </a:prstGeom>
              <a:solidFill>
                <a:srgbClr val="FFFFFF">
                  <a:alpha val="30196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 dirty="0">
                  <a:latin typeface="Verdana" pitchFamily="34" charset="0"/>
                  <a:ea typeface="Verdana" pitchFamily="34" charset="0"/>
                  <a:cs typeface="Verdana" pitchFamily="34" charset="0"/>
                </a:endParaRPr>
              </a:p>
            </p:txBody>
          </p:sp>
        </p:grpSp>
        <p:grpSp>
          <p:nvGrpSpPr>
            <p:cNvPr id="25621" name="Group 2"/>
            <p:cNvGrpSpPr>
              <a:grpSpLocks/>
            </p:cNvGrpSpPr>
            <p:nvPr/>
          </p:nvGrpSpPr>
          <p:grpSpPr bwMode="auto">
            <a:xfrm>
              <a:off x="527063" y="2000238"/>
              <a:ext cx="7175946" cy="360206"/>
              <a:chOff x="1134" y="2492"/>
              <a:chExt cx="11300" cy="568"/>
            </a:xfrm>
          </p:grpSpPr>
          <p:cxnSp>
            <p:nvCxnSpPr>
              <p:cNvPr id="25635" name="AutoShape 3"/>
              <p:cNvCxnSpPr>
                <a:cxnSpLocks noChangeShapeType="1"/>
              </p:cNvCxnSpPr>
              <p:nvPr/>
            </p:nvCxnSpPr>
            <p:spPr bwMode="auto">
              <a:xfrm>
                <a:off x="12434" y="2492"/>
                <a:ext cx="0" cy="565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25636" name="Group 4"/>
              <p:cNvGrpSpPr>
                <a:grpSpLocks/>
              </p:cNvGrpSpPr>
              <p:nvPr/>
            </p:nvGrpSpPr>
            <p:grpSpPr bwMode="auto">
              <a:xfrm>
                <a:off x="1134" y="2492"/>
                <a:ext cx="1017" cy="568"/>
                <a:chOff x="1134" y="1701"/>
                <a:chExt cx="1017" cy="568"/>
              </a:xfrm>
            </p:grpSpPr>
            <p:cxnSp>
              <p:nvCxnSpPr>
                <p:cNvPr id="25745" name="AutoShape 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46" name="AutoShape 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747" name="Group 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752" name="AutoShape 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53" name="AutoShape 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54" name="AutoShape 1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55" name="AutoShape 1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748" name="AutoShape 1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49" name="AutoShape 1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50" name="AutoShape 1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51" name="AutoShape 1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37" name="Group 16"/>
              <p:cNvGrpSpPr>
                <a:grpSpLocks/>
              </p:cNvGrpSpPr>
              <p:nvPr/>
            </p:nvGrpSpPr>
            <p:grpSpPr bwMode="auto">
              <a:xfrm>
                <a:off x="2264" y="2492"/>
                <a:ext cx="1017" cy="568"/>
                <a:chOff x="1134" y="1701"/>
                <a:chExt cx="1017" cy="568"/>
              </a:xfrm>
            </p:grpSpPr>
            <p:cxnSp>
              <p:nvCxnSpPr>
                <p:cNvPr id="25734" name="AutoShape 1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35" name="AutoShape 1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736" name="Group 1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741" name="AutoShape 2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42" name="AutoShape 2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43" name="AutoShape 2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44" name="AutoShape 2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737" name="AutoShape 2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38" name="AutoShape 2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39" name="AutoShape 2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40" name="AutoShape 2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38" name="Group 28"/>
              <p:cNvGrpSpPr>
                <a:grpSpLocks/>
              </p:cNvGrpSpPr>
              <p:nvPr/>
            </p:nvGrpSpPr>
            <p:grpSpPr bwMode="auto">
              <a:xfrm>
                <a:off x="3394" y="2492"/>
                <a:ext cx="1017" cy="568"/>
                <a:chOff x="1134" y="1701"/>
                <a:chExt cx="1017" cy="568"/>
              </a:xfrm>
            </p:grpSpPr>
            <p:cxnSp>
              <p:nvCxnSpPr>
                <p:cNvPr id="25723" name="AutoShape 2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24" name="AutoShape 3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725" name="Group 3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730" name="AutoShape 3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31" name="AutoShape 3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32" name="AutoShape 3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33" name="AutoShape 3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726" name="AutoShape 3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27" name="AutoShape 3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28" name="AutoShape 3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29" name="AutoShape 3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39" name="Group 40"/>
              <p:cNvGrpSpPr>
                <a:grpSpLocks/>
              </p:cNvGrpSpPr>
              <p:nvPr/>
            </p:nvGrpSpPr>
            <p:grpSpPr bwMode="auto">
              <a:xfrm>
                <a:off x="4524" y="2492"/>
                <a:ext cx="1017" cy="568"/>
                <a:chOff x="1134" y="1701"/>
                <a:chExt cx="1017" cy="568"/>
              </a:xfrm>
            </p:grpSpPr>
            <p:cxnSp>
              <p:nvCxnSpPr>
                <p:cNvPr id="25712" name="AutoShape 4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13" name="AutoShape 4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714" name="Group 4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719" name="AutoShape 4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20" name="AutoShape 4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21" name="AutoShape 4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22" name="AutoShape 4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715" name="AutoShape 4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16" name="AutoShape 4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17" name="AutoShape 5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18" name="AutoShape 5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40" name="Group 52"/>
              <p:cNvGrpSpPr>
                <a:grpSpLocks/>
              </p:cNvGrpSpPr>
              <p:nvPr/>
            </p:nvGrpSpPr>
            <p:grpSpPr bwMode="auto">
              <a:xfrm>
                <a:off x="5654" y="2492"/>
                <a:ext cx="1017" cy="568"/>
                <a:chOff x="1134" y="1701"/>
                <a:chExt cx="1017" cy="568"/>
              </a:xfrm>
            </p:grpSpPr>
            <p:cxnSp>
              <p:nvCxnSpPr>
                <p:cNvPr id="25701" name="AutoShape 5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02" name="AutoShape 5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703" name="Group 5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708" name="AutoShape 5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09" name="AutoShape 5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10" name="AutoShape 5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11" name="AutoShape 5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704" name="AutoShape 6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05" name="AutoShape 6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06" name="AutoShape 6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707" name="AutoShape 6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41" name="Group 64"/>
              <p:cNvGrpSpPr>
                <a:grpSpLocks/>
              </p:cNvGrpSpPr>
              <p:nvPr/>
            </p:nvGrpSpPr>
            <p:grpSpPr bwMode="auto">
              <a:xfrm>
                <a:off x="6784" y="2492"/>
                <a:ext cx="1017" cy="568"/>
                <a:chOff x="1134" y="1701"/>
                <a:chExt cx="1017" cy="568"/>
              </a:xfrm>
            </p:grpSpPr>
            <p:cxnSp>
              <p:nvCxnSpPr>
                <p:cNvPr id="25690" name="AutoShape 65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91" name="AutoShape 66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692" name="Group 67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697" name="AutoShape 6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98" name="AutoShape 6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99" name="AutoShape 7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700" name="AutoShape 7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693" name="AutoShape 72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94" name="AutoShape 73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95" name="AutoShape 74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96" name="AutoShape 75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42" name="Group 76"/>
              <p:cNvGrpSpPr>
                <a:grpSpLocks/>
              </p:cNvGrpSpPr>
              <p:nvPr/>
            </p:nvGrpSpPr>
            <p:grpSpPr bwMode="auto">
              <a:xfrm>
                <a:off x="7914" y="2492"/>
                <a:ext cx="1017" cy="568"/>
                <a:chOff x="1134" y="1701"/>
                <a:chExt cx="1017" cy="568"/>
              </a:xfrm>
            </p:grpSpPr>
            <p:cxnSp>
              <p:nvCxnSpPr>
                <p:cNvPr id="25679" name="AutoShape 77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80" name="AutoShape 78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681" name="Group 79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686" name="AutoShape 80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87" name="AutoShape 81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88" name="AutoShape 8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89" name="AutoShape 8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682" name="AutoShape 84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83" name="AutoShape 85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84" name="AutoShape 86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85" name="AutoShape 87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43" name="Group 88"/>
              <p:cNvGrpSpPr>
                <a:grpSpLocks/>
              </p:cNvGrpSpPr>
              <p:nvPr/>
            </p:nvGrpSpPr>
            <p:grpSpPr bwMode="auto">
              <a:xfrm>
                <a:off x="9044" y="2492"/>
                <a:ext cx="1017" cy="568"/>
                <a:chOff x="1134" y="1701"/>
                <a:chExt cx="1017" cy="568"/>
              </a:xfrm>
            </p:grpSpPr>
            <p:cxnSp>
              <p:nvCxnSpPr>
                <p:cNvPr id="25668" name="AutoShape 89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69" name="AutoShape 90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670" name="Group 91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675" name="AutoShape 92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76" name="AutoShape 93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77" name="AutoShape 9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78" name="AutoShape 9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671" name="AutoShape 96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72" name="AutoShape 97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73" name="AutoShape 98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74" name="AutoShape 99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44" name="Group 100"/>
              <p:cNvGrpSpPr>
                <a:grpSpLocks/>
              </p:cNvGrpSpPr>
              <p:nvPr/>
            </p:nvGrpSpPr>
            <p:grpSpPr bwMode="auto">
              <a:xfrm>
                <a:off x="10174" y="2492"/>
                <a:ext cx="1017" cy="568"/>
                <a:chOff x="1134" y="1701"/>
                <a:chExt cx="1017" cy="568"/>
              </a:xfrm>
            </p:grpSpPr>
            <p:cxnSp>
              <p:nvCxnSpPr>
                <p:cNvPr id="25657" name="AutoShape 101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58" name="AutoShape 102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659" name="Group 103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664" name="AutoShape 104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65" name="AutoShape 105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66" name="AutoShape 10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67" name="AutoShape 10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660" name="AutoShape 108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61" name="AutoShape 109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62" name="AutoShape 110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63" name="AutoShape 111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grpSp>
            <p:nvGrpSpPr>
              <p:cNvPr id="25645" name="Group 112"/>
              <p:cNvGrpSpPr>
                <a:grpSpLocks/>
              </p:cNvGrpSpPr>
              <p:nvPr/>
            </p:nvGrpSpPr>
            <p:grpSpPr bwMode="auto">
              <a:xfrm>
                <a:off x="11304" y="2492"/>
                <a:ext cx="1017" cy="568"/>
                <a:chOff x="1134" y="1701"/>
                <a:chExt cx="1017" cy="568"/>
              </a:xfrm>
            </p:grpSpPr>
            <p:cxnSp>
              <p:nvCxnSpPr>
                <p:cNvPr id="25646" name="AutoShape 113"/>
                <p:cNvCxnSpPr>
                  <a:cxnSpLocks noChangeShapeType="1"/>
                </p:cNvCxnSpPr>
                <p:nvPr/>
              </p:nvCxnSpPr>
              <p:spPr bwMode="auto">
                <a:xfrm>
                  <a:off x="1134" y="1701"/>
                  <a:ext cx="1" cy="568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47" name="AutoShape 114"/>
                <p:cNvCxnSpPr>
                  <a:cxnSpLocks noChangeShapeType="1"/>
                </p:cNvCxnSpPr>
                <p:nvPr/>
              </p:nvCxnSpPr>
              <p:spPr bwMode="auto">
                <a:xfrm flipH="1">
                  <a:off x="1699" y="1701"/>
                  <a:ext cx="3" cy="339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grpSp>
              <p:nvGrpSpPr>
                <p:cNvPr id="25648" name="Group 115"/>
                <p:cNvGrpSpPr>
                  <a:grpSpLocks/>
                </p:cNvGrpSpPr>
                <p:nvPr/>
              </p:nvGrpSpPr>
              <p:grpSpPr bwMode="auto">
                <a:xfrm>
                  <a:off x="1812" y="1701"/>
                  <a:ext cx="339" cy="226"/>
                  <a:chOff x="1487" y="1941"/>
                  <a:chExt cx="339" cy="284"/>
                </a:xfrm>
              </p:grpSpPr>
              <p:cxnSp>
                <p:nvCxnSpPr>
                  <p:cNvPr id="25653" name="AutoShape 116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487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54" name="AutoShape 11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600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55" name="AutoShape 118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713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  <p:cxnSp>
                <p:nvCxnSpPr>
                  <p:cNvPr id="25656" name="AutoShape 119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826" y="1941"/>
                    <a:ext cx="0" cy="284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000000"/>
                    </a:solidFill>
                    <a:round/>
                    <a:headEnd/>
                    <a:tailEnd/>
                  </a:ln>
                </p:spPr>
              </p:cxnSp>
            </p:grpSp>
            <p:cxnSp>
              <p:nvCxnSpPr>
                <p:cNvPr id="25649" name="AutoShape 120"/>
                <p:cNvCxnSpPr>
                  <a:cxnSpLocks noChangeShapeType="1"/>
                </p:cNvCxnSpPr>
                <p:nvPr/>
              </p:nvCxnSpPr>
              <p:spPr bwMode="auto">
                <a:xfrm>
                  <a:off x="1247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50" name="AutoShape 121"/>
                <p:cNvCxnSpPr>
                  <a:cxnSpLocks noChangeShapeType="1"/>
                </p:cNvCxnSpPr>
                <p:nvPr/>
              </p:nvCxnSpPr>
              <p:spPr bwMode="auto">
                <a:xfrm>
                  <a:off x="1360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51" name="AutoShape 122"/>
                <p:cNvCxnSpPr>
                  <a:cxnSpLocks noChangeShapeType="1"/>
                </p:cNvCxnSpPr>
                <p:nvPr/>
              </p:nvCxnSpPr>
              <p:spPr bwMode="auto">
                <a:xfrm>
                  <a:off x="1473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52" name="AutoShape 123"/>
                <p:cNvCxnSpPr>
                  <a:cxnSpLocks noChangeShapeType="1"/>
                </p:cNvCxnSpPr>
                <p:nvPr/>
              </p:nvCxnSpPr>
              <p:spPr bwMode="auto">
                <a:xfrm>
                  <a:off x="1586" y="1701"/>
                  <a:ext cx="0" cy="226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</p:grpSp>
        <p:sp>
          <p:nvSpPr>
            <p:cNvPr id="25622" name="TextBox 58"/>
            <p:cNvSpPr txBox="1">
              <a:spLocks noChangeArrowheads="1"/>
            </p:cNvSpPr>
            <p:nvPr/>
          </p:nvSpPr>
          <p:spPr bwMode="auto">
            <a:xfrm>
              <a:off x="368300" y="2322513"/>
              <a:ext cx="8458200" cy="36963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1600" b="1">
                  <a:latin typeface="Verdana" pitchFamily="34" charset="0"/>
                </a:rPr>
                <a:t>0        1        2        3        4        5        6        7        8        9       10     11   </a:t>
              </a:r>
            </a:p>
          </p:txBody>
        </p:sp>
        <p:grpSp>
          <p:nvGrpSpPr>
            <p:cNvPr id="25623" name="Group 124"/>
            <p:cNvGrpSpPr>
              <a:grpSpLocks/>
            </p:cNvGrpSpPr>
            <p:nvPr/>
          </p:nvGrpSpPr>
          <p:grpSpPr bwMode="auto">
            <a:xfrm flipH="1">
              <a:off x="7774980" y="1996535"/>
              <a:ext cx="644565" cy="361793"/>
              <a:chOff x="1134" y="1701"/>
              <a:chExt cx="1017" cy="568"/>
            </a:xfrm>
          </p:grpSpPr>
          <p:cxnSp>
            <p:nvCxnSpPr>
              <p:cNvPr id="25624" name="AutoShape 125"/>
              <p:cNvCxnSpPr>
                <a:cxnSpLocks noChangeShapeType="1"/>
              </p:cNvCxnSpPr>
              <p:nvPr/>
            </p:nvCxnSpPr>
            <p:spPr bwMode="auto">
              <a:xfrm>
                <a:off x="1134" y="1701"/>
                <a:ext cx="1" cy="568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5625" name="AutoShape 126"/>
              <p:cNvCxnSpPr>
                <a:cxnSpLocks noChangeShapeType="1"/>
              </p:cNvCxnSpPr>
              <p:nvPr/>
            </p:nvCxnSpPr>
            <p:spPr bwMode="auto">
              <a:xfrm flipH="1">
                <a:off x="1699" y="1701"/>
                <a:ext cx="3" cy="339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/>
              </a:ln>
            </p:spPr>
          </p:cxnSp>
          <p:grpSp>
            <p:nvGrpSpPr>
              <p:cNvPr id="25626" name="Group 127"/>
              <p:cNvGrpSpPr>
                <a:grpSpLocks/>
              </p:cNvGrpSpPr>
              <p:nvPr/>
            </p:nvGrpSpPr>
            <p:grpSpPr bwMode="auto">
              <a:xfrm>
                <a:off x="1812" y="1701"/>
                <a:ext cx="339" cy="226"/>
                <a:chOff x="1487" y="1941"/>
                <a:chExt cx="339" cy="284"/>
              </a:xfrm>
            </p:grpSpPr>
            <p:cxnSp>
              <p:nvCxnSpPr>
                <p:cNvPr id="25631" name="AutoShape 128"/>
                <p:cNvCxnSpPr>
                  <a:cxnSpLocks noChangeShapeType="1"/>
                </p:cNvCxnSpPr>
                <p:nvPr/>
              </p:nvCxnSpPr>
              <p:spPr bwMode="auto">
                <a:xfrm>
                  <a:off x="1487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32" name="AutoShape 129"/>
                <p:cNvCxnSpPr>
                  <a:cxnSpLocks noChangeShapeType="1"/>
                </p:cNvCxnSpPr>
                <p:nvPr/>
              </p:nvCxnSpPr>
              <p:spPr bwMode="auto">
                <a:xfrm>
                  <a:off x="1600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33" name="AutoShape 130"/>
                <p:cNvCxnSpPr>
                  <a:cxnSpLocks noChangeShapeType="1"/>
                </p:cNvCxnSpPr>
                <p:nvPr/>
              </p:nvCxnSpPr>
              <p:spPr bwMode="auto">
                <a:xfrm>
                  <a:off x="1713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  <p:cxnSp>
              <p:nvCxnSpPr>
                <p:cNvPr id="25634" name="AutoShape 131"/>
                <p:cNvCxnSpPr>
                  <a:cxnSpLocks noChangeShapeType="1"/>
                </p:cNvCxnSpPr>
                <p:nvPr/>
              </p:nvCxnSpPr>
              <p:spPr bwMode="auto">
                <a:xfrm>
                  <a:off x="1826" y="1941"/>
                  <a:ext cx="0" cy="284"/>
                </a:xfrm>
                <a:prstGeom prst="straightConnector1">
                  <a:avLst/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</p:cxnSp>
          </p:grpSp>
          <p:cxnSp>
            <p:nvCxnSpPr>
              <p:cNvPr id="25627" name="AutoShape 132"/>
              <p:cNvCxnSpPr>
                <a:cxnSpLocks noChangeShapeType="1"/>
              </p:cNvCxnSpPr>
              <p:nvPr/>
            </p:nvCxnSpPr>
            <p:spPr bwMode="auto">
              <a:xfrm>
                <a:off x="1247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5628" name="AutoShape 133"/>
              <p:cNvCxnSpPr>
                <a:cxnSpLocks noChangeShapeType="1"/>
              </p:cNvCxnSpPr>
              <p:nvPr/>
            </p:nvCxnSpPr>
            <p:spPr bwMode="auto">
              <a:xfrm>
                <a:off x="1360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5629" name="AutoShape 134"/>
              <p:cNvCxnSpPr>
                <a:cxnSpLocks noChangeShapeType="1"/>
              </p:cNvCxnSpPr>
              <p:nvPr/>
            </p:nvCxnSpPr>
            <p:spPr bwMode="auto">
              <a:xfrm>
                <a:off x="1473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  <p:cxnSp>
            <p:nvCxnSpPr>
              <p:cNvPr id="25630" name="AutoShape 135"/>
              <p:cNvCxnSpPr>
                <a:cxnSpLocks noChangeShapeType="1"/>
              </p:cNvCxnSpPr>
              <p:nvPr/>
            </p:nvCxnSpPr>
            <p:spPr bwMode="auto">
              <a:xfrm>
                <a:off x="1586" y="1701"/>
                <a:ext cx="0" cy="226"/>
              </a:xfrm>
              <a:prstGeom prst="straightConnector1">
                <a:avLst/>
              </a:prstGeom>
              <a:noFill/>
              <a:ln w="12700">
                <a:solidFill>
                  <a:srgbClr val="000000"/>
                </a:solidFill>
                <a:round/>
                <a:headEnd/>
                <a:tailEnd/>
              </a:ln>
            </p:spPr>
          </p:cxnSp>
        </p:grpSp>
      </p:grpSp>
      <p:cxnSp>
        <p:nvCxnSpPr>
          <p:cNvPr id="39" name="Прямая соединительная линия 38"/>
          <p:cNvCxnSpPr/>
          <p:nvPr/>
        </p:nvCxnSpPr>
        <p:spPr>
          <a:xfrm>
            <a:off x="3441700" y="1854200"/>
            <a:ext cx="0" cy="386715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1" name="Picture 7" descr="Pencil icon (Vector PSD) GraphicsFuel.com"/>
          <p:cNvPicPr>
            <a:picLocks noChangeAspect="1" noChangeArrowheads="1"/>
          </p:cNvPicPr>
          <p:nvPr/>
        </p:nvPicPr>
        <p:blipFill>
          <a:blip r:embed="rId4"/>
          <a:srcRect l="6084" b="2643"/>
          <a:stretch>
            <a:fillRect/>
          </a:stretch>
        </p:blipFill>
        <p:spPr bwMode="auto">
          <a:xfrm>
            <a:off x="3441700" y="-193675"/>
            <a:ext cx="2058988" cy="2135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6300788" y="3136900"/>
            <a:ext cx="2733675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3200" i="1" dirty="0">
                <a:solidFill>
                  <a:srgbClr val="C00000"/>
                </a:solidFill>
                <a:latin typeface="+mn-lt"/>
                <a:cs typeface="+mn-cs"/>
              </a:rPr>
              <a:t>АВ </a:t>
            </a:r>
            <a:r>
              <a:rPr lang="ru-RU" sz="32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</a:t>
            </a:r>
            <a:r>
              <a:rPr lang="ru-RU" sz="32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32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CD</a:t>
            </a:r>
            <a:endParaRPr lang="ru-RU" sz="32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  <p:cxnSp>
        <p:nvCxnSpPr>
          <p:cNvPr id="200" name="Прямая соединительная линия 199"/>
          <p:cNvCxnSpPr/>
          <p:nvPr/>
        </p:nvCxnSpPr>
        <p:spPr>
          <a:xfrm>
            <a:off x="5716588" y="1860550"/>
            <a:ext cx="0" cy="3867150"/>
          </a:xfrm>
          <a:prstGeom prst="line">
            <a:avLst/>
          </a:prstGeom>
          <a:ln w="285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1" name="Picture 7" descr="Pencil icon (Vector PSD) GraphicsFuel.com"/>
          <p:cNvPicPr>
            <a:picLocks noChangeAspect="1" noChangeArrowheads="1"/>
          </p:cNvPicPr>
          <p:nvPr/>
        </p:nvPicPr>
        <p:blipFill>
          <a:blip r:embed="rId4"/>
          <a:srcRect l="6084" b="2643"/>
          <a:stretch>
            <a:fillRect/>
          </a:stretch>
        </p:blipFill>
        <p:spPr bwMode="auto">
          <a:xfrm>
            <a:off x="5716588" y="-141288"/>
            <a:ext cx="2058987" cy="2133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Группа 338"/>
          <p:cNvGrpSpPr>
            <a:grpSpLocks/>
          </p:cNvGrpSpPr>
          <p:nvPr/>
        </p:nvGrpSpPr>
        <p:grpSpPr bwMode="auto">
          <a:xfrm>
            <a:off x="-1349375" y="1025525"/>
            <a:ext cx="4772025" cy="4695825"/>
            <a:chOff x="4588768" y="-559104"/>
            <a:chExt cx="4200526" cy="3988104"/>
          </a:xfrm>
        </p:grpSpPr>
        <p:sp>
          <p:nvSpPr>
            <p:cNvPr id="334" name="Прямоугольный треугольник 333"/>
            <p:cNvSpPr/>
            <p:nvPr/>
          </p:nvSpPr>
          <p:spPr>
            <a:xfrm flipH="1">
              <a:off x="4588768" y="-542925"/>
              <a:ext cx="4200526" cy="3971925"/>
            </a:xfrm>
            <a:prstGeom prst="rtTriangle">
              <a:avLst/>
            </a:prstGeom>
            <a:blipFill>
              <a:blip r:embed="rId3" cstate="print"/>
              <a:tile tx="0" ty="0" sx="100000" sy="100000" flip="none" algn="tl"/>
            </a:blipFill>
            <a:ln>
              <a:noFill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6" name="Прямоугольный треугольник 335"/>
            <p:cNvSpPr/>
            <p:nvPr/>
          </p:nvSpPr>
          <p:spPr>
            <a:xfrm flipH="1">
              <a:off x="6229351" y="1057275"/>
              <a:ext cx="1870750" cy="1734563"/>
            </a:xfrm>
            <a:prstGeom prst="rtTriangle">
              <a:avLst/>
            </a:prstGeom>
            <a:solidFill>
              <a:schemeClr val="bg1"/>
            </a:soli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338" name="Прямоугольный треугольник 337"/>
            <p:cNvSpPr/>
            <p:nvPr/>
          </p:nvSpPr>
          <p:spPr>
            <a:xfrm flipH="1">
              <a:off x="4588768" y="-559104"/>
              <a:ext cx="4200526" cy="3971925"/>
            </a:xfrm>
            <a:prstGeom prst="rtTriangle">
              <a:avLst/>
            </a:prstGeom>
            <a:solidFill>
              <a:srgbClr val="FFFFFF">
                <a:alpha val="30196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 dirty="0">
                <a:latin typeface="Verdana" pitchFamily="34" charset="0"/>
                <a:ea typeface="Verdana" pitchFamily="34" charset="0"/>
                <a:cs typeface="Verdana" pitchFamily="34" charset="0"/>
              </a:endParaRPr>
            </a:p>
          </p:txBody>
        </p:sp>
      </p:grpSp>
      <p:sp>
        <p:nvSpPr>
          <p:cNvPr id="202" name="TextBox 201"/>
          <p:cNvSpPr txBox="1"/>
          <p:nvPr/>
        </p:nvSpPr>
        <p:spPr>
          <a:xfrm>
            <a:off x="3436938" y="1817688"/>
            <a:ext cx="56356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203" name="TextBox 202"/>
          <p:cNvSpPr txBox="1"/>
          <p:nvPr/>
        </p:nvSpPr>
        <p:spPr>
          <a:xfrm>
            <a:off x="3417888" y="5038725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sp>
        <p:nvSpPr>
          <p:cNvPr id="205" name="TextBox 204"/>
          <p:cNvSpPr txBox="1"/>
          <p:nvPr/>
        </p:nvSpPr>
        <p:spPr>
          <a:xfrm>
            <a:off x="5716588" y="1803400"/>
            <a:ext cx="56356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C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06" name="TextBox 205"/>
          <p:cNvSpPr txBox="1"/>
          <p:nvPr/>
        </p:nvSpPr>
        <p:spPr>
          <a:xfrm>
            <a:off x="5726113" y="5068888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D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5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3.7037E-6 L 0.25 -3.7037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L 0 0.55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75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0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40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1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2" grpId="0"/>
      <p:bldP spid="203" grpId="0"/>
      <p:bldP spid="205" grpId="0"/>
      <p:bldP spid="20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Параллельные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3487738" y="2339975"/>
            <a:ext cx="0" cy="3514725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2997200" y="2211388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5148263" y="2251075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b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8" name="Прямоугольник 257"/>
          <p:cNvSpPr/>
          <p:nvPr/>
        </p:nvSpPr>
        <p:spPr>
          <a:xfrm>
            <a:off x="1335088" y="1595438"/>
            <a:ext cx="6473825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</a:rPr>
              <a:t>a </a:t>
            </a:r>
            <a:r>
              <a:rPr lang="en-US" sz="3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c, </a:t>
            </a: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</a:rPr>
              <a:t>b </a:t>
            </a:r>
            <a:r>
              <a:rPr lang="en-US" sz="3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</a:t>
            </a: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c  </a:t>
            </a:r>
            <a:r>
              <a:rPr lang="en-US" sz="3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</a:t>
            </a: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r>
              <a:rPr lang="en-US" sz="900" i="1" dirty="0">
                <a:solidFill>
                  <a:srgbClr val="C00000"/>
                </a:solidFill>
                <a:latin typeface="+mn-lt"/>
                <a:cs typeface="+mn-cs"/>
              </a:rPr>
              <a:t> </a:t>
            </a:r>
            <a:r>
              <a:rPr lang="ru-RU" sz="3600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</a:t>
            </a:r>
            <a:r>
              <a:rPr lang="ru-RU" sz="3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 </a:t>
            </a:r>
            <a:r>
              <a:rPr lang="en-US" sz="3600" i="1" dirty="0">
                <a:solidFill>
                  <a:srgbClr val="C00000"/>
                </a:solidFill>
                <a:latin typeface="+mn-lt"/>
                <a:cs typeface="+mn-cs"/>
                <a:sym typeface="Symbol"/>
              </a:rPr>
              <a:t>b</a:t>
            </a:r>
            <a:endParaRPr lang="ru-RU" sz="3600" i="1" dirty="0">
              <a:solidFill>
                <a:srgbClr val="C00000"/>
              </a:solidFill>
              <a:latin typeface="+mn-lt"/>
              <a:cs typeface="+mn-cs"/>
              <a:sym typeface="Symbol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638800" y="2401888"/>
            <a:ext cx="0" cy="3460750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74813" y="4654550"/>
            <a:ext cx="4318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c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flipH="1" flipV="1">
            <a:off x="1658938" y="5360988"/>
            <a:ext cx="6140450" cy="0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рямоугольник 21"/>
          <p:cNvSpPr/>
          <p:nvPr/>
        </p:nvSpPr>
        <p:spPr>
          <a:xfrm>
            <a:off x="3487738" y="5064125"/>
            <a:ext cx="285750" cy="295275"/>
          </a:xfrm>
          <a:prstGeom prst="rect">
            <a:avLst/>
          </a:prstGeom>
          <a:noFill/>
          <a:ln w="190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5638800" y="5054600"/>
            <a:ext cx="285750" cy="295275"/>
          </a:xfrm>
          <a:prstGeom prst="rect">
            <a:avLst/>
          </a:prstGeom>
          <a:noFill/>
          <a:ln w="19050"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4" name="Rectangle 1"/>
          <p:cNvSpPr>
            <a:spLocks noChangeArrowheads="1"/>
          </p:cNvSpPr>
          <p:nvPr/>
        </p:nvSpPr>
        <p:spPr bwMode="auto">
          <a:xfrm>
            <a:off x="157163" y="5711825"/>
            <a:ext cx="8829675" cy="1020763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ctr">
              <a:defRPr/>
            </a:pPr>
            <a:r>
              <a:rPr lang="ru-RU" sz="2700" i="1" dirty="0"/>
              <a:t>Если две прямые в плоскости </a:t>
            </a:r>
            <a:r>
              <a:rPr lang="ru-RU" sz="2700" i="1" dirty="0">
                <a:solidFill>
                  <a:srgbClr val="C00000"/>
                </a:solidFill>
              </a:rPr>
              <a:t>перпендикулярны</a:t>
            </a:r>
            <a:r>
              <a:rPr lang="ru-RU" sz="2700" i="1" dirty="0"/>
              <a:t> третьей прямой, то они </a:t>
            </a:r>
            <a:r>
              <a:rPr lang="ru-RU" sz="2700" i="1" dirty="0">
                <a:solidFill>
                  <a:srgbClr val="C00000"/>
                </a:solidFill>
              </a:rPr>
              <a:t>параллельны</a:t>
            </a:r>
            <a:r>
              <a:rPr lang="ru-RU" sz="2700" i="1" dirty="0"/>
              <a:t>. </a:t>
            </a:r>
            <a:endParaRPr lang="ru-RU" sz="2700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1000"/>
                                        <p:tgtEl>
                                          <p:spTgt spid="2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13" grpId="0"/>
      <p:bldP spid="22" grpId="0" animBg="1"/>
      <p:bldP spid="23" grpId="0" animBg="1"/>
      <p:bldP spid="2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684213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Параллельные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2024063" y="2024063"/>
            <a:ext cx="5765800" cy="2092325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2019300" y="1395413"/>
            <a:ext cx="5635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А</a:t>
            </a:r>
          </a:p>
        </p:txBody>
      </p:sp>
      <p:sp>
        <p:nvSpPr>
          <p:cNvPr id="84" name="TextBox 83"/>
          <p:cNvSpPr txBox="1"/>
          <p:nvPr/>
        </p:nvSpPr>
        <p:spPr>
          <a:xfrm>
            <a:off x="7532688" y="3381375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C00000"/>
                </a:solidFill>
                <a:latin typeface="+mn-lt"/>
                <a:cs typeface="+mn-cs"/>
              </a:rPr>
              <a:t>В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1689100" y="3070225"/>
            <a:ext cx="5765800" cy="2090738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684338" y="2441575"/>
            <a:ext cx="56356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C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197725" y="4425950"/>
            <a:ext cx="5746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D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44" name="Rectangle 1"/>
          <p:cNvSpPr>
            <a:spLocks noChangeArrowheads="1"/>
          </p:cNvSpPr>
          <p:nvPr/>
        </p:nvSpPr>
        <p:spPr bwMode="auto">
          <a:xfrm>
            <a:off x="273050" y="5216525"/>
            <a:ext cx="8597900" cy="1481138"/>
          </a:xfrm>
          <a:prstGeom prst="round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>
            <a:spAutoFit/>
          </a:bodyPr>
          <a:lstStyle/>
          <a:p>
            <a:pPr algn="just">
              <a:defRPr/>
            </a:pPr>
            <a:r>
              <a:rPr lang="ru-RU" sz="2700" i="1" dirty="0"/>
              <a:t>Через каждую точку плоскости, не лежащую на данной прямой, можно провести </a:t>
            </a:r>
            <a:r>
              <a:rPr lang="ru-RU" sz="2700" i="1" dirty="0">
                <a:solidFill>
                  <a:srgbClr val="C00000"/>
                </a:solidFill>
              </a:rPr>
              <a:t>только одну прямую</a:t>
            </a:r>
            <a:r>
              <a:rPr lang="ru-RU" sz="2700" i="1" dirty="0"/>
              <a:t>, </a:t>
            </a:r>
            <a:r>
              <a:rPr lang="ru-RU" sz="2700" i="1" dirty="0">
                <a:solidFill>
                  <a:srgbClr val="C00000"/>
                </a:solidFill>
              </a:rPr>
              <a:t>параллельную</a:t>
            </a:r>
            <a:r>
              <a:rPr lang="ru-RU" sz="2700" i="1" dirty="0"/>
              <a:t> данной прямой.</a:t>
            </a:r>
            <a:r>
              <a:rPr lang="en-US" sz="2700" i="1" dirty="0"/>
              <a:t> </a:t>
            </a:r>
            <a:endParaRPr lang="ru-RU" sz="2700" i="1" dirty="0">
              <a:solidFill>
                <a:srgbClr val="C0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72000" y="3429000"/>
            <a:ext cx="6254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15" name="Овал 14"/>
          <p:cNvSpPr/>
          <p:nvPr/>
        </p:nvSpPr>
        <p:spPr>
          <a:xfrm>
            <a:off x="4543425" y="4083050"/>
            <a:ext cx="57150" cy="5715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20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2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TextBox 82"/>
          <p:cNvSpPr txBox="1"/>
          <p:nvPr/>
        </p:nvSpPr>
        <p:spPr>
          <a:xfrm>
            <a:off x="6283325" y="2298700"/>
            <a:ext cx="63658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3190875" y="5299075"/>
            <a:ext cx="50323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53" name="TextBox 252"/>
          <p:cNvSpPr txBox="1"/>
          <p:nvPr/>
        </p:nvSpPr>
        <p:spPr>
          <a:xfrm>
            <a:off x="6319838" y="4146550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940425" y="5267325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b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222924" y="2995354"/>
            <a:ext cx="2698152" cy="1825437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3209925" y="1976438"/>
            <a:ext cx="0" cy="4052887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2106613" y="298450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5916613" y="1905000"/>
            <a:ext cx="0" cy="40513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H="1">
            <a:off x="2106613" y="483235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Параллельные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253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6" name="Прямая соединительная линия 45"/>
          <p:cNvCxnSpPr/>
          <p:nvPr/>
        </p:nvCxnSpPr>
        <p:spPr>
          <a:xfrm flipH="1">
            <a:off x="2474913" y="3846513"/>
            <a:ext cx="2160587" cy="217805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4075113" y="1811338"/>
            <a:ext cx="0" cy="40513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/>
          <p:cNvSpPr txBox="1"/>
          <p:nvPr/>
        </p:nvSpPr>
        <p:spPr>
          <a:xfrm>
            <a:off x="2371725" y="1851025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a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38925" y="3770313"/>
            <a:ext cx="5127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d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59" name="Прямая соединительная линия 58"/>
          <p:cNvCxnSpPr/>
          <p:nvPr/>
        </p:nvCxnSpPr>
        <p:spPr>
          <a:xfrm flipH="1">
            <a:off x="2478088" y="4410075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Куб 50"/>
          <p:cNvSpPr/>
          <p:nvPr/>
        </p:nvSpPr>
        <p:spPr>
          <a:xfrm>
            <a:off x="3348318" y="2590800"/>
            <a:ext cx="2447364" cy="2572869"/>
          </a:xfrm>
          <a:prstGeom prst="cube">
            <a:avLst>
              <a:gd name="adj" fmla="val 30455"/>
            </a:avLst>
          </a:prstGeom>
          <a:solidFill>
            <a:srgbClr val="99CCFF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2" name="TextBox 51"/>
          <p:cNvSpPr txBox="1"/>
          <p:nvPr/>
        </p:nvSpPr>
        <p:spPr>
          <a:xfrm>
            <a:off x="1887538" y="2649538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b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226175" y="4554538"/>
            <a:ext cx="43180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c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H="1">
            <a:off x="2003425" y="334010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 flipH="1">
            <a:off x="2003425" y="5168900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H="1">
            <a:off x="2478088" y="2573338"/>
            <a:ext cx="4733925" cy="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3330575" y="2733675"/>
            <a:ext cx="0" cy="405288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5041900" y="2733675"/>
            <a:ext cx="0" cy="405288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5786438" y="1811338"/>
            <a:ext cx="0" cy="40513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684463" y="6149975"/>
            <a:ext cx="63658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m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598863" y="1563688"/>
            <a:ext cx="5032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p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302250" y="1565275"/>
            <a:ext cx="471488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q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545013" y="6149975"/>
            <a:ext cx="501650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n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cxnSp>
        <p:nvCxnSpPr>
          <p:cNvPr id="35" name="Прямая соединительная линия 34"/>
          <p:cNvCxnSpPr/>
          <p:nvPr/>
        </p:nvCxnSpPr>
        <p:spPr>
          <a:xfrm flipH="1">
            <a:off x="2679700" y="1801813"/>
            <a:ext cx="2160588" cy="2197100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flipH="1">
            <a:off x="4348163" y="1855788"/>
            <a:ext cx="2160587" cy="2195512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Прямая соединительная линия 61"/>
          <p:cNvCxnSpPr/>
          <p:nvPr/>
        </p:nvCxnSpPr>
        <p:spPr>
          <a:xfrm flipH="1">
            <a:off x="4132263" y="3898900"/>
            <a:ext cx="2170112" cy="2179638"/>
          </a:xfrm>
          <a:prstGeom prst="line">
            <a:avLst/>
          </a:prstGeom>
          <a:ln w="28575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2155825" y="5343525"/>
            <a:ext cx="4921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k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527300" y="3217863"/>
            <a:ext cx="4619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s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4316413" y="3263900"/>
            <a:ext cx="35877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t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054475" y="5334000"/>
            <a:ext cx="32861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4000" i="1" dirty="0">
                <a:solidFill>
                  <a:srgbClr val="C00000"/>
                </a:solidFill>
                <a:latin typeface="+mn-lt"/>
                <a:cs typeface="+mn-cs"/>
              </a:rPr>
              <a:t>l</a:t>
            </a:r>
            <a:endParaRPr lang="ru-RU" sz="4000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Параллельные прямые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"/>
                            </p:stCondLst>
                            <p:childTnLst>
                              <p:par>
                                <p:cTn id="9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/>
      <p:bldP spid="57" grpId="0"/>
      <p:bldP spid="52" grpId="0"/>
      <p:bldP spid="53" grpId="0"/>
      <p:bldP spid="29" grpId="0"/>
      <p:bldP spid="31" grpId="0"/>
      <p:bldP spid="32" grpId="0"/>
      <p:bldP spid="33" grpId="0"/>
      <p:bldP spid="68" grpId="0"/>
      <p:bldP spid="69" grpId="0"/>
      <p:bldP spid="70" grpId="0"/>
      <p:bldP spid="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1257300" y="0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Координатная  плоскость</a:t>
            </a:r>
            <a:endParaRPr lang="ru-RU" sz="36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>
            <a:off x="0" y="3557588"/>
            <a:ext cx="9144000" cy="0"/>
          </a:xfrm>
          <a:prstGeom prst="line">
            <a:avLst/>
          </a:prstGeom>
          <a:ln w="44450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4008438" y="407988"/>
            <a:ext cx="563562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4000" i="1" dirty="0">
                <a:solidFill>
                  <a:srgbClr val="0070C0"/>
                </a:solidFill>
                <a:latin typeface="+mn-lt"/>
                <a:cs typeface="+mn-cs"/>
              </a:rPr>
              <a:t>у</a:t>
            </a:r>
            <a:endParaRPr lang="ru-RU" sz="4000" i="1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8682038" y="3446463"/>
            <a:ext cx="461962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4000" i="1" dirty="0" err="1">
                <a:solidFill>
                  <a:srgbClr val="0070C0"/>
                </a:solidFill>
                <a:latin typeface="+mn-lt"/>
                <a:cs typeface="+mn-cs"/>
              </a:rPr>
              <a:t>х</a:t>
            </a:r>
            <a:endParaRPr lang="ru-RU" sz="4000" i="1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263" name="TextBox 262"/>
          <p:cNvSpPr txBox="1"/>
          <p:nvPr/>
        </p:nvSpPr>
        <p:spPr>
          <a:xfrm>
            <a:off x="4486275" y="3557588"/>
            <a:ext cx="37623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i="1" dirty="0">
                <a:solidFill>
                  <a:srgbClr val="0070C0"/>
                </a:solidFill>
                <a:latin typeface="+mn-lt"/>
                <a:cs typeface="+mn-cs"/>
              </a:rPr>
              <a:t>0</a:t>
            </a:r>
            <a:endParaRPr lang="ru-RU" sz="2400" i="1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270" name="Прямоугольник 269"/>
          <p:cNvSpPr>
            <a:spLocks noChangeArrowheads="1"/>
          </p:cNvSpPr>
          <p:nvPr/>
        </p:nvSpPr>
        <p:spPr bwMode="auto">
          <a:xfrm>
            <a:off x="6034088" y="1824038"/>
            <a:ext cx="3109912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начало отсчета</a:t>
            </a:r>
            <a:endParaRPr lang="ru-RU"/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4572000" y="600075"/>
            <a:ext cx="0" cy="6257925"/>
          </a:xfrm>
          <a:prstGeom prst="line">
            <a:avLst/>
          </a:prstGeom>
          <a:ln w="44450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5" name="Группа 104"/>
          <p:cNvGrpSpPr>
            <a:grpSpLocks/>
          </p:cNvGrpSpPr>
          <p:nvPr/>
        </p:nvGrpSpPr>
        <p:grpSpPr bwMode="auto">
          <a:xfrm>
            <a:off x="322263" y="3557588"/>
            <a:ext cx="3995737" cy="461962"/>
            <a:chOff x="322988" y="3557588"/>
            <a:chExt cx="3994990" cy="461665"/>
          </a:xfrm>
        </p:grpSpPr>
        <p:sp>
          <p:nvSpPr>
            <p:cNvPr id="222" name="TextBox 221"/>
            <p:cNvSpPr txBox="1"/>
            <p:nvPr/>
          </p:nvSpPr>
          <p:spPr>
            <a:xfrm>
              <a:off x="1810197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-5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33" name="TextBox 232"/>
            <p:cNvSpPr txBox="1"/>
            <p:nvPr/>
          </p:nvSpPr>
          <p:spPr>
            <a:xfrm>
              <a:off x="2313341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-4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44" name="TextBox 243"/>
            <p:cNvSpPr txBox="1"/>
            <p:nvPr/>
          </p:nvSpPr>
          <p:spPr>
            <a:xfrm>
              <a:off x="2803786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-3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46" name="TextBox 245"/>
            <p:cNvSpPr txBox="1"/>
            <p:nvPr/>
          </p:nvSpPr>
          <p:spPr>
            <a:xfrm>
              <a:off x="3330738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-2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47" name="TextBox 246"/>
            <p:cNvSpPr txBox="1"/>
            <p:nvPr/>
          </p:nvSpPr>
          <p:spPr>
            <a:xfrm>
              <a:off x="3844991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-1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1291182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-6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799149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-7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322988" y="3557588"/>
              <a:ext cx="47298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-8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07" name="Группа 106"/>
          <p:cNvGrpSpPr>
            <a:grpSpLocks/>
          </p:cNvGrpSpPr>
          <p:nvPr/>
        </p:nvGrpSpPr>
        <p:grpSpPr bwMode="auto">
          <a:xfrm>
            <a:off x="4487863" y="1089025"/>
            <a:ext cx="160337" cy="1971675"/>
            <a:chOff x="4488180" y="1088988"/>
            <a:chExt cx="160020" cy="1972011"/>
          </a:xfrm>
        </p:grpSpPr>
        <p:cxnSp>
          <p:nvCxnSpPr>
            <p:cNvPr id="47" name="Прямая соединительная линия 46"/>
            <p:cNvCxnSpPr/>
            <p:nvPr/>
          </p:nvCxnSpPr>
          <p:spPr>
            <a:xfrm>
              <a:off x="4496101" y="3060999"/>
              <a:ext cx="15209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>
              <a:off x="4496101" y="2567203"/>
              <a:ext cx="15209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>
              <a:off x="4496101" y="2074994"/>
              <a:ext cx="15209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Прямая соединительная линия 62"/>
            <p:cNvCxnSpPr/>
            <p:nvPr/>
          </p:nvCxnSpPr>
          <p:spPr>
            <a:xfrm>
              <a:off x="4496101" y="1587548"/>
              <a:ext cx="15209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/>
            <p:cNvCxnSpPr/>
            <p:nvPr/>
          </p:nvCxnSpPr>
          <p:spPr>
            <a:xfrm>
              <a:off x="4488180" y="1088988"/>
              <a:ext cx="152099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8" name="Группа 107"/>
          <p:cNvGrpSpPr>
            <a:grpSpLocks/>
          </p:cNvGrpSpPr>
          <p:nvPr/>
        </p:nvGrpSpPr>
        <p:grpSpPr bwMode="auto">
          <a:xfrm>
            <a:off x="4495800" y="4044950"/>
            <a:ext cx="152400" cy="1978025"/>
            <a:chOff x="4495800" y="4045548"/>
            <a:chExt cx="152400" cy="1977390"/>
          </a:xfrm>
        </p:grpSpPr>
        <p:cxnSp>
          <p:nvCxnSpPr>
            <p:cNvPr id="65" name="Прямая соединительная линия 64"/>
            <p:cNvCxnSpPr/>
            <p:nvPr/>
          </p:nvCxnSpPr>
          <p:spPr>
            <a:xfrm>
              <a:off x="4495800" y="4045548"/>
              <a:ext cx="1524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>
              <a:off x="4495800" y="4545450"/>
              <a:ext cx="1524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>
              <a:off x="4495800" y="5035830"/>
              <a:ext cx="1524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Прямая соединительная линия 67"/>
            <p:cNvCxnSpPr/>
            <p:nvPr/>
          </p:nvCxnSpPr>
          <p:spPr>
            <a:xfrm>
              <a:off x="4495800" y="5530971"/>
              <a:ext cx="1524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Прямая соединительная линия 68"/>
            <p:cNvCxnSpPr/>
            <p:nvPr/>
          </p:nvCxnSpPr>
          <p:spPr>
            <a:xfrm>
              <a:off x="4495800" y="6022938"/>
              <a:ext cx="15240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0" name="Группа 109"/>
          <p:cNvGrpSpPr>
            <a:grpSpLocks/>
          </p:cNvGrpSpPr>
          <p:nvPr/>
        </p:nvGrpSpPr>
        <p:grpSpPr bwMode="auto">
          <a:xfrm>
            <a:off x="4098925" y="3813175"/>
            <a:ext cx="473075" cy="2443163"/>
            <a:chOff x="4098794" y="3812858"/>
            <a:chExt cx="473206" cy="2442865"/>
          </a:xfrm>
        </p:grpSpPr>
        <p:sp>
          <p:nvSpPr>
            <p:cNvPr id="70" name="TextBox 69"/>
            <p:cNvSpPr txBox="1"/>
            <p:nvPr/>
          </p:nvSpPr>
          <p:spPr>
            <a:xfrm>
              <a:off x="4098794" y="5793816"/>
              <a:ext cx="473206" cy="4619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-5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098794" y="5295402"/>
              <a:ext cx="473206" cy="4619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-4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098794" y="4787464"/>
              <a:ext cx="473206" cy="4619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-3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098794" y="4292225"/>
              <a:ext cx="473206" cy="4619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-2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74" name="TextBox 73"/>
            <p:cNvSpPr txBox="1"/>
            <p:nvPr/>
          </p:nvSpPr>
          <p:spPr>
            <a:xfrm>
              <a:off x="4098794" y="3812858"/>
              <a:ext cx="473206" cy="46190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-1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09" name="Группа 108"/>
          <p:cNvGrpSpPr>
            <a:grpSpLocks/>
          </p:cNvGrpSpPr>
          <p:nvPr/>
        </p:nvGrpSpPr>
        <p:grpSpPr bwMode="auto">
          <a:xfrm>
            <a:off x="4572000" y="844550"/>
            <a:ext cx="374650" cy="2446338"/>
            <a:chOff x="4572000" y="844868"/>
            <a:chExt cx="375424" cy="2446675"/>
          </a:xfrm>
        </p:grpSpPr>
        <p:sp>
          <p:nvSpPr>
            <p:cNvPr id="79" name="TextBox 78"/>
            <p:cNvSpPr txBox="1"/>
            <p:nvPr/>
          </p:nvSpPr>
          <p:spPr>
            <a:xfrm>
              <a:off x="4572000" y="2829516"/>
              <a:ext cx="375424" cy="46202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1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4572000" y="2342087"/>
              <a:ext cx="375424" cy="4620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2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4572000" y="1865772"/>
              <a:ext cx="375424" cy="4620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3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2" name="TextBox 81"/>
            <p:cNvSpPr txBox="1"/>
            <p:nvPr/>
          </p:nvSpPr>
          <p:spPr>
            <a:xfrm>
              <a:off x="4572000" y="1343412"/>
              <a:ext cx="375424" cy="46202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4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4572000" y="844868"/>
              <a:ext cx="375424" cy="46202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5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04" name="Группа 103"/>
          <p:cNvGrpSpPr>
            <a:grpSpLocks/>
          </p:cNvGrpSpPr>
          <p:nvPr/>
        </p:nvGrpSpPr>
        <p:grpSpPr bwMode="auto">
          <a:xfrm>
            <a:off x="4886325" y="3557588"/>
            <a:ext cx="3887788" cy="461962"/>
            <a:chOff x="4886025" y="3557588"/>
            <a:chExt cx="3888692" cy="461665"/>
          </a:xfrm>
        </p:grpSpPr>
        <p:sp>
          <p:nvSpPr>
            <p:cNvPr id="167" name="TextBox 166"/>
            <p:cNvSpPr txBox="1"/>
            <p:nvPr/>
          </p:nvSpPr>
          <p:spPr>
            <a:xfrm>
              <a:off x="4886025" y="3557588"/>
              <a:ext cx="37473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1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5386204" y="3557588"/>
              <a:ext cx="37473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2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189" name="TextBox 188"/>
            <p:cNvSpPr txBox="1"/>
            <p:nvPr/>
          </p:nvSpPr>
          <p:spPr>
            <a:xfrm>
              <a:off x="5887971" y="3557588"/>
              <a:ext cx="376324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3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00" name="TextBox 199"/>
            <p:cNvSpPr txBox="1"/>
            <p:nvPr/>
          </p:nvSpPr>
          <p:spPr>
            <a:xfrm>
              <a:off x="6388149" y="3557588"/>
              <a:ext cx="376325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4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11" name="TextBox 210"/>
            <p:cNvSpPr txBox="1"/>
            <p:nvPr/>
          </p:nvSpPr>
          <p:spPr>
            <a:xfrm>
              <a:off x="7896625" y="3557588"/>
              <a:ext cx="376325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7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7413913" y="3557588"/>
              <a:ext cx="37473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6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>
              <a:off x="6894680" y="3557588"/>
              <a:ext cx="376324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5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8399980" y="3557588"/>
              <a:ext cx="374737" cy="46166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8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</p:grpSp>
      <p:grpSp>
        <p:nvGrpSpPr>
          <p:cNvPr id="114" name="Группа 113"/>
          <p:cNvGrpSpPr>
            <a:grpSpLocks/>
          </p:cNvGrpSpPr>
          <p:nvPr/>
        </p:nvGrpSpPr>
        <p:grpSpPr bwMode="auto">
          <a:xfrm>
            <a:off x="546100" y="3487738"/>
            <a:ext cx="3524250" cy="139700"/>
            <a:chOff x="546847" y="3487274"/>
            <a:chExt cx="3523802" cy="140407"/>
          </a:xfrm>
        </p:grpSpPr>
        <p:cxnSp>
          <p:nvCxnSpPr>
            <p:cNvPr id="255" name="Прямая соединительная линия 254"/>
            <p:cNvCxnSpPr/>
            <p:nvPr/>
          </p:nvCxnSpPr>
          <p:spPr>
            <a:xfrm>
              <a:off x="2062717" y="3490465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6" name="Прямая соединительная линия 255"/>
            <p:cNvCxnSpPr/>
            <p:nvPr/>
          </p:nvCxnSpPr>
          <p:spPr>
            <a:xfrm>
              <a:off x="2562716" y="3490465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Прямая соединительная линия 256"/>
            <p:cNvCxnSpPr/>
            <p:nvPr/>
          </p:nvCxnSpPr>
          <p:spPr>
            <a:xfrm>
              <a:off x="3056366" y="3487274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Прямая соединительная линия 257"/>
            <p:cNvCxnSpPr/>
            <p:nvPr/>
          </p:nvCxnSpPr>
          <p:spPr>
            <a:xfrm>
              <a:off x="3573825" y="3490465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Прямая соединительная линия 258"/>
            <p:cNvCxnSpPr/>
            <p:nvPr/>
          </p:nvCxnSpPr>
          <p:spPr>
            <a:xfrm>
              <a:off x="4070649" y="3490465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>
              <a:off x="1548433" y="3490465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1042084" y="3490465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Прямая соединительная линия 56"/>
            <p:cNvCxnSpPr/>
            <p:nvPr/>
          </p:nvCxnSpPr>
          <p:spPr>
            <a:xfrm>
              <a:off x="546847" y="3493656"/>
              <a:ext cx="0" cy="1340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3" name="Группа 112"/>
          <p:cNvGrpSpPr>
            <a:grpSpLocks/>
          </p:cNvGrpSpPr>
          <p:nvPr/>
        </p:nvGrpSpPr>
        <p:grpSpPr bwMode="auto">
          <a:xfrm>
            <a:off x="5080000" y="3490913"/>
            <a:ext cx="3524250" cy="141287"/>
            <a:chOff x="5080747" y="3490352"/>
            <a:chExt cx="3523353" cy="142035"/>
          </a:xfrm>
        </p:grpSpPr>
        <p:cxnSp>
          <p:nvCxnSpPr>
            <p:cNvPr id="248" name="Прямая соединительная линия 247"/>
            <p:cNvCxnSpPr/>
            <p:nvPr/>
          </p:nvCxnSpPr>
          <p:spPr>
            <a:xfrm>
              <a:off x="5080747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Прямая соединительная линия 250"/>
            <p:cNvCxnSpPr/>
            <p:nvPr/>
          </p:nvCxnSpPr>
          <p:spPr>
            <a:xfrm>
              <a:off x="5585444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Прямая соединительная линия 251"/>
            <p:cNvCxnSpPr/>
            <p:nvPr/>
          </p:nvCxnSpPr>
          <p:spPr>
            <a:xfrm>
              <a:off x="6090140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Прямая соединительная линия 252"/>
            <p:cNvCxnSpPr/>
            <p:nvPr/>
          </p:nvCxnSpPr>
          <p:spPr>
            <a:xfrm>
              <a:off x="6594837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Прямая соединительная линия 253"/>
            <p:cNvCxnSpPr/>
            <p:nvPr/>
          </p:nvCxnSpPr>
          <p:spPr>
            <a:xfrm>
              <a:off x="7594707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7086836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>
              <a:off x="8102578" y="3490352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Прямая соединительная линия 88"/>
            <p:cNvCxnSpPr/>
            <p:nvPr/>
          </p:nvCxnSpPr>
          <p:spPr>
            <a:xfrm>
              <a:off x="8604100" y="3498331"/>
              <a:ext cx="0" cy="13405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3" name="Прямая со стрелкой 92"/>
          <p:cNvCxnSpPr/>
          <p:nvPr/>
        </p:nvCxnSpPr>
        <p:spPr>
          <a:xfrm flipH="1">
            <a:off x="4594225" y="2303463"/>
            <a:ext cx="1590675" cy="1230312"/>
          </a:xfrm>
          <a:prstGeom prst="straightConnector1">
            <a:avLst/>
          </a:prstGeom>
          <a:ln w="19050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Овал 105"/>
          <p:cNvSpPr/>
          <p:nvPr/>
        </p:nvSpPr>
        <p:spPr>
          <a:xfrm>
            <a:off x="4541838" y="3524250"/>
            <a:ext cx="60325" cy="66675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1" name="Прямоугольник 110"/>
          <p:cNvSpPr>
            <a:spLocks noChangeArrowheads="1"/>
          </p:cNvSpPr>
          <p:nvPr/>
        </p:nvSpPr>
        <p:spPr bwMode="auto">
          <a:xfrm>
            <a:off x="0" y="3051175"/>
            <a:ext cx="3109913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ось абсцисс</a:t>
            </a:r>
            <a:endParaRPr lang="ru-RU"/>
          </a:p>
        </p:txBody>
      </p:sp>
      <p:sp>
        <p:nvSpPr>
          <p:cNvPr id="112" name="Прямоугольник 111"/>
          <p:cNvSpPr>
            <a:spLocks noChangeArrowheads="1"/>
          </p:cNvSpPr>
          <p:nvPr/>
        </p:nvSpPr>
        <p:spPr bwMode="auto">
          <a:xfrm rot="-5400000">
            <a:off x="3613150" y="5010150"/>
            <a:ext cx="2424113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ось ординат</a:t>
            </a:r>
            <a:endParaRPr lang="ru-RU"/>
          </a:p>
        </p:txBody>
      </p:sp>
      <p:sp>
        <p:nvSpPr>
          <p:cNvPr id="115" name="Прямоугольник 114"/>
          <p:cNvSpPr>
            <a:spLocks noChangeArrowheads="1"/>
          </p:cNvSpPr>
          <p:nvPr/>
        </p:nvSpPr>
        <p:spPr bwMode="auto">
          <a:xfrm>
            <a:off x="1057275" y="5213350"/>
            <a:ext cx="2447925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координаты </a:t>
            </a:r>
            <a:endParaRPr lang="ru-RU"/>
          </a:p>
        </p:txBody>
      </p:sp>
      <p:cxnSp>
        <p:nvCxnSpPr>
          <p:cNvPr id="116" name="Прямая со стрелкой 115"/>
          <p:cNvCxnSpPr>
            <a:stCxn id="115" idx="0"/>
          </p:cNvCxnSpPr>
          <p:nvPr/>
        </p:nvCxnSpPr>
        <p:spPr>
          <a:xfrm flipH="1" flipV="1">
            <a:off x="1693863" y="3898900"/>
            <a:ext cx="587375" cy="1314450"/>
          </a:xfrm>
          <a:prstGeom prst="straightConnector1">
            <a:avLst/>
          </a:prstGeom>
          <a:ln w="19050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 стрелкой 116"/>
          <p:cNvCxnSpPr>
            <a:stCxn id="115" idx="0"/>
          </p:cNvCxnSpPr>
          <p:nvPr/>
        </p:nvCxnSpPr>
        <p:spPr>
          <a:xfrm flipV="1">
            <a:off x="2281238" y="4616450"/>
            <a:ext cx="1941512" cy="596900"/>
          </a:xfrm>
          <a:prstGeom prst="straightConnector1">
            <a:avLst/>
          </a:prstGeom>
          <a:ln w="19050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1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4" grpId="0"/>
      <p:bldP spid="263" grpId="0"/>
      <p:bldP spid="270" grpId="0"/>
      <p:bldP spid="106" grpId="0" animBg="1"/>
      <p:bldP spid="111" grpId="0"/>
      <p:bldP spid="112" grpId="0"/>
      <p:bldP spid="11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Прямая соединительная линия 35"/>
          <p:cNvCxnSpPr/>
          <p:nvPr/>
        </p:nvCxnSpPr>
        <p:spPr>
          <a:xfrm flipV="1">
            <a:off x="4572000" y="600075"/>
            <a:ext cx="0" cy="6257925"/>
          </a:xfrm>
          <a:prstGeom prst="line">
            <a:avLst/>
          </a:prstGeom>
          <a:ln w="44450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771" name="Группа 74"/>
          <p:cNvGrpSpPr>
            <a:grpSpLocks/>
          </p:cNvGrpSpPr>
          <p:nvPr/>
        </p:nvGrpSpPr>
        <p:grpSpPr bwMode="auto">
          <a:xfrm>
            <a:off x="0" y="398463"/>
            <a:ext cx="9144000" cy="5857875"/>
            <a:chOff x="0" y="398942"/>
            <a:chExt cx="9144000" cy="5856781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>
              <a:off x="0" y="3557477"/>
              <a:ext cx="9144000" cy="0"/>
            </a:xfrm>
            <a:prstGeom prst="line">
              <a:avLst/>
            </a:prstGeom>
            <a:ln w="44450">
              <a:solidFill>
                <a:schemeClr val="tx1"/>
              </a:solidFill>
              <a:headEnd type="none" w="med" len="med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572000" y="398942"/>
              <a:ext cx="563563" cy="70789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000" i="1" dirty="0">
                  <a:solidFill>
                    <a:srgbClr val="0070C0"/>
                  </a:solidFill>
                  <a:latin typeface="+mn-lt"/>
                  <a:cs typeface="+mn-cs"/>
                </a:rPr>
                <a:t>у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682038" y="3446373"/>
              <a:ext cx="461962" cy="70789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4000" i="1" dirty="0" err="1">
                  <a:solidFill>
                    <a:srgbClr val="0070C0"/>
                  </a:solidFill>
                  <a:latin typeface="+mn-lt"/>
                  <a:cs typeface="+mn-cs"/>
                </a:rPr>
                <a:t>х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4486275" y="3557477"/>
              <a:ext cx="376238" cy="4618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0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grpSp>
          <p:nvGrpSpPr>
            <p:cNvPr id="32786" name="Группа 104"/>
            <p:cNvGrpSpPr>
              <a:grpSpLocks/>
            </p:cNvGrpSpPr>
            <p:nvPr/>
          </p:nvGrpSpPr>
          <p:grpSpPr bwMode="auto">
            <a:xfrm>
              <a:off x="322988" y="3557588"/>
              <a:ext cx="3994990" cy="461665"/>
              <a:chOff x="322988" y="3557588"/>
              <a:chExt cx="3994990" cy="461665"/>
            </a:xfrm>
          </p:grpSpPr>
          <p:sp>
            <p:nvSpPr>
              <p:cNvPr id="222" name="TextBox 221"/>
              <p:cNvSpPr txBox="1"/>
              <p:nvPr/>
            </p:nvSpPr>
            <p:spPr>
              <a:xfrm>
                <a:off x="1809750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2312988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2803525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3330575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3844925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290638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798513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322263" y="3557477"/>
                <a:ext cx="473075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2787" name="Группа 106"/>
            <p:cNvGrpSpPr>
              <a:grpSpLocks/>
            </p:cNvGrpSpPr>
            <p:nvPr/>
          </p:nvGrpSpPr>
          <p:grpSpPr bwMode="auto">
            <a:xfrm>
              <a:off x="4488180" y="1088988"/>
              <a:ext cx="160020" cy="1972011"/>
              <a:chOff x="4488180" y="1088988"/>
              <a:chExt cx="160020" cy="1972011"/>
            </a:xfrm>
          </p:grpSpPr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495800" y="3060682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4495800" y="2567062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4495800" y="207502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4495800" y="1587757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4487863" y="1089375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788" name="Группа 107"/>
            <p:cNvGrpSpPr>
              <a:grpSpLocks/>
            </p:cNvGrpSpPr>
            <p:nvPr/>
          </p:nvGrpSpPr>
          <p:grpSpPr bwMode="auto">
            <a:xfrm>
              <a:off x="4495800" y="4045548"/>
              <a:ext cx="152400" cy="1977390"/>
              <a:chOff x="4495800" y="4045548"/>
              <a:chExt cx="152400" cy="1977390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>
                <a:off x="4495800" y="4046336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4495800" y="4544718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495800" y="503675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>
                <a:off x="4495800" y="553195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>
                <a:off x="4495800" y="602240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789" name="Группа 109"/>
            <p:cNvGrpSpPr>
              <a:grpSpLocks/>
            </p:cNvGrpSpPr>
            <p:nvPr/>
          </p:nvGrpSpPr>
          <p:grpSpPr bwMode="auto">
            <a:xfrm>
              <a:off x="4098794" y="3812858"/>
              <a:ext cx="473206" cy="2442865"/>
              <a:chOff x="4098794" y="3812858"/>
              <a:chExt cx="473206" cy="2442865"/>
            </a:xfrm>
          </p:grpSpPr>
          <p:sp>
            <p:nvSpPr>
              <p:cNvPr id="70" name="TextBox 69"/>
              <p:cNvSpPr txBox="1"/>
              <p:nvPr/>
            </p:nvSpPr>
            <p:spPr>
              <a:xfrm>
                <a:off x="4098925" y="5793846"/>
                <a:ext cx="473075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098925" y="5295464"/>
                <a:ext cx="473075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098925" y="4787559"/>
                <a:ext cx="473075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098925" y="4292351"/>
                <a:ext cx="473075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4098925" y="3813016"/>
                <a:ext cx="473075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2790" name="Группа 108"/>
            <p:cNvGrpSpPr>
              <a:grpSpLocks/>
            </p:cNvGrpSpPr>
            <p:nvPr/>
          </p:nvGrpSpPr>
          <p:grpSpPr bwMode="auto">
            <a:xfrm>
              <a:off x="4168575" y="844868"/>
              <a:ext cx="375424" cy="2446675"/>
              <a:chOff x="4168575" y="844868"/>
              <a:chExt cx="375424" cy="2446675"/>
            </a:xfrm>
          </p:grpSpPr>
          <p:sp>
            <p:nvSpPr>
              <p:cNvPr id="79" name="TextBox 78"/>
              <p:cNvSpPr txBox="1"/>
              <p:nvPr/>
            </p:nvSpPr>
            <p:spPr>
              <a:xfrm>
                <a:off x="4168775" y="2828950"/>
                <a:ext cx="374650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168775" y="2341679"/>
                <a:ext cx="374650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168775" y="1843298"/>
                <a:ext cx="374650" cy="460289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4168775" y="1343328"/>
                <a:ext cx="374650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168775" y="844946"/>
                <a:ext cx="374650" cy="46187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2791" name="Группа 103"/>
            <p:cNvGrpSpPr>
              <a:grpSpLocks/>
            </p:cNvGrpSpPr>
            <p:nvPr/>
          </p:nvGrpSpPr>
          <p:grpSpPr bwMode="auto">
            <a:xfrm>
              <a:off x="4886025" y="3557588"/>
              <a:ext cx="3888692" cy="461665"/>
              <a:chOff x="4886025" y="3557588"/>
              <a:chExt cx="3888692" cy="461665"/>
            </a:xfrm>
          </p:grpSpPr>
          <p:sp>
            <p:nvSpPr>
              <p:cNvPr id="167" name="TextBox 166"/>
              <p:cNvSpPr txBox="1"/>
              <p:nvPr/>
            </p:nvSpPr>
            <p:spPr>
              <a:xfrm>
                <a:off x="4886325" y="3557477"/>
                <a:ext cx="374650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78" name="TextBox 177"/>
              <p:cNvSpPr txBox="1"/>
              <p:nvPr/>
            </p:nvSpPr>
            <p:spPr>
              <a:xfrm>
                <a:off x="5386388" y="3557477"/>
                <a:ext cx="374650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89" name="TextBox 188"/>
              <p:cNvSpPr txBox="1"/>
              <p:nvPr/>
            </p:nvSpPr>
            <p:spPr>
              <a:xfrm>
                <a:off x="5888038" y="3557477"/>
                <a:ext cx="376237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00" name="TextBox 199"/>
              <p:cNvSpPr txBox="1"/>
              <p:nvPr/>
            </p:nvSpPr>
            <p:spPr>
              <a:xfrm>
                <a:off x="6388100" y="3557477"/>
                <a:ext cx="376238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7896225" y="3557477"/>
                <a:ext cx="376238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7413625" y="3557477"/>
                <a:ext cx="374650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894513" y="3557477"/>
                <a:ext cx="376237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399463" y="3557477"/>
                <a:ext cx="374650" cy="46187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2792" name="Группа 113"/>
            <p:cNvGrpSpPr>
              <a:grpSpLocks/>
            </p:cNvGrpSpPr>
            <p:nvPr/>
          </p:nvGrpSpPr>
          <p:grpSpPr bwMode="auto">
            <a:xfrm>
              <a:off x="546847" y="3487274"/>
              <a:ext cx="3523802" cy="140407"/>
              <a:chOff x="546847" y="3487274"/>
              <a:chExt cx="3523802" cy="140407"/>
            </a:xfrm>
          </p:grpSpPr>
          <p:cxnSp>
            <p:nvCxnSpPr>
              <p:cNvPr id="255" name="Прямая соединительная линия 254"/>
              <p:cNvCxnSpPr/>
              <p:nvPr/>
            </p:nvCxnSpPr>
            <p:spPr>
              <a:xfrm>
                <a:off x="2062163" y="3490814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Прямая соединительная линия 255"/>
              <p:cNvCxnSpPr/>
              <p:nvPr/>
            </p:nvCxnSpPr>
            <p:spPr>
              <a:xfrm>
                <a:off x="2562225" y="3490814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Прямая соединительная линия 256"/>
              <p:cNvCxnSpPr/>
              <p:nvPr/>
            </p:nvCxnSpPr>
            <p:spPr>
              <a:xfrm>
                <a:off x="3055938" y="3487640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Прямая соединительная линия 257"/>
              <p:cNvCxnSpPr/>
              <p:nvPr/>
            </p:nvCxnSpPr>
            <p:spPr>
              <a:xfrm>
                <a:off x="3573463" y="3490814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Прямая соединительная линия 258"/>
              <p:cNvCxnSpPr/>
              <p:nvPr/>
            </p:nvCxnSpPr>
            <p:spPr>
              <a:xfrm>
                <a:off x="4070350" y="3490814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1547813" y="3490814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1041400" y="3490814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546100" y="3493989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2793" name="Группа 112"/>
            <p:cNvGrpSpPr>
              <a:grpSpLocks/>
            </p:cNvGrpSpPr>
            <p:nvPr/>
          </p:nvGrpSpPr>
          <p:grpSpPr bwMode="auto">
            <a:xfrm>
              <a:off x="5080747" y="3490352"/>
              <a:ext cx="3523353" cy="142035"/>
              <a:chOff x="5080747" y="3490352"/>
              <a:chExt cx="3523353" cy="142035"/>
            </a:xfrm>
          </p:grpSpPr>
          <p:cxnSp>
            <p:nvCxnSpPr>
              <p:cNvPr id="248" name="Прямая соединительная линия 247"/>
              <p:cNvCxnSpPr/>
              <p:nvPr/>
            </p:nvCxnSpPr>
            <p:spPr>
              <a:xfrm>
                <a:off x="5080000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Прямая соединительная линия 250"/>
              <p:cNvCxnSpPr/>
              <p:nvPr/>
            </p:nvCxnSpPr>
            <p:spPr>
              <a:xfrm>
                <a:off x="5584825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Прямая соединительная линия 251"/>
              <p:cNvCxnSpPr/>
              <p:nvPr/>
            </p:nvCxnSpPr>
            <p:spPr>
              <a:xfrm>
                <a:off x="6089650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Прямая соединительная линия 252"/>
              <p:cNvCxnSpPr/>
              <p:nvPr/>
            </p:nvCxnSpPr>
            <p:spPr>
              <a:xfrm>
                <a:off x="6594475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Прямая соединительная линия 253"/>
              <p:cNvCxnSpPr/>
              <p:nvPr/>
            </p:nvCxnSpPr>
            <p:spPr>
              <a:xfrm>
                <a:off x="7594600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7086600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8102600" y="3490815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Прямая соединительная линия 88"/>
              <p:cNvCxnSpPr/>
              <p:nvPr/>
            </p:nvCxnSpPr>
            <p:spPr>
              <a:xfrm>
                <a:off x="8604250" y="3498750"/>
                <a:ext cx="0" cy="1333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Овал 105"/>
            <p:cNvSpPr/>
            <p:nvPr/>
          </p:nvSpPr>
          <p:spPr>
            <a:xfrm>
              <a:off x="4541838" y="3525733"/>
              <a:ext cx="60325" cy="65075"/>
            </a:xfrm>
            <a:prstGeom prst="ellipse">
              <a:avLst/>
            </a:prstGeom>
            <a:solidFill>
              <a:schemeClr val="tx1"/>
            </a:solidFill>
            <a:ln w="4445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400"/>
            </a:p>
          </p:txBody>
        </p:sp>
      </p:grpSp>
      <p:sp>
        <p:nvSpPr>
          <p:cNvPr id="76" name="Прямоугольник 75"/>
          <p:cNvSpPr>
            <a:spLocks noChangeArrowheads="1"/>
          </p:cNvSpPr>
          <p:nvPr/>
        </p:nvSpPr>
        <p:spPr bwMode="auto">
          <a:xfrm>
            <a:off x="4940300" y="3975100"/>
            <a:ext cx="33528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абсцисса точки М </a:t>
            </a:r>
            <a:endParaRPr lang="ru-RU"/>
          </a:p>
        </p:txBody>
      </p:sp>
      <p:sp>
        <p:nvSpPr>
          <p:cNvPr id="77" name="TextBox 76"/>
          <p:cNvSpPr txBox="1"/>
          <p:nvPr/>
        </p:nvSpPr>
        <p:spPr>
          <a:xfrm>
            <a:off x="6359525" y="1465263"/>
            <a:ext cx="538163" cy="5857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200" i="1" dirty="0">
                <a:solidFill>
                  <a:srgbClr val="0070C0"/>
                </a:solidFill>
                <a:latin typeface="+mn-lt"/>
                <a:cs typeface="+mn-cs"/>
              </a:rPr>
              <a:t>М</a:t>
            </a:r>
            <a:endParaRPr lang="ru-RU" sz="3200" i="1" dirty="0">
              <a:solidFill>
                <a:srgbClr val="0070C0"/>
              </a:solidFill>
              <a:latin typeface="+mn-lt"/>
              <a:cs typeface="+mn-cs"/>
            </a:endParaRPr>
          </a:p>
        </p:txBody>
      </p:sp>
      <p:sp>
        <p:nvSpPr>
          <p:cNvPr id="78" name="Овал 77"/>
          <p:cNvSpPr/>
          <p:nvPr/>
        </p:nvSpPr>
        <p:spPr>
          <a:xfrm>
            <a:off x="6557963" y="2046288"/>
            <a:ext cx="61912" cy="65087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cxnSp>
        <p:nvCxnSpPr>
          <p:cNvPr id="86" name="Прямая соединительная линия 85"/>
          <p:cNvCxnSpPr>
            <a:stCxn id="78" idx="4"/>
          </p:cNvCxnSpPr>
          <p:nvPr/>
        </p:nvCxnSpPr>
        <p:spPr>
          <a:xfrm>
            <a:off x="6589713" y="2111375"/>
            <a:ext cx="1587" cy="1446213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>
            <a:stCxn id="78" idx="2"/>
            <a:endCxn id="105" idx="6"/>
          </p:cNvCxnSpPr>
          <p:nvPr/>
        </p:nvCxnSpPr>
        <p:spPr>
          <a:xfrm flipH="1" flipV="1">
            <a:off x="4572000" y="2074863"/>
            <a:ext cx="1985963" cy="3175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Прямоугольник 101"/>
          <p:cNvSpPr>
            <a:spLocks noChangeArrowheads="1"/>
          </p:cNvSpPr>
          <p:nvPr/>
        </p:nvSpPr>
        <p:spPr bwMode="auto">
          <a:xfrm>
            <a:off x="6732588" y="1463675"/>
            <a:ext cx="11731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(4; 3)</a:t>
            </a:r>
          </a:p>
        </p:txBody>
      </p:sp>
      <p:sp>
        <p:nvSpPr>
          <p:cNvPr id="103" name="Овал 102"/>
          <p:cNvSpPr/>
          <p:nvPr/>
        </p:nvSpPr>
        <p:spPr>
          <a:xfrm>
            <a:off x="6383338" y="3557588"/>
            <a:ext cx="430212" cy="43973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4" name="Прямоугольник 103"/>
          <p:cNvSpPr>
            <a:spLocks noChangeArrowheads="1"/>
          </p:cNvSpPr>
          <p:nvPr/>
        </p:nvSpPr>
        <p:spPr bwMode="auto">
          <a:xfrm>
            <a:off x="663575" y="1833563"/>
            <a:ext cx="34417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ордината точки М </a:t>
            </a:r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4141788" y="1855788"/>
            <a:ext cx="430212" cy="43973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5" name="Rectangle 2"/>
          <p:cNvSpPr txBox="1">
            <a:spLocks noChangeArrowheads="1"/>
          </p:cNvSpPr>
          <p:nvPr/>
        </p:nvSpPr>
        <p:spPr>
          <a:xfrm>
            <a:off x="1257300" y="0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Координатная  плоскость</a:t>
            </a:r>
            <a:endParaRPr lang="ru-RU" sz="36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7" grpId="0"/>
      <p:bldP spid="78" grpId="0" animBg="1"/>
      <p:bldP spid="102" grpId="0"/>
      <p:bldP spid="103" grpId="0" animBg="1"/>
      <p:bldP spid="104" grpId="0"/>
      <p:bldP spid="10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Прямая соединительная линия 35"/>
          <p:cNvCxnSpPr/>
          <p:nvPr/>
        </p:nvCxnSpPr>
        <p:spPr>
          <a:xfrm flipV="1">
            <a:off x="4572000" y="600075"/>
            <a:ext cx="0" cy="6257925"/>
          </a:xfrm>
          <a:prstGeom prst="line">
            <a:avLst/>
          </a:prstGeom>
          <a:ln w="44450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3795" name="Группа 74"/>
          <p:cNvGrpSpPr>
            <a:grpSpLocks/>
          </p:cNvGrpSpPr>
          <p:nvPr/>
        </p:nvGrpSpPr>
        <p:grpSpPr bwMode="auto">
          <a:xfrm>
            <a:off x="0" y="407988"/>
            <a:ext cx="9144000" cy="5848350"/>
            <a:chOff x="0" y="407906"/>
            <a:chExt cx="9144000" cy="5847817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>
              <a:off x="0" y="3557219"/>
              <a:ext cx="9144000" cy="0"/>
            </a:xfrm>
            <a:prstGeom prst="line">
              <a:avLst/>
            </a:prstGeom>
            <a:ln w="44450">
              <a:solidFill>
                <a:schemeClr val="tx1"/>
              </a:solidFill>
              <a:headEnd type="none" w="med" len="med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008438" y="407906"/>
              <a:ext cx="563562" cy="7079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000" i="1" dirty="0">
                  <a:solidFill>
                    <a:srgbClr val="0070C0"/>
                  </a:solidFill>
                  <a:latin typeface="+mn-lt"/>
                  <a:cs typeface="+mn-cs"/>
                </a:rPr>
                <a:t>у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682038" y="3447691"/>
              <a:ext cx="461962" cy="7063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4000" i="1" dirty="0" err="1">
                  <a:solidFill>
                    <a:srgbClr val="0070C0"/>
                  </a:solidFill>
                  <a:latin typeface="+mn-lt"/>
                  <a:cs typeface="+mn-cs"/>
                </a:rPr>
                <a:t>х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4486275" y="3557219"/>
              <a:ext cx="376238" cy="4619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0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grpSp>
          <p:nvGrpSpPr>
            <p:cNvPr id="33814" name="Группа 104"/>
            <p:cNvGrpSpPr>
              <a:grpSpLocks/>
            </p:cNvGrpSpPr>
            <p:nvPr/>
          </p:nvGrpSpPr>
          <p:grpSpPr bwMode="auto">
            <a:xfrm>
              <a:off x="322988" y="3557588"/>
              <a:ext cx="3994990" cy="461665"/>
              <a:chOff x="322988" y="3557588"/>
              <a:chExt cx="3994990" cy="461665"/>
            </a:xfrm>
          </p:grpSpPr>
          <p:sp>
            <p:nvSpPr>
              <p:cNvPr id="222" name="TextBox 221"/>
              <p:cNvSpPr txBox="1"/>
              <p:nvPr/>
            </p:nvSpPr>
            <p:spPr>
              <a:xfrm>
                <a:off x="180975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2312988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28035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333057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38449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290638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79851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32226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3815" name="Группа 106"/>
            <p:cNvGrpSpPr>
              <a:grpSpLocks/>
            </p:cNvGrpSpPr>
            <p:nvPr/>
          </p:nvGrpSpPr>
          <p:grpSpPr bwMode="auto">
            <a:xfrm>
              <a:off x="4488180" y="1088988"/>
              <a:ext cx="160020" cy="1972011"/>
              <a:chOff x="4488180" y="1088988"/>
              <a:chExt cx="160020" cy="1972011"/>
            </a:xfrm>
          </p:grpSpPr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495800" y="3060376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4495800" y="256670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4495800" y="207462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4495800" y="158731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4487863" y="108888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816" name="Группа 107"/>
            <p:cNvGrpSpPr>
              <a:grpSpLocks/>
            </p:cNvGrpSpPr>
            <p:nvPr/>
          </p:nvGrpSpPr>
          <p:grpSpPr bwMode="auto">
            <a:xfrm>
              <a:off x="4495800" y="4045548"/>
              <a:ext cx="152400" cy="1977390"/>
              <a:chOff x="4495800" y="4045548"/>
              <a:chExt cx="152400" cy="1977390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>
                <a:off x="4495800" y="404612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4495800" y="454455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495800" y="503663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>
                <a:off x="4495800" y="553188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>
                <a:off x="4495800" y="602238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817" name="Группа 109"/>
            <p:cNvGrpSpPr>
              <a:grpSpLocks/>
            </p:cNvGrpSpPr>
            <p:nvPr/>
          </p:nvGrpSpPr>
          <p:grpSpPr bwMode="auto">
            <a:xfrm>
              <a:off x="4098794" y="3812858"/>
              <a:ext cx="473206" cy="2442865"/>
              <a:chOff x="4098794" y="3812858"/>
              <a:chExt cx="473206" cy="2442865"/>
            </a:xfrm>
          </p:grpSpPr>
          <p:sp>
            <p:nvSpPr>
              <p:cNvPr id="70" name="TextBox 69"/>
              <p:cNvSpPr txBox="1"/>
              <p:nvPr/>
            </p:nvSpPr>
            <p:spPr>
              <a:xfrm>
                <a:off x="4098925" y="5793802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098925" y="529537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098925" y="4787419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098925" y="4292164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4098925" y="381278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3818" name="Группа 108"/>
            <p:cNvGrpSpPr>
              <a:grpSpLocks/>
            </p:cNvGrpSpPr>
            <p:nvPr/>
          </p:nvGrpSpPr>
          <p:grpSpPr bwMode="auto">
            <a:xfrm>
              <a:off x="4572000" y="844868"/>
              <a:ext cx="375424" cy="2446675"/>
              <a:chOff x="4572000" y="844868"/>
              <a:chExt cx="375424" cy="2446675"/>
            </a:xfrm>
          </p:grpSpPr>
          <p:sp>
            <p:nvSpPr>
              <p:cNvPr id="79" name="TextBox 78"/>
              <p:cNvSpPr txBox="1"/>
              <p:nvPr/>
            </p:nvSpPr>
            <p:spPr>
              <a:xfrm>
                <a:off x="4572000" y="2830210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572000" y="2342891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72000" y="184287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4572000" y="134444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572000" y="844428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3819" name="Группа 103"/>
            <p:cNvGrpSpPr>
              <a:grpSpLocks/>
            </p:cNvGrpSpPr>
            <p:nvPr/>
          </p:nvGrpSpPr>
          <p:grpSpPr bwMode="auto">
            <a:xfrm>
              <a:off x="4886025" y="3557588"/>
              <a:ext cx="3888692" cy="461665"/>
              <a:chOff x="4886025" y="3557588"/>
              <a:chExt cx="3888692" cy="461665"/>
            </a:xfrm>
          </p:grpSpPr>
          <p:sp>
            <p:nvSpPr>
              <p:cNvPr id="167" name="TextBox 166"/>
              <p:cNvSpPr txBox="1"/>
              <p:nvPr/>
            </p:nvSpPr>
            <p:spPr>
              <a:xfrm>
                <a:off x="48863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78" name="TextBox 177"/>
              <p:cNvSpPr txBox="1"/>
              <p:nvPr/>
            </p:nvSpPr>
            <p:spPr>
              <a:xfrm>
                <a:off x="5386388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89" name="TextBox 188"/>
              <p:cNvSpPr txBox="1"/>
              <p:nvPr/>
            </p:nvSpPr>
            <p:spPr>
              <a:xfrm>
                <a:off x="5888038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00" name="TextBox 199"/>
              <p:cNvSpPr txBox="1"/>
              <p:nvPr/>
            </p:nvSpPr>
            <p:spPr>
              <a:xfrm>
                <a:off x="6388100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7896225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74136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894513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399463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3820" name="Группа 113"/>
            <p:cNvGrpSpPr>
              <a:grpSpLocks/>
            </p:cNvGrpSpPr>
            <p:nvPr/>
          </p:nvGrpSpPr>
          <p:grpSpPr bwMode="auto">
            <a:xfrm>
              <a:off x="546847" y="3487274"/>
              <a:ext cx="3523802" cy="140407"/>
              <a:chOff x="546847" y="3487274"/>
              <a:chExt cx="3523802" cy="140407"/>
            </a:xfrm>
          </p:grpSpPr>
          <p:cxnSp>
            <p:nvCxnSpPr>
              <p:cNvPr id="255" name="Прямая соединительная линия 254"/>
              <p:cNvCxnSpPr/>
              <p:nvPr/>
            </p:nvCxnSpPr>
            <p:spPr>
              <a:xfrm>
                <a:off x="2062163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Прямая соединительная линия 255"/>
              <p:cNvCxnSpPr/>
              <p:nvPr/>
            </p:nvCxnSpPr>
            <p:spPr>
              <a:xfrm>
                <a:off x="2562225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Прямая соединительная линия 256"/>
              <p:cNvCxnSpPr/>
              <p:nvPr/>
            </p:nvCxnSpPr>
            <p:spPr>
              <a:xfrm>
                <a:off x="3055938" y="3487375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Прямая соединительная линия 257"/>
              <p:cNvCxnSpPr/>
              <p:nvPr/>
            </p:nvCxnSpPr>
            <p:spPr>
              <a:xfrm>
                <a:off x="3573463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Прямая соединительная линия 258"/>
              <p:cNvCxnSpPr/>
              <p:nvPr/>
            </p:nvCxnSpPr>
            <p:spPr>
              <a:xfrm>
                <a:off x="407035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1547813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10414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546100" y="3493724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3821" name="Группа 112"/>
            <p:cNvGrpSpPr>
              <a:grpSpLocks/>
            </p:cNvGrpSpPr>
            <p:nvPr/>
          </p:nvGrpSpPr>
          <p:grpSpPr bwMode="auto">
            <a:xfrm>
              <a:off x="5080747" y="3490352"/>
              <a:ext cx="3523353" cy="142035"/>
              <a:chOff x="5080747" y="3490352"/>
              <a:chExt cx="3523353" cy="142035"/>
            </a:xfrm>
          </p:grpSpPr>
          <p:cxnSp>
            <p:nvCxnSpPr>
              <p:cNvPr id="248" name="Прямая соединительная линия 247"/>
              <p:cNvCxnSpPr/>
              <p:nvPr/>
            </p:nvCxnSpPr>
            <p:spPr>
              <a:xfrm>
                <a:off x="50800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Прямая соединительная линия 250"/>
              <p:cNvCxnSpPr/>
              <p:nvPr/>
            </p:nvCxnSpPr>
            <p:spPr>
              <a:xfrm>
                <a:off x="5584825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Прямая соединительная линия 251"/>
              <p:cNvCxnSpPr/>
              <p:nvPr/>
            </p:nvCxnSpPr>
            <p:spPr>
              <a:xfrm>
                <a:off x="608965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Прямая соединительная линия 252"/>
              <p:cNvCxnSpPr/>
              <p:nvPr/>
            </p:nvCxnSpPr>
            <p:spPr>
              <a:xfrm>
                <a:off x="6594475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Прямая соединительная линия 253"/>
              <p:cNvCxnSpPr/>
              <p:nvPr/>
            </p:nvCxnSpPr>
            <p:spPr>
              <a:xfrm>
                <a:off x="75946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70866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81026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Прямая соединительная линия 88"/>
              <p:cNvCxnSpPr/>
              <p:nvPr/>
            </p:nvCxnSpPr>
            <p:spPr>
              <a:xfrm>
                <a:off x="8604250" y="3498486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Овал 105"/>
            <p:cNvSpPr/>
            <p:nvPr/>
          </p:nvSpPr>
          <p:spPr>
            <a:xfrm>
              <a:off x="4541838" y="3525472"/>
              <a:ext cx="60325" cy="65081"/>
            </a:xfrm>
            <a:prstGeom prst="ellipse">
              <a:avLst/>
            </a:prstGeom>
            <a:solidFill>
              <a:schemeClr val="tx1"/>
            </a:solidFill>
            <a:ln w="4445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400"/>
            </a:p>
          </p:txBody>
        </p:sp>
      </p:grpSp>
      <p:sp>
        <p:nvSpPr>
          <p:cNvPr id="76" name="Прямоугольник 75"/>
          <p:cNvSpPr>
            <a:spLocks noChangeArrowheads="1"/>
          </p:cNvSpPr>
          <p:nvPr/>
        </p:nvSpPr>
        <p:spPr bwMode="auto">
          <a:xfrm>
            <a:off x="457200" y="3065463"/>
            <a:ext cx="3352800" cy="49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абсцисса точки Т </a:t>
            </a:r>
            <a:endParaRPr lang="ru-RU"/>
          </a:p>
        </p:txBody>
      </p:sp>
      <p:sp>
        <p:nvSpPr>
          <p:cNvPr id="78" name="Овал 77"/>
          <p:cNvSpPr/>
          <p:nvPr/>
        </p:nvSpPr>
        <p:spPr>
          <a:xfrm>
            <a:off x="2022475" y="5013325"/>
            <a:ext cx="60325" cy="65088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cxnSp>
        <p:nvCxnSpPr>
          <p:cNvPr id="86" name="Прямая соединительная линия 85"/>
          <p:cNvCxnSpPr>
            <a:endCxn id="78" idx="0"/>
          </p:cNvCxnSpPr>
          <p:nvPr/>
        </p:nvCxnSpPr>
        <p:spPr>
          <a:xfrm flipH="1">
            <a:off x="2052638" y="3557588"/>
            <a:ext cx="4762" cy="1455737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>
            <a:stCxn id="104" idx="1"/>
            <a:endCxn id="78" idx="6"/>
          </p:cNvCxnSpPr>
          <p:nvPr/>
        </p:nvCxnSpPr>
        <p:spPr>
          <a:xfrm flipH="1">
            <a:off x="2082800" y="5037138"/>
            <a:ext cx="2489200" cy="7937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800" name="Прямоугольник 101"/>
          <p:cNvSpPr>
            <a:spLocks noChangeArrowheads="1"/>
          </p:cNvSpPr>
          <p:nvPr/>
        </p:nvSpPr>
        <p:spPr bwMode="auto">
          <a:xfrm>
            <a:off x="1265238" y="782638"/>
            <a:ext cx="16811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Т(-5; -3)</a:t>
            </a:r>
          </a:p>
        </p:txBody>
      </p:sp>
      <p:sp>
        <p:nvSpPr>
          <p:cNvPr id="103" name="Овал 102"/>
          <p:cNvSpPr/>
          <p:nvPr/>
        </p:nvSpPr>
        <p:spPr>
          <a:xfrm>
            <a:off x="4141788" y="4813300"/>
            <a:ext cx="430212" cy="43815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4" name="Прямоугольник 103"/>
          <p:cNvSpPr>
            <a:spLocks noChangeArrowheads="1"/>
          </p:cNvSpPr>
          <p:nvPr/>
        </p:nvSpPr>
        <p:spPr bwMode="auto">
          <a:xfrm>
            <a:off x="4572000" y="4791075"/>
            <a:ext cx="3441700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sz="2600" i="1">
                <a:solidFill>
                  <a:srgbClr val="C00000"/>
                </a:solidFill>
                <a:latin typeface="Bookman Old Style" pitchFamily="18" charset="0"/>
              </a:rPr>
              <a:t>ордината точки Т </a:t>
            </a:r>
            <a:endParaRPr lang="ru-RU"/>
          </a:p>
        </p:txBody>
      </p:sp>
      <p:sp>
        <p:nvSpPr>
          <p:cNvPr id="105" name="Овал 104"/>
          <p:cNvSpPr/>
          <p:nvPr/>
        </p:nvSpPr>
        <p:spPr>
          <a:xfrm>
            <a:off x="1847850" y="3557588"/>
            <a:ext cx="430213" cy="439737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3" name="Овал 92"/>
          <p:cNvSpPr/>
          <p:nvPr/>
        </p:nvSpPr>
        <p:spPr>
          <a:xfrm>
            <a:off x="1695450" y="841375"/>
            <a:ext cx="482600" cy="47625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94" name="Прямая со стрелкой 93"/>
          <p:cNvCxnSpPr>
            <a:stCxn id="93" idx="4"/>
            <a:endCxn id="105" idx="0"/>
          </p:cNvCxnSpPr>
          <p:nvPr/>
        </p:nvCxnSpPr>
        <p:spPr>
          <a:xfrm>
            <a:off x="1936750" y="1317625"/>
            <a:ext cx="127000" cy="2239963"/>
          </a:xfrm>
          <a:prstGeom prst="straightConnector1">
            <a:avLst/>
          </a:prstGeom>
          <a:ln w="19050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7" name="Овал 96"/>
          <p:cNvSpPr/>
          <p:nvPr/>
        </p:nvSpPr>
        <p:spPr>
          <a:xfrm>
            <a:off x="2287588" y="841375"/>
            <a:ext cx="482600" cy="47625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99" name="Прямая со стрелкой 98"/>
          <p:cNvCxnSpPr>
            <a:stCxn id="97" idx="4"/>
            <a:endCxn id="103" idx="1"/>
          </p:cNvCxnSpPr>
          <p:nvPr/>
        </p:nvCxnSpPr>
        <p:spPr>
          <a:xfrm>
            <a:off x="2528888" y="1317625"/>
            <a:ext cx="1676400" cy="3559175"/>
          </a:xfrm>
          <a:prstGeom prst="straightConnector1">
            <a:avLst/>
          </a:prstGeom>
          <a:ln w="19050">
            <a:solidFill>
              <a:schemeClr val="tx1"/>
            </a:solidFill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Прямоугольник 100"/>
          <p:cNvSpPr>
            <a:spLocks noChangeArrowheads="1"/>
          </p:cNvSpPr>
          <p:nvPr/>
        </p:nvSpPr>
        <p:spPr bwMode="auto">
          <a:xfrm>
            <a:off x="1758950" y="5032375"/>
            <a:ext cx="168116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Т(-5; -3)</a:t>
            </a:r>
          </a:p>
        </p:txBody>
      </p:sp>
      <p:sp>
        <p:nvSpPr>
          <p:cNvPr id="85" name="Rectangle 2"/>
          <p:cNvSpPr txBox="1">
            <a:spLocks noChangeArrowheads="1"/>
          </p:cNvSpPr>
          <p:nvPr/>
        </p:nvSpPr>
        <p:spPr>
          <a:xfrm>
            <a:off x="1257300" y="0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Координатная  плоскость</a:t>
            </a:r>
            <a:endParaRPr lang="ru-RU" sz="36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4" dur="1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8" grpId="0" animBg="1"/>
      <p:bldP spid="103" grpId="0" animBg="1"/>
      <p:bldP spid="104" grpId="0"/>
      <p:bldP spid="105" grpId="0" animBg="1"/>
      <p:bldP spid="93" grpId="0" animBg="1"/>
      <p:bldP spid="97" grpId="0" animBg="1"/>
      <p:bldP spid="10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Прямая соединительная линия 35"/>
          <p:cNvCxnSpPr/>
          <p:nvPr/>
        </p:nvCxnSpPr>
        <p:spPr>
          <a:xfrm flipV="1">
            <a:off x="4572000" y="600075"/>
            <a:ext cx="0" cy="6257925"/>
          </a:xfrm>
          <a:prstGeom prst="line">
            <a:avLst/>
          </a:prstGeom>
          <a:ln w="44450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819" name="Группа 74"/>
          <p:cNvGrpSpPr>
            <a:grpSpLocks/>
          </p:cNvGrpSpPr>
          <p:nvPr/>
        </p:nvGrpSpPr>
        <p:grpSpPr bwMode="auto">
          <a:xfrm>
            <a:off x="0" y="407988"/>
            <a:ext cx="9144000" cy="5848350"/>
            <a:chOff x="0" y="407906"/>
            <a:chExt cx="9144000" cy="5847817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>
              <a:off x="0" y="3557219"/>
              <a:ext cx="9144000" cy="0"/>
            </a:xfrm>
            <a:prstGeom prst="line">
              <a:avLst/>
            </a:prstGeom>
            <a:ln w="44450">
              <a:solidFill>
                <a:schemeClr val="tx1"/>
              </a:solidFill>
              <a:headEnd type="none" w="med" len="med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008438" y="407906"/>
              <a:ext cx="563562" cy="7079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000" i="1" dirty="0">
                  <a:solidFill>
                    <a:srgbClr val="0070C0"/>
                  </a:solidFill>
                  <a:latin typeface="+mn-lt"/>
                  <a:cs typeface="+mn-cs"/>
                </a:rPr>
                <a:t>у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682038" y="3447691"/>
              <a:ext cx="461962" cy="7063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4000" i="1" dirty="0" err="1">
                  <a:solidFill>
                    <a:srgbClr val="0070C0"/>
                  </a:solidFill>
                  <a:latin typeface="+mn-lt"/>
                  <a:cs typeface="+mn-cs"/>
                </a:rPr>
                <a:t>х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4486275" y="3557219"/>
              <a:ext cx="376238" cy="4619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0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grpSp>
          <p:nvGrpSpPr>
            <p:cNvPr id="34845" name="Группа 104"/>
            <p:cNvGrpSpPr>
              <a:grpSpLocks/>
            </p:cNvGrpSpPr>
            <p:nvPr/>
          </p:nvGrpSpPr>
          <p:grpSpPr bwMode="auto">
            <a:xfrm>
              <a:off x="322988" y="3557588"/>
              <a:ext cx="3994990" cy="461665"/>
              <a:chOff x="322988" y="3557588"/>
              <a:chExt cx="3994990" cy="461665"/>
            </a:xfrm>
          </p:grpSpPr>
          <p:sp>
            <p:nvSpPr>
              <p:cNvPr id="222" name="TextBox 221"/>
              <p:cNvSpPr txBox="1"/>
              <p:nvPr/>
            </p:nvSpPr>
            <p:spPr>
              <a:xfrm>
                <a:off x="180975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2312988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28035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333057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38449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79851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32226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30810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4846" name="Группа 106"/>
            <p:cNvGrpSpPr>
              <a:grpSpLocks/>
            </p:cNvGrpSpPr>
            <p:nvPr/>
          </p:nvGrpSpPr>
          <p:grpSpPr bwMode="auto">
            <a:xfrm>
              <a:off x="4488180" y="1088988"/>
              <a:ext cx="160020" cy="1972011"/>
              <a:chOff x="4488180" y="1088988"/>
              <a:chExt cx="160020" cy="1972011"/>
            </a:xfrm>
          </p:grpSpPr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495800" y="3060376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4495800" y="256670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4495800" y="207462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4495800" y="158731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4487863" y="108888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847" name="Группа 107"/>
            <p:cNvGrpSpPr>
              <a:grpSpLocks/>
            </p:cNvGrpSpPr>
            <p:nvPr/>
          </p:nvGrpSpPr>
          <p:grpSpPr bwMode="auto">
            <a:xfrm>
              <a:off x="4495800" y="4045548"/>
              <a:ext cx="152400" cy="1977390"/>
              <a:chOff x="4495800" y="4045548"/>
              <a:chExt cx="152400" cy="1977390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>
                <a:off x="4495800" y="404612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4495800" y="454455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495800" y="5036634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>
                <a:off x="4495800" y="5531889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>
                <a:off x="4495800" y="6022381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848" name="Группа 109"/>
            <p:cNvGrpSpPr>
              <a:grpSpLocks/>
            </p:cNvGrpSpPr>
            <p:nvPr/>
          </p:nvGrpSpPr>
          <p:grpSpPr bwMode="auto">
            <a:xfrm>
              <a:off x="4098794" y="3812858"/>
              <a:ext cx="473206" cy="2442865"/>
              <a:chOff x="4098794" y="3812858"/>
              <a:chExt cx="473206" cy="2442865"/>
            </a:xfrm>
          </p:grpSpPr>
          <p:sp>
            <p:nvSpPr>
              <p:cNvPr id="70" name="TextBox 69"/>
              <p:cNvSpPr txBox="1"/>
              <p:nvPr/>
            </p:nvSpPr>
            <p:spPr>
              <a:xfrm>
                <a:off x="4098925" y="5793802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098925" y="529537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098925" y="4787419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4098925" y="381278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098925" y="4319150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4849" name="Группа 108"/>
            <p:cNvGrpSpPr>
              <a:grpSpLocks/>
            </p:cNvGrpSpPr>
            <p:nvPr/>
          </p:nvGrpSpPr>
          <p:grpSpPr bwMode="auto">
            <a:xfrm>
              <a:off x="4572000" y="844868"/>
              <a:ext cx="375424" cy="2446675"/>
              <a:chOff x="4572000" y="844868"/>
              <a:chExt cx="375424" cy="2446675"/>
            </a:xfrm>
          </p:grpSpPr>
          <p:sp>
            <p:nvSpPr>
              <p:cNvPr id="79" name="TextBox 78"/>
              <p:cNvSpPr txBox="1"/>
              <p:nvPr/>
            </p:nvSpPr>
            <p:spPr>
              <a:xfrm>
                <a:off x="4572000" y="2830210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572000" y="2342891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72000" y="184287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4572000" y="134444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572000" y="844428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4850" name="Группа 103"/>
            <p:cNvGrpSpPr>
              <a:grpSpLocks/>
            </p:cNvGrpSpPr>
            <p:nvPr/>
          </p:nvGrpSpPr>
          <p:grpSpPr bwMode="auto">
            <a:xfrm>
              <a:off x="4886025" y="3557588"/>
              <a:ext cx="3888692" cy="461665"/>
              <a:chOff x="4886025" y="3557588"/>
              <a:chExt cx="3888692" cy="461665"/>
            </a:xfrm>
          </p:grpSpPr>
          <p:sp>
            <p:nvSpPr>
              <p:cNvPr id="167" name="TextBox 166"/>
              <p:cNvSpPr txBox="1"/>
              <p:nvPr/>
            </p:nvSpPr>
            <p:spPr>
              <a:xfrm>
                <a:off x="48863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78" name="TextBox 177"/>
              <p:cNvSpPr txBox="1"/>
              <p:nvPr/>
            </p:nvSpPr>
            <p:spPr>
              <a:xfrm>
                <a:off x="5386388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00" name="TextBox 199"/>
              <p:cNvSpPr txBox="1"/>
              <p:nvPr/>
            </p:nvSpPr>
            <p:spPr>
              <a:xfrm>
                <a:off x="6388100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7896225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74136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894513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399463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89" name="TextBox 188"/>
              <p:cNvSpPr txBox="1"/>
              <p:nvPr/>
            </p:nvSpPr>
            <p:spPr>
              <a:xfrm>
                <a:off x="5888038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4851" name="Группа 113"/>
            <p:cNvGrpSpPr>
              <a:grpSpLocks/>
            </p:cNvGrpSpPr>
            <p:nvPr/>
          </p:nvGrpSpPr>
          <p:grpSpPr bwMode="auto">
            <a:xfrm>
              <a:off x="546847" y="3487274"/>
              <a:ext cx="3523802" cy="140407"/>
              <a:chOff x="546847" y="3487274"/>
              <a:chExt cx="3523802" cy="140407"/>
            </a:xfrm>
          </p:grpSpPr>
          <p:cxnSp>
            <p:nvCxnSpPr>
              <p:cNvPr id="255" name="Прямая соединительная линия 254"/>
              <p:cNvCxnSpPr/>
              <p:nvPr/>
            </p:nvCxnSpPr>
            <p:spPr>
              <a:xfrm>
                <a:off x="2062163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Прямая соединительная линия 255"/>
              <p:cNvCxnSpPr/>
              <p:nvPr/>
            </p:nvCxnSpPr>
            <p:spPr>
              <a:xfrm>
                <a:off x="2562225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Прямая соединительная линия 256"/>
              <p:cNvCxnSpPr/>
              <p:nvPr/>
            </p:nvCxnSpPr>
            <p:spPr>
              <a:xfrm>
                <a:off x="3055938" y="3487375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Прямая соединительная линия 257"/>
              <p:cNvCxnSpPr/>
              <p:nvPr/>
            </p:nvCxnSpPr>
            <p:spPr>
              <a:xfrm>
                <a:off x="3573463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Прямая соединительная линия 258"/>
              <p:cNvCxnSpPr/>
              <p:nvPr/>
            </p:nvCxnSpPr>
            <p:spPr>
              <a:xfrm>
                <a:off x="407035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1547813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10414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546100" y="3493724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852" name="Группа 112"/>
            <p:cNvGrpSpPr>
              <a:grpSpLocks/>
            </p:cNvGrpSpPr>
            <p:nvPr/>
          </p:nvGrpSpPr>
          <p:grpSpPr bwMode="auto">
            <a:xfrm>
              <a:off x="5080747" y="3490352"/>
              <a:ext cx="3523353" cy="142035"/>
              <a:chOff x="5080747" y="3490352"/>
              <a:chExt cx="3523353" cy="142035"/>
            </a:xfrm>
          </p:grpSpPr>
          <p:cxnSp>
            <p:nvCxnSpPr>
              <p:cNvPr id="248" name="Прямая соединительная линия 247"/>
              <p:cNvCxnSpPr/>
              <p:nvPr/>
            </p:nvCxnSpPr>
            <p:spPr>
              <a:xfrm>
                <a:off x="50800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Прямая соединительная линия 250"/>
              <p:cNvCxnSpPr/>
              <p:nvPr/>
            </p:nvCxnSpPr>
            <p:spPr>
              <a:xfrm>
                <a:off x="5584825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Прямая соединительная линия 251"/>
              <p:cNvCxnSpPr/>
              <p:nvPr/>
            </p:nvCxnSpPr>
            <p:spPr>
              <a:xfrm>
                <a:off x="608965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Прямая соединительная линия 252"/>
              <p:cNvCxnSpPr/>
              <p:nvPr/>
            </p:nvCxnSpPr>
            <p:spPr>
              <a:xfrm>
                <a:off x="6594475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Прямая соединительная линия 253"/>
              <p:cNvCxnSpPr/>
              <p:nvPr/>
            </p:nvCxnSpPr>
            <p:spPr>
              <a:xfrm>
                <a:off x="75946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70866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8102600" y="3490550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Прямая соединительная линия 88"/>
              <p:cNvCxnSpPr/>
              <p:nvPr/>
            </p:nvCxnSpPr>
            <p:spPr>
              <a:xfrm>
                <a:off x="8604250" y="3498486"/>
                <a:ext cx="0" cy="13333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Овал 105"/>
            <p:cNvSpPr/>
            <p:nvPr/>
          </p:nvSpPr>
          <p:spPr>
            <a:xfrm>
              <a:off x="4541838" y="3525472"/>
              <a:ext cx="60325" cy="65081"/>
            </a:xfrm>
            <a:prstGeom prst="ellipse">
              <a:avLst/>
            </a:prstGeom>
            <a:solidFill>
              <a:schemeClr val="tx1"/>
            </a:solidFill>
            <a:ln w="4445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400"/>
            </a:p>
          </p:txBody>
        </p:sp>
      </p:grpSp>
      <p:sp>
        <p:nvSpPr>
          <p:cNvPr id="78" name="Овал 77"/>
          <p:cNvSpPr/>
          <p:nvPr/>
        </p:nvSpPr>
        <p:spPr>
          <a:xfrm>
            <a:off x="7061200" y="2047875"/>
            <a:ext cx="60325" cy="65088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34821" name="Прямоугольник 101"/>
          <p:cNvSpPr>
            <a:spLocks noChangeArrowheads="1"/>
          </p:cNvSpPr>
          <p:nvPr/>
        </p:nvSpPr>
        <p:spPr bwMode="auto">
          <a:xfrm>
            <a:off x="0" y="817563"/>
            <a:ext cx="1458913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А(5; 3)</a:t>
            </a:r>
          </a:p>
        </p:txBody>
      </p:sp>
      <p:sp>
        <p:nvSpPr>
          <p:cNvPr id="34822" name="Прямоугольник 84"/>
          <p:cNvSpPr>
            <a:spLocks noChangeArrowheads="1"/>
          </p:cNvSpPr>
          <p:nvPr/>
        </p:nvSpPr>
        <p:spPr bwMode="auto">
          <a:xfrm>
            <a:off x="0" y="1382713"/>
            <a:ext cx="16319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Н(-3; 4)</a:t>
            </a:r>
          </a:p>
        </p:txBody>
      </p:sp>
      <p:sp>
        <p:nvSpPr>
          <p:cNvPr id="88" name="Овал 87"/>
          <p:cNvSpPr/>
          <p:nvPr/>
        </p:nvSpPr>
        <p:spPr>
          <a:xfrm>
            <a:off x="6056313" y="5494338"/>
            <a:ext cx="61912" cy="65087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1" name="Овал 90"/>
          <p:cNvSpPr/>
          <p:nvPr/>
        </p:nvSpPr>
        <p:spPr>
          <a:xfrm>
            <a:off x="3032125" y="1543050"/>
            <a:ext cx="60325" cy="66675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2" name="Овал 91"/>
          <p:cNvSpPr/>
          <p:nvPr/>
        </p:nvSpPr>
        <p:spPr>
          <a:xfrm>
            <a:off x="1520825" y="4513263"/>
            <a:ext cx="60325" cy="65087"/>
          </a:xfrm>
          <a:prstGeom prst="ellipse">
            <a:avLst/>
          </a:prstGeom>
          <a:solidFill>
            <a:schemeClr val="tx1"/>
          </a:solidFill>
          <a:ln w="44450">
            <a:solidFill>
              <a:schemeClr val="tx1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34826" name="Прямоугольник 94"/>
          <p:cNvSpPr>
            <a:spLocks noChangeArrowheads="1"/>
          </p:cNvSpPr>
          <p:nvPr/>
        </p:nvSpPr>
        <p:spPr bwMode="auto">
          <a:xfrm>
            <a:off x="0" y="1965325"/>
            <a:ext cx="17303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С(-6; -2)</a:t>
            </a:r>
          </a:p>
        </p:txBody>
      </p:sp>
      <p:sp>
        <p:nvSpPr>
          <p:cNvPr id="34827" name="Прямоугольник 95"/>
          <p:cNvSpPr>
            <a:spLocks noChangeArrowheads="1"/>
          </p:cNvSpPr>
          <p:nvPr/>
        </p:nvSpPr>
        <p:spPr bwMode="auto">
          <a:xfrm>
            <a:off x="0" y="2565400"/>
            <a:ext cx="1598613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Р(3; -4)</a:t>
            </a:r>
          </a:p>
        </p:txBody>
      </p:sp>
      <p:sp>
        <p:nvSpPr>
          <p:cNvPr id="100" name="Прямоугольник 99"/>
          <p:cNvSpPr>
            <a:spLocks noChangeArrowheads="1"/>
          </p:cNvSpPr>
          <p:nvPr/>
        </p:nvSpPr>
        <p:spPr bwMode="auto">
          <a:xfrm>
            <a:off x="6867525" y="1490663"/>
            <a:ext cx="47148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А</a:t>
            </a:r>
          </a:p>
        </p:txBody>
      </p:sp>
      <p:sp>
        <p:nvSpPr>
          <p:cNvPr id="107" name="Прямоугольник 106"/>
          <p:cNvSpPr>
            <a:spLocks noChangeArrowheads="1"/>
          </p:cNvSpPr>
          <p:nvPr/>
        </p:nvSpPr>
        <p:spPr bwMode="auto">
          <a:xfrm>
            <a:off x="2832100" y="952500"/>
            <a:ext cx="51435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Н</a:t>
            </a:r>
          </a:p>
        </p:txBody>
      </p:sp>
      <p:sp>
        <p:nvSpPr>
          <p:cNvPr id="108" name="Прямоугольник 107"/>
          <p:cNvSpPr>
            <a:spLocks noChangeArrowheads="1"/>
          </p:cNvSpPr>
          <p:nvPr/>
        </p:nvSpPr>
        <p:spPr bwMode="auto">
          <a:xfrm>
            <a:off x="1273175" y="4546600"/>
            <a:ext cx="479425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С</a:t>
            </a:r>
          </a:p>
        </p:txBody>
      </p:sp>
      <p:sp>
        <p:nvSpPr>
          <p:cNvPr id="109" name="Прямоугольник 108"/>
          <p:cNvSpPr>
            <a:spLocks noChangeArrowheads="1"/>
          </p:cNvSpPr>
          <p:nvPr/>
        </p:nvSpPr>
        <p:spPr bwMode="auto">
          <a:xfrm>
            <a:off x="5872163" y="5524500"/>
            <a:ext cx="431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Р</a:t>
            </a:r>
          </a:p>
        </p:txBody>
      </p:sp>
      <p:cxnSp>
        <p:nvCxnSpPr>
          <p:cNvPr id="110" name="Прямая соединительная линия 109"/>
          <p:cNvCxnSpPr/>
          <p:nvPr/>
        </p:nvCxnSpPr>
        <p:spPr>
          <a:xfrm flipH="1">
            <a:off x="7081838" y="2101850"/>
            <a:ext cx="4762" cy="1455738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 flipH="1">
            <a:off x="4572000" y="2079625"/>
            <a:ext cx="2489200" cy="7938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>
            <a:stCxn id="82" idx="1"/>
            <a:endCxn id="91" idx="6"/>
          </p:cNvCxnSpPr>
          <p:nvPr/>
        </p:nvCxnSpPr>
        <p:spPr>
          <a:xfrm flipH="1">
            <a:off x="3092450" y="1574800"/>
            <a:ext cx="1479550" cy="1588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Прямая соединительная линия 114"/>
          <p:cNvCxnSpPr>
            <a:stCxn id="91" idx="4"/>
          </p:cNvCxnSpPr>
          <p:nvPr/>
        </p:nvCxnSpPr>
        <p:spPr>
          <a:xfrm flipH="1">
            <a:off x="3057525" y="1609725"/>
            <a:ext cx="4763" cy="1947863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Прямая соединительная линия 116"/>
          <p:cNvCxnSpPr>
            <a:stCxn id="58" idx="0"/>
          </p:cNvCxnSpPr>
          <p:nvPr/>
        </p:nvCxnSpPr>
        <p:spPr>
          <a:xfrm>
            <a:off x="1544638" y="3557588"/>
            <a:ext cx="23812" cy="1049337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Прямая соединительная линия 117"/>
          <p:cNvCxnSpPr>
            <a:stCxn id="73" idx="3"/>
            <a:endCxn id="92" idx="6"/>
          </p:cNvCxnSpPr>
          <p:nvPr/>
        </p:nvCxnSpPr>
        <p:spPr>
          <a:xfrm flipH="1" flipV="1">
            <a:off x="1581150" y="4546600"/>
            <a:ext cx="2990850" cy="4763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/>
          <p:cNvCxnSpPr/>
          <p:nvPr/>
        </p:nvCxnSpPr>
        <p:spPr>
          <a:xfrm flipH="1">
            <a:off x="4572000" y="5530850"/>
            <a:ext cx="1479550" cy="1588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Прямая соединительная линия 125"/>
          <p:cNvCxnSpPr/>
          <p:nvPr/>
        </p:nvCxnSpPr>
        <p:spPr>
          <a:xfrm flipH="1">
            <a:off x="6086475" y="3592513"/>
            <a:ext cx="6350" cy="1947862"/>
          </a:xfrm>
          <a:prstGeom prst="line">
            <a:avLst/>
          </a:prstGeom>
          <a:ln w="19050">
            <a:solidFill>
              <a:srgbClr val="0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Rectangle 2"/>
          <p:cNvSpPr txBox="1">
            <a:spLocks noChangeArrowheads="1"/>
          </p:cNvSpPr>
          <p:nvPr/>
        </p:nvSpPr>
        <p:spPr>
          <a:xfrm>
            <a:off x="1257300" y="0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Координатная  плоскость</a:t>
            </a:r>
            <a:endParaRPr lang="ru-RU" sz="36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1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88" grpId="0" animBg="1"/>
      <p:bldP spid="91" grpId="0" animBg="1"/>
      <p:bldP spid="92" grpId="0" animBg="1"/>
      <p:bldP spid="100" grpId="0"/>
      <p:bldP spid="107" grpId="0"/>
      <p:bldP spid="108" grpId="0"/>
      <p:bldP spid="10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Полилиния 120"/>
          <p:cNvSpPr/>
          <p:nvPr/>
        </p:nvSpPr>
        <p:spPr>
          <a:xfrm>
            <a:off x="2546350" y="1560513"/>
            <a:ext cx="4051300" cy="3962400"/>
          </a:xfrm>
          <a:custGeom>
            <a:avLst/>
            <a:gdLst>
              <a:gd name="connsiteX0" fmla="*/ 2008095 w 4052048"/>
              <a:gd name="connsiteY0" fmla="*/ 1488141 h 3962400"/>
              <a:gd name="connsiteX1" fmla="*/ 2519083 w 4052048"/>
              <a:gd name="connsiteY1" fmla="*/ 519952 h 3962400"/>
              <a:gd name="connsiteX2" fmla="*/ 4052048 w 4052048"/>
              <a:gd name="connsiteY2" fmla="*/ 17929 h 3962400"/>
              <a:gd name="connsiteX3" fmla="*/ 3541059 w 4052048"/>
              <a:gd name="connsiteY3" fmla="*/ 1497105 h 3962400"/>
              <a:gd name="connsiteX4" fmla="*/ 2537012 w 4052048"/>
              <a:gd name="connsiteY4" fmla="*/ 1990164 h 3962400"/>
              <a:gd name="connsiteX5" fmla="*/ 3541059 w 4052048"/>
              <a:gd name="connsiteY5" fmla="*/ 2483223 h 3962400"/>
              <a:gd name="connsiteX6" fmla="*/ 4034118 w 4052048"/>
              <a:gd name="connsiteY6" fmla="*/ 3962400 h 3962400"/>
              <a:gd name="connsiteX7" fmla="*/ 2537012 w 4052048"/>
              <a:gd name="connsiteY7" fmla="*/ 3478305 h 3962400"/>
              <a:gd name="connsiteX8" fmla="*/ 2043953 w 4052048"/>
              <a:gd name="connsiteY8" fmla="*/ 2465294 h 3962400"/>
              <a:gd name="connsiteX9" fmla="*/ 1532965 w 4052048"/>
              <a:gd name="connsiteY9" fmla="*/ 3460376 h 3962400"/>
              <a:gd name="connsiteX10" fmla="*/ 17930 w 4052048"/>
              <a:gd name="connsiteY10" fmla="*/ 3953435 h 3962400"/>
              <a:gd name="connsiteX11" fmla="*/ 519953 w 4052048"/>
              <a:gd name="connsiteY11" fmla="*/ 2465294 h 3962400"/>
              <a:gd name="connsiteX12" fmla="*/ 1515036 w 4052048"/>
              <a:gd name="connsiteY12" fmla="*/ 1981200 h 3962400"/>
              <a:gd name="connsiteX13" fmla="*/ 519953 w 4052048"/>
              <a:gd name="connsiteY13" fmla="*/ 1497105 h 3962400"/>
              <a:gd name="connsiteX14" fmla="*/ 0 w 4052048"/>
              <a:gd name="connsiteY14" fmla="*/ 0 h 3962400"/>
              <a:gd name="connsiteX15" fmla="*/ 1532965 w 4052048"/>
              <a:gd name="connsiteY15" fmla="*/ 510988 h 3962400"/>
              <a:gd name="connsiteX16" fmla="*/ 2008095 w 4052048"/>
              <a:gd name="connsiteY16" fmla="*/ 1488141 h 3962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052048" h="3962400">
                <a:moveTo>
                  <a:pt x="2008095" y="1488141"/>
                </a:moveTo>
                <a:lnTo>
                  <a:pt x="2519083" y="519952"/>
                </a:lnTo>
                <a:lnTo>
                  <a:pt x="4052048" y="17929"/>
                </a:lnTo>
                <a:lnTo>
                  <a:pt x="3541059" y="1497105"/>
                </a:lnTo>
                <a:lnTo>
                  <a:pt x="2537012" y="1990164"/>
                </a:lnTo>
                <a:lnTo>
                  <a:pt x="3541059" y="2483223"/>
                </a:lnTo>
                <a:lnTo>
                  <a:pt x="4034118" y="3962400"/>
                </a:lnTo>
                <a:lnTo>
                  <a:pt x="2537012" y="3478305"/>
                </a:lnTo>
                <a:lnTo>
                  <a:pt x="2043953" y="2465294"/>
                </a:lnTo>
                <a:lnTo>
                  <a:pt x="1532965" y="3460376"/>
                </a:lnTo>
                <a:lnTo>
                  <a:pt x="17930" y="3953435"/>
                </a:lnTo>
                <a:lnTo>
                  <a:pt x="519953" y="2465294"/>
                </a:lnTo>
                <a:lnTo>
                  <a:pt x="1515036" y="1981200"/>
                </a:lnTo>
                <a:lnTo>
                  <a:pt x="519953" y="1497105"/>
                </a:lnTo>
                <a:lnTo>
                  <a:pt x="0" y="0"/>
                </a:lnTo>
                <a:lnTo>
                  <a:pt x="1532965" y="510988"/>
                </a:lnTo>
                <a:lnTo>
                  <a:pt x="2008095" y="1488141"/>
                </a:lnTo>
                <a:close/>
              </a:path>
            </a:pathLst>
          </a:custGeom>
          <a:solidFill>
            <a:srgbClr val="9933FF">
              <a:alpha val="50196"/>
            </a:srgbClr>
          </a:solidFill>
          <a:ln w="19050">
            <a:solidFill>
              <a:srgbClr val="99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4572000" y="600075"/>
            <a:ext cx="0" cy="6257925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844" name="Группа 74"/>
          <p:cNvGrpSpPr>
            <a:grpSpLocks/>
          </p:cNvGrpSpPr>
          <p:nvPr/>
        </p:nvGrpSpPr>
        <p:grpSpPr bwMode="auto">
          <a:xfrm>
            <a:off x="0" y="407988"/>
            <a:ext cx="9144000" cy="5848350"/>
            <a:chOff x="0" y="407906"/>
            <a:chExt cx="9144000" cy="5847817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>
              <a:off x="0" y="3557219"/>
              <a:ext cx="9144000" cy="0"/>
            </a:xfrm>
            <a:prstGeom prst="line">
              <a:avLst/>
            </a:prstGeom>
            <a:ln w="28575">
              <a:solidFill>
                <a:schemeClr val="tx1"/>
              </a:solidFill>
              <a:headEnd type="none" w="med" len="med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008438" y="407906"/>
              <a:ext cx="563562" cy="7079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000" i="1" dirty="0">
                  <a:solidFill>
                    <a:srgbClr val="0070C0"/>
                  </a:solidFill>
                  <a:latin typeface="+mn-lt"/>
                  <a:cs typeface="+mn-cs"/>
                </a:rPr>
                <a:t>у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682038" y="3447691"/>
              <a:ext cx="461962" cy="7063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4000" i="1" dirty="0" err="1">
                  <a:solidFill>
                    <a:srgbClr val="0070C0"/>
                  </a:solidFill>
                  <a:latin typeface="+mn-lt"/>
                  <a:cs typeface="+mn-cs"/>
                </a:rPr>
                <a:t>х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4486275" y="3557219"/>
              <a:ext cx="376238" cy="4619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0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grpSp>
          <p:nvGrpSpPr>
            <p:cNvPr id="35883" name="Группа 104"/>
            <p:cNvGrpSpPr>
              <a:grpSpLocks/>
            </p:cNvGrpSpPr>
            <p:nvPr/>
          </p:nvGrpSpPr>
          <p:grpSpPr bwMode="auto">
            <a:xfrm>
              <a:off x="322988" y="3557588"/>
              <a:ext cx="3994990" cy="461665"/>
              <a:chOff x="322988" y="3557588"/>
              <a:chExt cx="3994990" cy="461665"/>
            </a:xfrm>
          </p:grpSpPr>
          <p:sp>
            <p:nvSpPr>
              <p:cNvPr id="222" name="TextBox 221"/>
              <p:cNvSpPr txBox="1"/>
              <p:nvPr/>
            </p:nvSpPr>
            <p:spPr>
              <a:xfrm>
                <a:off x="180975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2312988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28035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333057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38449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79851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32226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30810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5884" name="Группа 106"/>
            <p:cNvGrpSpPr>
              <a:grpSpLocks/>
            </p:cNvGrpSpPr>
            <p:nvPr/>
          </p:nvGrpSpPr>
          <p:grpSpPr bwMode="auto">
            <a:xfrm>
              <a:off x="4488180" y="1088988"/>
              <a:ext cx="160020" cy="1972011"/>
              <a:chOff x="4488180" y="1088988"/>
              <a:chExt cx="160020" cy="1972011"/>
            </a:xfrm>
          </p:grpSpPr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495800" y="3060376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4495800" y="2566709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4495800" y="2074629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4495800" y="1587311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4487863" y="1088881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885" name="Группа 107"/>
            <p:cNvGrpSpPr>
              <a:grpSpLocks/>
            </p:cNvGrpSpPr>
            <p:nvPr/>
          </p:nvGrpSpPr>
          <p:grpSpPr bwMode="auto">
            <a:xfrm>
              <a:off x="4495800" y="4045548"/>
              <a:ext cx="152400" cy="1977390"/>
              <a:chOff x="4495800" y="4045548"/>
              <a:chExt cx="152400" cy="1977390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>
                <a:off x="4495800" y="4046124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4495800" y="4544554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495800" y="5036634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>
                <a:off x="4495800" y="5531889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>
                <a:off x="4495800" y="6022381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886" name="Группа 109"/>
            <p:cNvGrpSpPr>
              <a:grpSpLocks/>
            </p:cNvGrpSpPr>
            <p:nvPr/>
          </p:nvGrpSpPr>
          <p:grpSpPr bwMode="auto">
            <a:xfrm>
              <a:off x="4098794" y="3812858"/>
              <a:ext cx="473206" cy="2442865"/>
              <a:chOff x="4098794" y="3812858"/>
              <a:chExt cx="473206" cy="2442865"/>
            </a:xfrm>
          </p:grpSpPr>
          <p:sp>
            <p:nvSpPr>
              <p:cNvPr id="70" name="TextBox 69"/>
              <p:cNvSpPr txBox="1"/>
              <p:nvPr/>
            </p:nvSpPr>
            <p:spPr>
              <a:xfrm>
                <a:off x="4098925" y="5793802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098925" y="529537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098925" y="4787419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4098925" y="381278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098925" y="4319150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5887" name="Группа 108"/>
            <p:cNvGrpSpPr>
              <a:grpSpLocks/>
            </p:cNvGrpSpPr>
            <p:nvPr/>
          </p:nvGrpSpPr>
          <p:grpSpPr bwMode="auto">
            <a:xfrm>
              <a:off x="4572000" y="844868"/>
              <a:ext cx="375424" cy="2446675"/>
              <a:chOff x="4572000" y="844868"/>
              <a:chExt cx="375424" cy="2446675"/>
            </a:xfrm>
          </p:grpSpPr>
          <p:sp>
            <p:nvSpPr>
              <p:cNvPr id="79" name="TextBox 78"/>
              <p:cNvSpPr txBox="1"/>
              <p:nvPr/>
            </p:nvSpPr>
            <p:spPr>
              <a:xfrm>
                <a:off x="4572000" y="2830210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572000" y="2342891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72000" y="184287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4572000" y="134444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572000" y="844428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5888" name="Группа 103"/>
            <p:cNvGrpSpPr>
              <a:grpSpLocks/>
            </p:cNvGrpSpPr>
            <p:nvPr/>
          </p:nvGrpSpPr>
          <p:grpSpPr bwMode="auto">
            <a:xfrm>
              <a:off x="4886025" y="3557588"/>
              <a:ext cx="3888692" cy="461665"/>
              <a:chOff x="4886025" y="3557588"/>
              <a:chExt cx="3888692" cy="461665"/>
            </a:xfrm>
          </p:grpSpPr>
          <p:sp>
            <p:nvSpPr>
              <p:cNvPr id="167" name="TextBox 166"/>
              <p:cNvSpPr txBox="1"/>
              <p:nvPr/>
            </p:nvSpPr>
            <p:spPr>
              <a:xfrm>
                <a:off x="48863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78" name="TextBox 177"/>
              <p:cNvSpPr txBox="1"/>
              <p:nvPr/>
            </p:nvSpPr>
            <p:spPr>
              <a:xfrm>
                <a:off x="5386388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00" name="TextBox 199"/>
              <p:cNvSpPr txBox="1"/>
              <p:nvPr/>
            </p:nvSpPr>
            <p:spPr>
              <a:xfrm>
                <a:off x="6388100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7896225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74136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894513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399463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89" name="TextBox 188"/>
              <p:cNvSpPr txBox="1"/>
              <p:nvPr/>
            </p:nvSpPr>
            <p:spPr>
              <a:xfrm>
                <a:off x="5888038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5889" name="Группа 113"/>
            <p:cNvGrpSpPr>
              <a:grpSpLocks/>
            </p:cNvGrpSpPr>
            <p:nvPr/>
          </p:nvGrpSpPr>
          <p:grpSpPr bwMode="auto">
            <a:xfrm>
              <a:off x="546847" y="3487274"/>
              <a:ext cx="3523802" cy="140407"/>
              <a:chOff x="546847" y="3487274"/>
              <a:chExt cx="3523802" cy="140407"/>
            </a:xfrm>
          </p:grpSpPr>
          <p:cxnSp>
            <p:nvCxnSpPr>
              <p:cNvPr id="255" name="Прямая соединительная линия 254"/>
              <p:cNvCxnSpPr/>
              <p:nvPr/>
            </p:nvCxnSpPr>
            <p:spPr>
              <a:xfrm>
                <a:off x="2062163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Прямая соединительная линия 255"/>
              <p:cNvCxnSpPr/>
              <p:nvPr/>
            </p:nvCxnSpPr>
            <p:spPr>
              <a:xfrm>
                <a:off x="2562225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Прямая соединительная линия 256"/>
              <p:cNvCxnSpPr/>
              <p:nvPr/>
            </p:nvCxnSpPr>
            <p:spPr>
              <a:xfrm>
                <a:off x="3055938" y="3487375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Прямая соединительная линия 257"/>
              <p:cNvCxnSpPr/>
              <p:nvPr/>
            </p:nvCxnSpPr>
            <p:spPr>
              <a:xfrm>
                <a:off x="3573463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Прямая соединительная линия 258"/>
              <p:cNvCxnSpPr/>
              <p:nvPr/>
            </p:nvCxnSpPr>
            <p:spPr>
              <a:xfrm>
                <a:off x="407035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1547813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10414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546100" y="3493724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5890" name="Группа 112"/>
            <p:cNvGrpSpPr>
              <a:grpSpLocks/>
            </p:cNvGrpSpPr>
            <p:nvPr/>
          </p:nvGrpSpPr>
          <p:grpSpPr bwMode="auto">
            <a:xfrm>
              <a:off x="5080747" y="3490352"/>
              <a:ext cx="3523353" cy="142035"/>
              <a:chOff x="5080747" y="3490352"/>
              <a:chExt cx="3523353" cy="142035"/>
            </a:xfrm>
          </p:grpSpPr>
          <p:cxnSp>
            <p:nvCxnSpPr>
              <p:cNvPr id="248" name="Прямая соединительная линия 247"/>
              <p:cNvCxnSpPr/>
              <p:nvPr/>
            </p:nvCxnSpPr>
            <p:spPr>
              <a:xfrm>
                <a:off x="50800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Прямая соединительная линия 250"/>
              <p:cNvCxnSpPr/>
              <p:nvPr/>
            </p:nvCxnSpPr>
            <p:spPr>
              <a:xfrm>
                <a:off x="5584825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Прямая соединительная линия 251"/>
              <p:cNvCxnSpPr/>
              <p:nvPr/>
            </p:nvCxnSpPr>
            <p:spPr>
              <a:xfrm>
                <a:off x="608965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Прямая соединительная линия 252"/>
              <p:cNvCxnSpPr/>
              <p:nvPr/>
            </p:nvCxnSpPr>
            <p:spPr>
              <a:xfrm>
                <a:off x="6594475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Прямая соединительная линия 253"/>
              <p:cNvCxnSpPr/>
              <p:nvPr/>
            </p:nvCxnSpPr>
            <p:spPr>
              <a:xfrm>
                <a:off x="75946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70866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81026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Прямая соединительная линия 88"/>
              <p:cNvCxnSpPr/>
              <p:nvPr/>
            </p:nvCxnSpPr>
            <p:spPr>
              <a:xfrm>
                <a:off x="8604250" y="3498486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Овал 105"/>
            <p:cNvSpPr/>
            <p:nvPr/>
          </p:nvSpPr>
          <p:spPr>
            <a:xfrm>
              <a:off x="4541838" y="3525472"/>
              <a:ext cx="60325" cy="65081"/>
            </a:xfrm>
            <a:prstGeom prst="ellipse">
              <a:avLst/>
            </a:prstGeom>
            <a:solidFill>
              <a:schemeClr val="tx1"/>
            </a:solidFill>
            <a:ln w="4445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400"/>
            </a:p>
          </p:txBody>
        </p:sp>
      </p:grpSp>
      <p:sp>
        <p:nvSpPr>
          <p:cNvPr id="78" name="Овал 77"/>
          <p:cNvSpPr/>
          <p:nvPr/>
        </p:nvSpPr>
        <p:spPr>
          <a:xfrm>
            <a:off x="4541838" y="3014663"/>
            <a:ext cx="60325" cy="60325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1" name="Овал 90"/>
          <p:cNvSpPr/>
          <p:nvPr/>
        </p:nvSpPr>
        <p:spPr>
          <a:xfrm>
            <a:off x="5048250" y="2046288"/>
            <a:ext cx="61913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3" name="Овал 92"/>
          <p:cNvSpPr/>
          <p:nvPr/>
        </p:nvSpPr>
        <p:spPr>
          <a:xfrm>
            <a:off x="6564313" y="1552575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4" name="Овал 93"/>
          <p:cNvSpPr/>
          <p:nvPr/>
        </p:nvSpPr>
        <p:spPr>
          <a:xfrm>
            <a:off x="6043613" y="3014663"/>
            <a:ext cx="61912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7" name="Овал 96"/>
          <p:cNvSpPr/>
          <p:nvPr/>
        </p:nvSpPr>
        <p:spPr>
          <a:xfrm>
            <a:off x="5048250" y="3524250"/>
            <a:ext cx="61913" cy="66675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8" name="Овал 97"/>
          <p:cNvSpPr/>
          <p:nvPr/>
        </p:nvSpPr>
        <p:spPr>
          <a:xfrm>
            <a:off x="6053138" y="401796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9" name="Овал 98"/>
          <p:cNvSpPr/>
          <p:nvPr/>
        </p:nvSpPr>
        <p:spPr>
          <a:xfrm>
            <a:off x="6554788" y="5487988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1" name="Овал 100"/>
          <p:cNvSpPr/>
          <p:nvPr/>
        </p:nvSpPr>
        <p:spPr>
          <a:xfrm>
            <a:off x="5048250" y="5013325"/>
            <a:ext cx="61913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3" name="Овал 102"/>
          <p:cNvSpPr/>
          <p:nvPr/>
        </p:nvSpPr>
        <p:spPr>
          <a:xfrm>
            <a:off x="4541838" y="401161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4" name="Овал 103"/>
          <p:cNvSpPr/>
          <p:nvPr/>
        </p:nvSpPr>
        <p:spPr>
          <a:xfrm>
            <a:off x="4044950" y="5003800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5" name="Овал 104"/>
          <p:cNvSpPr/>
          <p:nvPr/>
        </p:nvSpPr>
        <p:spPr>
          <a:xfrm>
            <a:off x="2528888" y="5487988"/>
            <a:ext cx="61912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3" name="Овал 112"/>
          <p:cNvSpPr/>
          <p:nvPr/>
        </p:nvSpPr>
        <p:spPr>
          <a:xfrm>
            <a:off x="3022600" y="401796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6" name="Овал 115"/>
          <p:cNvSpPr/>
          <p:nvPr/>
        </p:nvSpPr>
        <p:spPr>
          <a:xfrm>
            <a:off x="3022600" y="3022600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9" name="Овал 118"/>
          <p:cNvSpPr/>
          <p:nvPr/>
        </p:nvSpPr>
        <p:spPr>
          <a:xfrm>
            <a:off x="2528888" y="1543050"/>
            <a:ext cx="61912" cy="66675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20" name="Овал 119"/>
          <p:cNvSpPr/>
          <p:nvPr/>
        </p:nvSpPr>
        <p:spPr>
          <a:xfrm>
            <a:off x="4044950" y="2046288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22" name="Прямоугольник 121"/>
          <p:cNvSpPr>
            <a:spLocks noChangeArrowheads="1"/>
          </p:cNvSpPr>
          <p:nvPr/>
        </p:nvSpPr>
        <p:spPr bwMode="auto">
          <a:xfrm>
            <a:off x="7972425" y="709613"/>
            <a:ext cx="11715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(0; 1)</a:t>
            </a:r>
          </a:p>
        </p:txBody>
      </p:sp>
      <p:sp>
        <p:nvSpPr>
          <p:cNvPr id="123" name="Прямоугольник 122"/>
          <p:cNvSpPr>
            <a:spLocks noChangeArrowheads="1"/>
          </p:cNvSpPr>
          <p:nvPr/>
        </p:nvSpPr>
        <p:spPr bwMode="auto">
          <a:xfrm>
            <a:off x="7972425" y="1239838"/>
            <a:ext cx="1171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(1; 3)</a:t>
            </a:r>
          </a:p>
        </p:txBody>
      </p:sp>
      <p:sp>
        <p:nvSpPr>
          <p:cNvPr id="124" name="Прямоугольник 123"/>
          <p:cNvSpPr>
            <a:spLocks noChangeArrowheads="1"/>
          </p:cNvSpPr>
          <p:nvPr/>
        </p:nvSpPr>
        <p:spPr bwMode="auto">
          <a:xfrm>
            <a:off x="7972425" y="1758950"/>
            <a:ext cx="1171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(4; 4)</a:t>
            </a:r>
          </a:p>
        </p:txBody>
      </p:sp>
      <p:sp>
        <p:nvSpPr>
          <p:cNvPr id="127" name="Прямоугольник 126"/>
          <p:cNvSpPr>
            <a:spLocks noChangeArrowheads="1"/>
          </p:cNvSpPr>
          <p:nvPr/>
        </p:nvSpPr>
        <p:spPr bwMode="auto">
          <a:xfrm>
            <a:off x="7972425" y="2270125"/>
            <a:ext cx="1171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(3; 1)</a:t>
            </a:r>
          </a:p>
        </p:txBody>
      </p:sp>
      <p:sp>
        <p:nvSpPr>
          <p:cNvPr id="128" name="Прямоугольник 127"/>
          <p:cNvSpPr>
            <a:spLocks noChangeArrowheads="1"/>
          </p:cNvSpPr>
          <p:nvPr/>
        </p:nvSpPr>
        <p:spPr bwMode="auto">
          <a:xfrm>
            <a:off x="7972425" y="2781300"/>
            <a:ext cx="1171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(1; 0)</a:t>
            </a:r>
          </a:p>
        </p:txBody>
      </p:sp>
      <p:sp>
        <p:nvSpPr>
          <p:cNvPr id="129" name="Прямоугольник 128"/>
          <p:cNvSpPr>
            <a:spLocks noChangeArrowheads="1"/>
          </p:cNvSpPr>
          <p:nvPr/>
        </p:nvSpPr>
        <p:spPr bwMode="auto">
          <a:xfrm>
            <a:off x="7840663" y="4017963"/>
            <a:ext cx="1303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(3; -1)</a:t>
            </a:r>
          </a:p>
        </p:txBody>
      </p:sp>
      <p:sp>
        <p:nvSpPr>
          <p:cNvPr id="130" name="Прямоугольник 129"/>
          <p:cNvSpPr>
            <a:spLocks noChangeArrowheads="1"/>
          </p:cNvSpPr>
          <p:nvPr/>
        </p:nvSpPr>
        <p:spPr bwMode="auto">
          <a:xfrm>
            <a:off x="7840663" y="4546600"/>
            <a:ext cx="1303337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(4; -4)</a:t>
            </a:r>
          </a:p>
        </p:txBody>
      </p:sp>
      <p:sp>
        <p:nvSpPr>
          <p:cNvPr id="131" name="Прямоугольник 130"/>
          <p:cNvSpPr>
            <a:spLocks noChangeArrowheads="1"/>
          </p:cNvSpPr>
          <p:nvPr/>
        </p:nvSpPr>
        <p:spPr bwMode="auto">
          <a:xfrm>
            <a:off x="7840663" y="5067300"/>
            <a:ext cx="1303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(1; -3)</a:t>
            </a:r>
          </a:p>
        </p:txBody>
      </p:sp>
      <p:sp>
        <p:nvSpPr>
          <p:cNvPr id="132" name="Прямоугольник 131"/>
          <p:cNvSpPr>
            <a:spLocks noChangeArrowheads="1"/>
          </p:cNvSpPr>
          <p:nvPr/>
        </p:nvSpPr>
        <p:spPr bwMode="auto">
          <a:xfrm>
            <a:off x="7840663" y="5578475"/>
            <a:ext cx="13033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(0; -1)</a:t>
            </a:r>
          </a:p>
        </p:txBody>
      </p:sp>
      <p:sp>
        <p:nvSpPr>
          <p:cNvPr id="134" name="Прямоугольник 133"/>
          <p:cNvSpPr>
            <a:spLocks noChangeArrowheads="1"/>
          </p:cNvSpPr>
          <p:nvPr/>
        </p:nvSpPr>
        <p:spPr bwMode="auto">
          <a:xfrm>
            <a:off x="0" y="3963988"/>
            <a:ext cx="14351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(-1; -3)</a:t>
            </a:r>
          </a:p>
        </p:txBody>
      </p:sp>
      <p:sp>
        <p:nvSpPr>
          <p:cNvPr id="135" name="Прямоугольник 134"/>
          <p:cNvSpPr>
            <a:spLocks noChangeArrowheads="1"/>
          </p:cNvSpPr>
          <p:nvPr/>
        </p:nvSpPr>
        <p:spPr bwMode="auto">
          <a:xfrm>
            <a:off x="0" y="4492625"/>
            <a:ext cx="14351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(-4; -4)</a:t>
            </a:r>
          </a:p>
        </p:txBody>
      </p:sp>
      <p:sp>
        <p:nvSpPr>
          <p:cNvPr id="136" name="Прямоугольник 135"/>
          <p:cNvSpPr>
            <a:spLocks noChangeArrowheads="1"/>
          </p:cNvSpPr>
          <p:nvPr/>
        </p:nvSpPr>
        <p:spPr bwMode="auto">
          <a:xfrm>
            <a:off x="0" y="4976813"/>
            <a:ext cx="14351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(-3; -1)</a:t>
            </a:r>
          </a:p>
        </p:txBody>
      </p:sp>
      <p:sp>
        <p:nvSpPr>
          <p:cNvPr id="138" name="Прямоугольник 137"/>
          <p:cNvSpPr>
            <a:spLocks noChangeArrowheads="1"/>
          </p:cNvSpPr>
          <p:nvPr/>
        </p:nvSpPr>
        <p:spPr bwMode="auto">
          <a:xfrm>
            <a:off x="0" y="5497513"/>
            <a:ext cx="1303338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(-1; 0)</a:t>
            </a:r>
          </a:p>
        </p:txBody>
      </p:sp>
      <p:sp>
        <p:nvSpPr>
          <p:cNvPr id="139" name="Прямоугольник 138"/>
          <p:cNvSpPr>
            <a:spLocks noChangeArrowheads="1"/>
          </p:cNvSpPr>
          <p:nvPr/>
        </p:nvSpPr>
        <p:spPr bwMode="auto">
          <a:xfrm>
            <a:off x="0" y="611188"/>
            <a:ext cx="1303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(-3; 1)</a:t>
            </a:r>
          </a:p>
        </p:txBody>
      </p:sp>
      <p:sp>
        <p:nvSpPr>
          <p:cNvPr id="140" name="Прямоугольник 139"/>
          <p:cNvSpPr>
            <a:spLocks noChangeArrowheads="1"/>
          </p:cNvSpPr>
          <p:nvPr/>
        </p:nvSpPr>
        <p:spPr bwMode="auto">
          <a:xfrm>
            <a:off x="0" y="1139825"/>
            <a:ext cx="1303338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(-4; 4)</a:t>
            </a:r>
          </a:p>
        </p:txBody>
      </p:sp>
      <p:sp>
        <p:nvSpPr>
          <p:cNvPr id="142" name="Прямоугольник 141"/>
          <p:cNvSpPr>
            <a:spLocks noChangeArrowheads="1"/>
          </p:cNvSpPr>
          <p:nvPr/>
        </p:nvSpPr>
        <p:spPr bwMode="auto">
          <a:xfrm>
            <a:off x="0" y="1677988"/>
            <a:ext cx="130333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(-1; 3)</a:t>
            </a:r>
          </a:p>
        </p:txBody>
      </p:sp>
      <p:sp>
        <p:nvSpPr>
          <p:cNvPr id="143" name="Прямоугольник 142"/>
          <p:cNvSpPr>
            <a:spLocks noChangeArrowheads="1"/>
          </p:cNvSpPr>
          <p:nvPr/>
        </p:nvSpPr>
        <p:spPr bwMode="auto">
          <a:xfrm>
            <a:off x="0" y="2198688"/>
            <a:ext cx="117157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3200" i="1">
                <a:solidFill>
                  <a:srgbClr val="0070C0"/>
                </a:solidFill>
                <a:latin typeface="Bookman Old Style" pitchFamily="18" charset="0"/>
              </a:rPr>
              <a:t>(0; 1)</a:t>
            </a:r>
          </a:p>
        </p:txBody>
      </p:sp>
      <p:sp>
        <p:nvSpPr>
          <p:cNvPr id="114" name="Овал 113"/>
          <p:cNvSpPr/>
          <p:nvPr/>
        </p:nvSpPr>
        <p:spPr>
          <a:xfrm>
            <a:off x="4035425" y="3519488"/>
            <a:ext cx="61913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7" name="Rectangle 2"/>
          <p:cNvSpPr txBox="1">
            <a:spLocks noChangeArrowheads="1"/>
          </p:cNvSpPr>
          <p:nvPr/>
        </p:nvSpPr>
        <p:spPr>
          <a:xfrm>
            <a:off x="1257300" y="0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Координатная  плоскость</a:t>
            </a:r>
            <a:endParaRPr lang="ru-RU" sz="36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9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2" dur="2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91" grpId="0" animBg="1"/>
      <p:bldP spid="93" grpId="0" animBg="1"/>
      <p:bldP spid="94" grpId="0" animBg="1"/>
      <p:bldP spid="97" grpId="0" animBg="1"/>
      <p:bldP spid="98" grpId="0" animBg="1"/>
      <p:bldP spid="99" grpId="0" animBg="1"/>
      <p:bldP spid="101" grpId="0" animBg="1"/>
      <p:bldP spid="103" grpId="0" animBg="1"/>
      <p:bldP spid="104" grpId="0" animBg="1"/>
      <p:bldP spid="105" grpId="0" animBg="1"/>
      <p:bldP spid="113" grpId="0" animBg="1"/>
      <p:bldP spid="116" grpId="0" animBg="1"/>
      <p:bldP spid="119" grpId="0" animBg="1"/>
      <p:bldP spid="120" grpId="0" animBg="1"/>
      <p:bldP spid="122" grpId="0"/>
      <p:bldP spid="124" grpId="0"/>
      <p:bldP spid="127" grpId="0"/>
      <p:bldP spid="128" grpId="0"/>
      <p:bldP spid="129" grpId="0"/>
      <p:bldP spid="130" grpId="0"/>
      <p:bldP spid="131" grpId="0"/>
      <p:bldP spid="132" grpId="0"/>
      <p:bldP spid="134" grpId="0"/>
      <p:bldP spid="135" grpId="0"/>
      <p:bldP spid="136" grpId="0"/>
      <p:bldP spid="138" grpId="0"/>
      <p:bldP spid="139" grpId="0"/>
      <p:bldP spid="140" grpId="0"/>
      <p:bldP spid="142" grpId="0"/>
      <p:bldP spid="143" grpId="0"/>
      <p:bldP spid="1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Полилиния 146"/>
          <p:cNvSpPr/>
          <p:nvPr/>
        </p:nvSpPr>
        <p:spPr>
          <a:xfrm>
            <a:off x="5567363" y="2547938"/>
            <a:ext cx="1514475" cy="2482850"/>
          </a:xfrm>
          <a:custGeom>
            <a:avLst/>
            <a:gdLst>
              <a:gd name="connsiteX0" fmla="*/ 0 w 1515035"/>
              <a:gd name="connsiteY0" fmla="*/ 493059 h 2483223"/>
              <a:gd name="connsiteX1" fmla="*/ 502023 w 1515035"/>
              <a:gd name="connsiteY1" fmla="*/ 0 h 2483223"/>
              <a:gd name="connsiteX2" fmla="*/ 1013012 w 1515035"/>
              <a:gd name="connsiteY2" fmla="*/ 0 h 2483223"/>
              <a:gd name="connsiteX3" fmla="*/ 1506070 w 1515035"/>
              <a:gd name="connsiteY3" fmla="*/ 493059 h 2483223"/>
              <a:gd name="connsiteX4" fmla="*/ 1515035 w 1515035"/>
              <a:gd name="connsiteY4" fmla="*/ 1497106 h 2483223"/>
              <a:gd name="connsiteX5" fmla="*/ 502023 w 1515035"/>
              <a:gd name="connsiteY5" fmla="*/ 2483223 h 2483223"/>
              <a:gd name="connsiteX6" fmla="*/ 1021976 w 1515035"/>
              <a:gd name="connsiteY6" fmla="*/ 1488141 h 2483223"/>
              <a:gd name="connsiteX7" fmla="*/ 1021976 w 1515035"/>
              <a:gd name="connsiteY7" fmla="*/ 493059 h 2483223"/>
              <a:gd name="connsiteX8" fmla="*/ 0 w 1515035"/>
              <a:gd name="connsiteY8" fmla="*/ 493059 h 2483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15035" h="2483223">
                <a:moveTo>
                  <a:pt x="0" y="493059"/>
                </a:moveTo>
                <a:lnTo>
                  <a:pt x="502023" y="0"/>
                </a:lnTo>
                <a:lnTo>
                  <a:pt x="1013012" y="0"/>
                </a:lnTo>
                <a:lnTo>
                  <a:pt x="1506070" y="493059"/>
                </a:lnTo>
                <a:cubicBezTo>
                  <a:pt x="1509058" y="827741"/>
                  <a:pt x="1512047" y="1162424"/>
                  <a:pt x="1515035" y="1497106"/>
                </a:cubicBezTo>
                <a:lnTo>
                  <a:pt x="502023" y="2483223"/>
                </a:lnTo>
                <a:lnTo>
                  <a:pt x="1021976" y="1488141"/>
                </a:lnTo>
                <a:lnTo>
                  <a:pt x="1021976" y="493059"/>
                </a:lnTo>
                <a:lnTo>
                  <a:pt x="0" y="493059"/>
                </a:lnTo>
                <a:close/>
              </a:path>
            </a:pathLst>
          </a:custGeom>
          <a:solidFill>
            <a:srgbClr val="9933FF">
              <a:alpha val="69804"/>
            </a:srgbClr>
          </a:solidFill>
          <a:ln>
            <a:solidFill>
              <a:srgbClr val="99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7" name="Полилиния 136"/>
          <p:cNvSpPr/>
          <p:nvPr/>
        </p:nvSpPr>
        <p:spPr>
          <a:xfrm>
            <a:off x="2554288" y="1066800"/>
            <a:ext cx="3551237" cy="4975225"/>
          </a:xfrm>
          <a:custGeom>
            <a:avLst/>
            <a:gdLst>
              <a:gd name="connsiteX0" fmla="*/ 0 w 3550024"/>
              <a:gd name="connsiteY0" fmla="*/ 0 h 4975412"/>
              <a:gd name="connsiteX1" fmla="*/ 510988 w 3550024"/>
              <a:gd name="connsiteY1" fmla="*/ 1497106 h 4975412"/>
              <a:gd name="connsiteX2" fmla="*/ 519953 w 3550024"/>
              <a:gd name="connsiteY2" fmla="*/ 2501153 h 4975412"/>
              <a:gd name="connsiteX3" fmla="*/ 0 w 3550024"/>
              <a:gd name="connsiteY3" fmla="*/ 2985247 h 4975412"/>
              <a:gd name="connsiteX4" fmla="*/ 0 w 3550024"/>
              <a:gd name="connsiteY4" fmla="*/ 3971365 h 4975412"/>
              <a:gd name="connsiteX5" fmla="*/ 1030941 w 3550024"/>
              <a:gd name="connsiteY5" fmla="*/ 4957482 h 4975412"/>
              <a:gd name="connsiteX6" fmla="*/ 2528047 w 3550024"/>
              <a:gd name="connsiteY6" fmla="*/ 4975412 h 4975412"/>
              <a:gd name="connsiteX7" fmla="*/ 3550024 w 3550024"/>
              <a:gd name="connsiteY7" fmla="*/ 3962400 h 4975412"/>
              <a:gd name="connsiteX8" fmla="*/ 3541059 w 3550024"/>
              <a:gd name="connsiteY8" fmla="*/ 2976282 h 4975412"/>
              <a:gd name="connsiteX9" fmla="*/ 3021106 w 3550024"/>
              <a:gd name="connsiteY9" fmla="*/ 1990165 h 4975412"/>
              <a:gd name="connsiteX10" fmla="*/ 3021106 w 3550024"/>
              <a:gd name="connsiteY10" fmla="*/ 995082 h 4975412"/>
              <a:gd name="connsiteX11" fmla="*/ 1524000 w 3550024"/>
              <a:gd name="connsiteY11" fmla="*/ 1013012 h 4975412"/>
              <a:gd name="connsiteX12" fmla="*/ 510988 w 3550024"/>
              <a:gd name="connsiteY12" fmla="*/ 502024 h 4975412"/>
              <a:gd name="connsiteX13" fmla="*/ 0 w 3550024"/>
              <a:gd name="connsiteY13" fmla="*/ 0 h 49754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3550024" h="4975412">
                <a:moveTo>
                  <a:pt x="0" y="0"/>
                </a:moveTo>
                <a:lnTo>
                  <a:pt x="510988" y="1497106"/>
                </a:lnTo>
                <a:cubicBezTo>
                  <a:pt x="513976" y="1831788"/>
                  <a:pt x="516965" y="2166471"/>
                  <a:pt x="519953" y="2501153"/>
                </a:cubicBezTo>
                <a:lnTo>
                  <a:pt x="0" y="2985247"/>
                </a:lnTo>
                <a:lnTo>
                  <a:pt x="0" y="3971365"/>
                </a:lnTo>
                <a:lnTo>
                  <a:pt x="1030941" y="4957482"/>
                </a:lnTo>
                <a:lnTo>
                  <a:pt x="2528047" y="4975412"/>
                </a:lnTo>
                <a:lnTo>
                  <a:pt x="3550024" y="3962400"/>
                </a:lnTo>
                <a:cubicBezTo>
                  <a:pt x="3547036" y="3633694"/>
                  <a:pt x="3544047" y="3304988"/>
                  <a:pt x="3541059" y="2976282"/>
                </a:cubicBezTo>
                <a:lnTo>
                  <a:pt x="3021106" y="1990165"/>
                </a:lnTo>
                <a:lnTo>
                  <a:pt x="3021106" y="995082"/>
                </a:lnTo>
                <a:lnTo>
                  <a:pt x="1524000" y="1013012"/>
                </a:lnTo>
                <a:lnTo>
                  <a:pt x="510988" y="502024"/>
                </a:lnTo>
                <a:lnTo>
                  <a:pt x="0" y="0"/>
                </a:lnTo>
                <a:close/>
              </a:path>
            </a:pathLst>
          </a:custGeom>
          <a:solidFill>
            <a:srgbClr val="9933FF">
              <a:alpha val="50196"/>
            </a:srgbClr>
          </a:solidFill>
          <a:ln w="19050">
            <a:solidFill>
              <a:srgbClr val="99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 flipV="1">
            <a:off x="4572000" y="600075"/>
            <a:ext cx="0" cy="6257925"/>
          </a:xfrm>
          <a:prstGeom prst="line">
            <a:avLst/>
          </a:prstGeom>
          <a:ln w="28575">
            <a:solidFill>
              <a:schemeClr val="tx1"/>
            </a:solidFill>
            <a:headEnd type="none" w="med" len="med"/>
            <a:tailEnd type="stealth" w="med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869" name="Группа 74"/>
          <p:cNvGrpSpPr>
            <a:grpSpLocks/>
          </p:cNvGrpSpPr>
          <p:nvPr/>
        </p:nvGrpSpPr>
        <p:grpSpPr bwMode="auto">
          <a:xfrm>
            <a:off x="0" y="407988"/>
            <a:ext cx="9144000" cy="5848350"/>
            <a:chOff x="0" y="407906"/>
            <a:chExt cx="9144000" cy="5847817"/>
          </a:xfrm>
        </p:grpSpPr>
        <p:cxnSp>
          <p:nvCxnSpPr>
            <p:cNvPr id="62" name="Прямая соединительная линия 61"/>
            <p:cNvCxnSpPr/>
            <p:nvPr/>
          </p:nvCxnSpPr>
          <p:spPr>
            <a:xfrm>
              <a:off x="0" y="3557219"/>
              <a:ext cx="9144000" cy="0"/>
            </a:xfrm>
            <a:prstGeom prst="line">
              <a:avLst/>
            </a:prstGeom>
            <a:ln w="28575">
              <a:solidFill>
                <a:schemeClr val="tx1"/>
              </a:solidFill>
              <a:headEnd type="none" w="med" len="med"/>
              <a:tailEnd type="stealth" w="med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4008438" y="407906"/>
              <a:ext cx="563562" cy="70796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ru-RU" sz="4000" i="1" dirty="0">
                  <a:solidFill>
                    <a:srgbClr val="0070C0"/>
                  </a:solidFill>
                  <a:latin typeface="+mn-lt"/>
                  <a:cs typeface="+mn-cs"/>
                </a:rPr>
                <a:t>у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8682038" y="3447691"/>
              <a:ext cx="461962" cy="70637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4000" i="1" dirty="0" err="1">
                  <a:solidFill>
                    <a:srgbClr val="0070C0"/>
                  </a:solidFill>
                  <a:latin typeface="+mn-lt"/>
                  <a:cs typeface="+mn-cs"/>
                </a:rPr>
                <a:t>х</a:t>
              </a:r>
              <a:endParaRPr lang="ru-RU" sz="40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sp>
          <p:nvSpPr>
            <p:cNvPr id="263" name="TextBox 262"/>
            <p:cNvSpPr txBox="1"/>
            <p:nvPr/>
          </p:nvSpPr>
          <p:spPr>
            <a:xfrm>
              <a:off x="4486275" y="3557219"/>
              <a:ext cx="376238" cy="46192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ru-RU" sz="2400" i="1" dirty="0">
                  <a:solidFill>
                    <a:srgbClr val="0070C0"/>
                  </a:solidFill>
                  <a:latin typeface="+mn-lt"/>
                  <a:cs typeface="+mn-cs"/>
                </a:rPr>
                <a:t>0</a:t>
              </a:r>
              <a:endParaRPr lang="ru-RU" sz="2400" i="1" dirty="0">
                <a:solidFill>
                  <a:srgbClr val="0070C0"/>
                </a:solidFill>
                <a:latin typeface="+mn-lt"/>
                <a:cs typeface="+mn-cs"/>
              </a:endParaRPr>
            </a:p>
          </p:txBody>
        </p:sp>
        <p:grpSp>
          <p:nvGrpSpPr>
            <p:cNvPr id="36899" name="Группа 104"/>
            <p:cNvGrpSpPr>
              <a:grpSpLocks/>
            </p:cNvGrpSpPr>
            <p:nvPr/>
          </p:nvGrpSpPr>
          <p:grpSpPr bwMode="auto">
            <a:xfrm>
              <a:off x="322988" y="3557588"/>
              <a:ext cx="3994990" cy="461665"/>
              <a:chOff x="322988" y="3557588"/>
              <a:chExt cx="3994990" cy="461665"/>
            </a:xfrm>
          </p:grpSpPr>
          <p:sp>
            <p:nvSpPr>
              <p:cNvPr id="222" name="TextBox 221"/>
              <p:cNvSpPr txBox="1"/>
              <p:nvPr/>
            </p:nvSpPr>
            <p:spPr>
              <a:xfrm>
                <a:off x="180975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33" name="TextBox 232"/>
              <p:cNvSpPr txBox="1"/>
              <p:nvPr/>
            </p:nvSpPr>
            <p:spPr>
              <a:xfrm>
                <a:off x="2312988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4" name="TextBox 243"/>
              <p:cNvSpPr txBox="1"/>
              <p:nvPr/>
            </p:nvSpPr>
            <p:spPr>
              <a:xfrm>
                <a:off x="28035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6" name="TextBox 245"/>
              <p:cNvSpPr txBox="1"/>
              <p:nvPr/>
            </p:nvSpPr>
            <p:spPr>
              <a:xfrm>
                <a:off x="333057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47" name="TextBox 246"/>
              <p:cNvSpPr txBox="1"/>
              <p:nvPr/>
            </p:nvSpPr>
            <p:spPr>
              <a:xfrm>
                <a:off x="3844925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9" name="TextBox 58"/>
              <p:cNvSpPr txBox="1"/>
              <p:nvPr/>
            </p:nvSpPr>
            <p:spPr>
              <a:xfrm>
                <a:off x="79851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60" name="TextBox 59"/>
              <p:cNvSpPr txBox="1"/>
              <p:nvPr/>
            </p:nvSpPr>
            <p:spPr>
              <a:xfrm>
                <a:off x="322263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8" name="TextBox 57"/>
              <p:cNvSpPr txBox="1"/>
              <p:nvPr/>
            </p:nvSpPr>
            <p:spPr>
              <a:xfrm>
                <a:off x="1308100" y="3557219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6900" name="Группа 106"/>
            <p:cNvGrpSpPr>
              <a:grpSpLocks/>
            </p:cNvGrpSpPr>
            <p:nvPr/>
          </p:nvGrpSpPr>
          <p:grpSpPr bwMode="auto">
            <a:xfrm>
              <a:off x="4488180" y="1088988"/>
              <a:ext cx="160020" cy="1972011"/>
              <a:chOff x="4488180" y="1088988"/>
              <a:chExt cx="160020" cy="1972011"/>
            </a:xfrm>
          </p:grpSpPr>
          <p:cxnSp>
            <p:nvCxnSpPr>
              <p:cNvPr id="47" name="Прямая соединительная линия 46"/>
              <p:cNvCxnSpPr/>
              <p:nvPr/>
            </p:nvCxnSpPr>
            <p:spPr>
              <a:xfrm>
                <a:off x="4495800" y="3060376"/>
                <a:ext cx="15240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Прямая соединительная линия 49"/>
              <p:cNvCxnSpPr/>
              <p:nvPr/>
            </p:nvCxnSpPr>
            <p:spPr>
              <a:xfrm>
                <a:off x="4495800" y="2566709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Прямая соединительная линия 60"/>
              <p:cNvCxnSpPr/>
              <p:nvPr/>
            </p:nvCxnSpPr>
            <p:spPr>
              <a:xfrm>
                <a:off x="4495800" y="2074629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3" name="Прямая соединительная линия 62"/>
              <p:cNvCxnSpPr/>
              <p:nvPr/>
            </p:nvCxnSpPr>
            <p:spPr>
              <a:xfrm>
                <a:off x="4495800" y="1587311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единительная линия 63"/>
              <p:cNvCxnSpPr/>
              <p:nvPr/>
            </p:nvCxnSpPr>
            <p:spPr>
              <a:xfrm>
                <a:off x="4487863" y="1088881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901" name="Группа 107"/>
            <p:cNvGrpSpPr>
              <a:grpSpLocks/>
            </p:cNvGrpSpPr>
            <p:nvPr/>
          </p:nvGrpSpPr>
          <p:grpSpPr bwMode="auto">
            <a:xfrm>
              <a:off x="4495800" y="4045548"/>
              <a:ext cx="152400" cy="1977390"/>
              <a:chOff x="4495800" y="4045548"/>
              <a:chExt cx="152400" cy="1977390"/>
            </a:xfrm>
          </p:grpSpPr>
          <p:cxnSp>
            <p:nvCxnSpPr>
              <p:cNvPr id="65" name="Прямая соединительная линия 64"/>
              <p:cNvCxnSpPr/>
              <p:nvPr/>
            </p:nvCxnSpPr>
            <p:spPr>
              <a:xfrm>
                <a:off x="4495800" y="4046124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единительная линия 65"/>
              <p:cNvCxnSpPr/>
              <p:nvPr/>
            </p:nvCxnSpPr>
            <p:spPr>
              <a:xfrm>
                <a:off x="4495800" y="4544554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7" name="Прямая соединительная линия 66"/>
              <p:cNvCxnSpPr/>
              <p:nvPr/>
            </p:nvCxnSpPr>
            <p:spPr>
              <a:xfrm>
                <a:off x="4495800" y="5036634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единительная линия 67"/>
              <p:cNvCxnSpPr/>
              <p:nvPr/>
            </p:nvCxnSpPr>
            <p:spPr>
              <a:xfrm>
                <a:off x="4495800" y="5531889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единительная линия 68"/>
              <p:cNvCxnSpPr/>
              <p:nvPr/>
            </p:nvCxnSpPr>
            <p:spPr>
              <a:xfrm>
                <a:off x="4495800" y="6022381"/>
                <a:ext cx="15240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902" name="Группа 109"/>
            <p:cNvGrpSpPr>
              <a:grpSpLocks/>
            </p:cNvGrpSpPr>
            <p:nvPr/>
          </p:nvGrpSpPr>
          <p:grpSpPr bwMode="auto">
            <a:xfrm>
              <a:off x="4098794" y="3812858"/>
              <a:ext cx="473206" cy="2442865"/>
              <a:chOff x="4098794" y="3812858"/>
              <a:chExt cx="473206" cy="2442865"/>
            </a:xfrm>
          </p:grpSpPr>
          <p:sp>
            <p:nvSpPr>
              <p:cNvPr id="70" name="TextBox 69"/>
              <p:cNvSpPr txBox="1"/>
              <p:nvPr/>
            </p:nvSpPr>
            <p:spPr>
              <a:xfrm>
                <a:off x="4098925" y="5793802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1" name="TextBox 70"/>
              <p:cNvSpPr txBox="1"/>
              <p:nvPr/>
            </p:nvSpPr>
            <p:spPr>
              <a:xfrm>
                <a:off x="4098925" y="529537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2" name="TextBox 71"/>
              <p:cNvSpPr txBox="1"/>
              <p:nvPr/>
            </p:nvSpPr>
            <p:spPr>
              <a:xfrm>
                <a:off x="4098925" y="4787419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4098925" y="3812783"/>
                <a:ext cx="473075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73" name="TextBox 72"/>
              <p:cNvSpPr txBox="1"/>
              <p:nvPr/>
            </p:nvSpPr>
            <p:spPr>
              <a:xfrm>
                <a:off x="4098925" y="4319150"/>
                <a:ext cx="473075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-2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6903" name="Группа 108"/>
            <p:cNvGrpSpPr>
              <a:grpSpLocks/>
            </p:cNvGrpSpPr>
            <p:nvPr/>
          </p:nvGrpSpPr>
          <p:grpSpPr bwMode="auto">
            <a:xfrm>
              <a:off x="4572000" y="844868"/>
              <a:ext cx="375424" cy="2446675"/>
              <a:chOff x="4572000" y="844868"/>
              <a:chExt cx="375424" cy="2446675"/>
            </a:xfrm>
          </p:grpSpPr>
          <p:sp>
            <p:nvSpPr>
              <p:cNvPr id="79" name="TextBox 78"/>
              <p:cNvSpPr txBox="1"/>
              <p:nvPr/>
            </p:nvSpPr>
            <p:spPr>
              <a:xfrm>
                <a:off x="4572000" y="2830210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4572000" y="2342891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1" name="TextBox 80"/>
              <p:cNvSpPr txBox="1"/>
              <p:nvPr/>
            </p:nvSpPr>
            <p:spPr>
              <a:xfrm>
                <a:off x="4572000" y="184287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2" name="TextBox 81"/>
              <p:cNvSpPr txBox="1"/>
              <p:nvPr/>
            </p:nvSpPr>
            <p:spPr>
              <a:xfrm>
                <a:off x="4572000" y="1344445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572000" y="844428"/>
                <a:ext cx="374650" cy="46192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6904" name="Группа 103"/>
            <p:cNvGrpSpPr>
              <a:grpSpLocks/>
            </p:cNvGrpSpPr>
            <p:nvPr/>
          </p:nvGrpSpPr>
          <p:grpSpPr bwMode="auto">
            <a:xfrm>
              <a:off x="4886025" y="3557588"/>
              <a:ext cx="3888692" cy="461665"/>
              <a:chOff x="4886025" y="3557588"/>
              <a:chExt cx="3888692" cy="461665"/>
            </a:xfrm>
          </p:grpSpPr>
          <p:sp>
            <p:nvSpPr>
              <p:cNvPr id="167" name="TextBox 166"/>
              <p:cNvSpPr txBox="1"/>
              <p:nvPr/>
            </p:nvSpPr>
            <p:spPr>
              <a:xfrm>
                <a:off x="48863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1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78" name="TextBox 177"/>
              <p:cNvSpPr txBox="1"/>
              <p:nvPr/>
            </p:nvSpPr>
            <p:spPr>
              <a:xfrm>
                <a:off x="5386388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2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00" name="TextBox 199"/>
              <p:cNvSpPr txBox="1"/>
              <p:nvPr/>
            </p:nvSpPr>
            <p:spPr>
              <a:xfrm>
                <a:off x="6388100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4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211" name="TextBox 210"/>
              <p:cNvSpPr txBox="1"/>
              <p:nvPr/>
            </p:nvSpPr>
            <p:spPr>
              <a:xfrm>
                <a:off x="7896225" y="3557219"/>
                <a:ext cx="376238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7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7413625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6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6894513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5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90" name="TextBox 89"/>
              <p:cNvSpPr txBox="1"/>
              <p:nvPr/>
            </p:nvSpPr>
            <p:spPr>
              <a:xfrm>
                <a:off x="8399463" y="3557219"/>
                <a:ext cx="374650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8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  <p:sp>
            <p:nvSpPr>
              <p:cNvPr id="189" name="TextBox 188"/>
              <p:cNvSpPr txBox="1"/>
              <p:nvPr/>
            </p:nvSpPr>
            <p:spPr>
              <a:xfrm>
                <a:off x="5888038" y="3557219"/>
                <a:ext cx="376237" cy="461920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>
                  <a:defRPr/>
                </a:pPr>
                <a:r>
                  <a:rPr lang="ru-RU" sz="2400" i="1" dirty="0">
                    <a:solidFill>
                      <a:srgbClr val="0070C0"/>
                    </a:solidFill>
                    <a:latin typeface="+mn-lt"/>
                    <a:cs typeface="+mn-cs"/>
                  </a:rPr>
                  <a:t>3</a:t>
                </a:r>
                <a:endParaRPr lang="ru-RU" sz="2400" i="1" dirty="0">
                  <a:solidFill>
                    <a:srgbClr val="0070C0"/>
                  </a:solidFill>
                  <a:latin typeface="+mn-lt"/>
                  <a:cs typeface="+mn-cs"/>
                </a:endParaRPr>
              </a:p>
            </p:txBody>
          </p:sp>
        </p:grpSp>
        <p:grpSp>
          <p:nvGrpSpPr>
            <p:cNvPr id="36905" name="Группа 113"/>
            <p:cNvGrpSpPr>
              <a:grpSpLocks/>
            </p:cNvGrpSpPr>
            <p:nvPr/>
          </p:nvGrpSpPr>
          <p:grpSpPr bwMode="auto">
            <a:xfrm>
              <a:off x="546847" y="3487274"/>
              <a:ext cx="3523802" cy="140407"/>
              <a:chOff x="546847" y="3487274"/>
              <a:chExt cx="3523802" cy="140407"/>
            </a:xfrm>
          </p:grpSpPr>
          <p:cxnSp>
            <p:nvCxnSpPr>
              <p:cNvPr id="255" name="Прямая соединительная линия 254"/>
              <p:cNvCxnSpPr/>
              <p:nvPr/>
            </p:nvCxnSpPr>
            <p:spPr>
              <a:xfrm>
                <a:off x="2062163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Прямая соединительная линия 255"/>
              <p:cNvCxnSpPr/>
              <p:nvPr/>
            </p:nvCxnSpPr>
            <p:spPr>
              <a:xfrm>
                <a:off x="2562225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7" name="Прямая соединительная линия 256"/>
              <p:cNvCxnSpPr/>
              <p:nvPr/>
            </p:nvCxnSpPr>
            <p:spPr>
              <a:xfrm>
                <a:off x="3055938" y="3487375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8" name="Прямая соединительная линия 257"/>
              <p:cNvCxnSpPr/>
              <p:nvPr/>
            </p:nvCxnSpPr>
            <p:spPr>
              <a:xfrm>
                <a:off x="3573463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9" name="Прямая соединительная линия 258"/>
              <p:cNvCxnSpPr/>
              <p:nvPr/>
            </p:nvCxnSpPr>
            <p:spPr>
              <a:xfrm>
                <a:off x="407035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Прямая соединительная линия 54"/>
              <p:cNvCxnSpPr/>
              <p:nvPr/>
            </p:nvCxnSpPr>
            <p:spPr>
              <a:xfrm>
                <a:off x="1547813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Прямая соединительная линия 55"/>
              <p:cNvCxnSpPr/>
              <p:nvPr/>
            </p:nvCxnSpPr>
            <p:spPr>
              <a:xfrm>
                <a:off x="10414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Прямая соединительная линия 56"/>
              <p:cNvCxnSpPr/>
              <p:nvPr/>
            </p:nvCxnSpPr>
            <p:spPr>
              <a:xfrm>
                <a:off x="546100" y="3493724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6906" name="Группа 112"/>
            <p:cNvGrpSpPr>
              <a:grpSpLocks/>
            </p:cNvGrpSpPr>
            <p:nvPr/>
          </p:nvGrpSpPr>
          <p:grpSpPr bwMode="auto">
            <a:xfrm>
              <a:off x="5080747" y="3490352"/>
              <a:ext cx="3523353" cy="142035"/>
              <a:chOff x="5080747" y="3490352"/>
              <a:chExt cx="3523353" cy="142035"/>
            </a:xfrm>
          </p:grpSpPr>
          <p:cxnSp>
            <p:nvCxnSpPr>
              <p:cNvPr id="248" name="Прямая соединительная линия 247"/>
              <p:cNvCxnSpPr/>
              <p:nvPr/>
            </p:nvCxnSpPr>
            <p:spPr>
              <a:xfrm>
                <a:off x="50800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1" name="Прямая соединительная линия 250"/>
              <p:cNvCxnSpPr/>
              <p:nvPr/>
            </p:nvCxnSpPr>
            <p:spPr>
              <a:xfrm>
                <a:off x="5584825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Прямая соединительная линия 251"/>
              <p:cNvCxnSpPr/>
              <p:nvPr/>
            </p:nvCxnSpPr>
            <p:spPr>
              <a:xfrm>
                <a:off x="608965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Прямая соединительная линия 252"/>
              <p:cNvCxnSpPr/>
              <p:nvPr/>
            </p:nvCxnSpPr>
            <p:spPr>
              <a:xfrm>
                <a:off x="6594475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Прямая соединительная линия 253"/>
              <p:cNvCxnSpPr/>
              <p:nvPr/>
            </p:nvCxnSpPr>
            <p:spPr>
              <a:xfrm>
                <a:off x="75946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Прямая соединительная линия 50"/>
              <p:cNvCxnSpPr/>
              <p:nvPr/>
            </p:nvCxnSpPr>
            <p:spPr>
              <a:xfrm>
                <a:off x="70866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Прямая соединительная линия 53"/>
              <p:cNvCxnSpPr/>
              <p:nvPr/>
            </p:nvCxnSpPr>
            <p:spPr>
              <a:xfrm>
                <a:off x="8102600" y="3490550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Прямая соединительная линия 88"/>
              <p:cNvCxnSpPr/>
              <p:nvPr/>
            </p:nvCxnSpPr>
            <p:spPr>
              <a:xfrm>
                <a:off x="8604250" y="3498486"/>
                <a:ext cx="0" cy="13333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6" name="Овал 105"/>
            <p:cNvSpPr/>
            <p:nvPr/>
          </p:nvSpPr>
          <p:spPr>
            <a:xfrm>
              <a:off x="4541838" y="3525472"/>
              <a:ext cx="60325" cy="65081"/>
            </a:xfrm>
            <a:prstGeom prst="ellipse">
              <a:avLst/>
            </a:prstGeom>
            <a:solidFill>
              <a:schemeClr val="tx1"/>
            </a:solidFill>
            <a:ln w="44450">
              <a:solidFill>
                <a:schemeClr val="tx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ru-RU" sz="2400"/>
            </a:p>
          </p:txBody>
        </p:sp>
      </p:grpSp>
      <p:sp>
        <p:nvSpPr>
          <p:cNvPr id="78" name="Овал 77"/>
          <p:cNvSpPr/>
          <p:nvPr/>
        </p:nvSpPr>
        <p:spPr>
          <a:xfrm>
            <a:off x="2524125" y="1033463"/>
            <a:ext cx="61913" cy="60325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1" name="Овал 90"/>
          <p:cNvSpPr/>
          <p:nvPr/>
        </p:nvSpPr>
        <p:spPr>
          <a:xfrm>
            <a:off x="3032125" y="153511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3" name="Овал 92"/>
          <p:cNvSpPr/>
          <p:nvPr/>
        </p:nvSpPr>
        <p:spPr>
          <a:xfrm>
            <a:off x="4035425" y="2036763"/>
            <a:ext cx="61913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4" name="Овал 93"/>
          <p:cNvSpPr/>
          <p:nvPr/>
        </p:nvSpPr>
        <p:spPr>
          <a:xfrm>
            <a:off x="5532438" y="2027238"/>
            <a:ext cx="61912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7" name="Овал 96"/>
          <p:cNvSpPr/>
          <p:nvPr/>
        </p:nvSpPr>
        <p:spPr>
          <a:xfrm>
            <a:off x="5040313" y="1536700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8" name="Овал 97"/>
          <p:cNvSpPr/>
          <p:nvPr/>
        </p:nvSpPr>
        <p:spPr>
          <a:xfrm>
            <a:off x="4027488" y="1060450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99" name="Овал 98"/>
          <p:cNvSpPr/>
          <p:nvPr/>
        </p:nvSpPr>
        <p:spPr>
          <a:xfrm>
            <a:off x="3022600" y="2530475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1" name="Овал 100"/>
          <p:cNvSpPr/>
          <p:nvPr/>
        </p:nvSpPr>
        <p:spPr>
          <a:xfrm>
            <a:off x="3040063" y="3516313"/>
            <a:ext cx="61912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3" name="Овал 102"/>
          <p:cNvSpPr/>
          <p:nvPr/>
        </p:nvSpPr>
        <p:spPr>
          <a:xfrm>
            <a:off x="2516188" y="4008438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4" name="Овал 103"/>
          <p:cNvSpPr/>
          <p:nvPr/>
        </p:nvSpPr>
        <p:spPr>
          <a:xfrm>
            <a:off x="2520950" y="4986338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5" name="Овал 104"/>
          <p:cNvSpPr/>
          <p:nvPr/>
        </p:nvSpPr>
        <p:spPr>
          <a:xfrm>
            <a:off x="3533775" y="5989638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3" name="Овал 112"/>
          <p:cNvSpPr/>
          <p:nvPr/>
        </p:nvSpPr>
        <p:spPr>
          <a:xfrm>
            <a:off x="5048250" y="5981700"/>
            <a:ext cx="61913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6" name="Овал 115"/>
          <p:cNvSpPr/>
          <p:nvPr/>
        </p:nvSpPr>
        <p:spPr>
          <a:xfrm>
            <a:off x="7056438" y="3005138"/>
            <a:ext cx="61912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9" name="Овал 118"/>
          <p:cNvSpPr/>
          <p:nvPr/>
        </p:nvSpPr>
        <p:spPr>
          <a:xfrm>
            <a:off x="6564313" y="2520950"/>
            <a:ext cx="60325" cy="65088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20" name="Овал 119"/>
          <p:cNvSpPr/>
          <p:nvPr/>
        </p:nvSpPr>
        <p:spPr>
          <a:xfrm>
            <a:off x="6053138" y="253841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39" name="Прямоугольник 138"/>
          <p:cNvSpPr/>
          <p:nvPr/>
        </p:nvSpPr>
        <p:spPr>
          <a:xfrm>
            <a:off x="0" y="287338"/>
            <a:ext cx="1096963" cy="60023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(-4;5)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(-3;4)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(-1;3)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(2;3)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(1;4)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(-1;5)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(-4;5)</a:t>
            </a:r>
          </a:p>
          <a:p>
            <a:pPr>
              <a:defRPr/>
            </a:pPr>
            <a:endParaRPr lang="ru-RU" sz="2400" dirty="0">
              <a:latin typeface="+mn-lt"/>
              <a:cs typeface="+mn-cs"/>
            </a:endParaRPr>
          </a:p>
          <a:p>
            <a:pPr>
              <a:defRPr/>
            </a:pPr>
            <a:endParaRPr lang="ru-RU" sz="2400" dirty="0">
              <a:latin typeface="+mn-lt"/>
              <a:cs typeface="+mn-cs"/>
            </a:endParaRPr>
          </a:p>
          <a:p>
            <a:pPr>
              <a:defRPr/>
            </a:pPr>
            <a:endParaRPr lang="ru-RU" sz="2400" dirty="0">
              <a:latin typeface="+mn-lt"/>
              <a:cs typeface="+mn-cs"/>
            </a:endParaRP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(-4;5)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(-3;2)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(-3;0)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(-4;-1)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(-4;-3)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(-2;-5)</a:t>
            </a:r>
          </a:p>
        </p:txBody>
      </p:sp>
      <p:sp>
        <p:nvSpPr>
          <p:cNvPr id="114" name="Овал 113"/>
          <p:cNvSpPr/>
          <p:nvPr/>
        </p:nvSpPr>
        <p:spPr>
          <a:xfrm>
            <a:off x="7056438" y="4008438"/>
            <a:ext cx="61912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7" name="Овал 106"/>
          <p:cNvSpPr/>
          <p:nvPr/>
        </p:nvSpPr>
        <p:spPr>
          <a:xfrm>
            <a:off x="5541963" y="301466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8" name="Овал 107"/>
          <p:cNvSpPr/>
          <p:nvPr/>
        </p:nvSpPr>
        <p:spPr>
          <a:xfrm>
            <a:off x="6564313" y="301466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09" name="Овал 108"/>
          <p:cNvSpPr/>
          <p:nvPr/>
        </p:nvSpPr>
        <p:spPr>
          <a:xfrm>
            <a:off x="6564313" y="4017963"/>
            <a:ext cx="60325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0" name="Овал 109"/>
          <p:cNvSpPr/>
          <p:nvPr/>
        </p:nvSpPr>
        <p:spPr>
          <a:xfrm>
            <a:off x="6061075" y="4995863"/>
            <a:ext cx="61913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1" name="Овал 110"/>
          <p:cNvSpPr/>
          <p:nvPr/>
        </p:nvSpPr>
        <p:spPr>
          <a:xfrm>
            <a:off x="6061075" y="4008438"/>
            <a:ext cx="61913" cy="65087"/>
          </a:xfrm>
          <a:prstGeom prst="ellipse">
            <a:avLst/>
          </a:prstGeom>
          <a:solidFill>
            <a:srgbClr val="9933FF"/>
          </a:solidFill>
          <a:ln w="44450">
            <a:solidFill>
              <a:srgbClr val="9933FF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ru-RU" sz="2400"/>
          </a:p>
        </p:txBody>
      </p:sp>
      <p:sp>
        <p:nvSpPr>
          <p:cNvPr id="115" name="Полилиния 114"/>
          <p:cNvSpPr/>
          <p:nvPr/>
        </p:nvSpPr>
        <p:spPr>
          <a:xfrm>
            <a:off x="2563813" y="1066800"/>
            <a:ext cx="3030537" cy="1003300"/>
          </a:xfrm>
          <a:custGeom>
            <a:avLst/>
            <a:gdLst>
              <a:gd name="connsiteX0" fmla="*/ 0 w 3030070"/>
              <a:gd name="connsiteY0" fmla="*/ 0 h 1004047"/>
              <a:gd name="connsiteX1" fmla="*/ 502023 w 3030070"/>
              <a:gd name="connsiteY1" fmla="*/ 510988 h 1004047"/>
              <a:gd name="connsiteX2" fmla="*/ 1506070 w 3030070"/>
              <a:gd name="connsiteY2" fmla="*/ 1004047 h 1004047"/>
              <a:gd name="connsiteX3" fmla="*/ 3030070 w 3030070"/>
              <a:gd name="connsiteY3" fmla="*/ 1004047 h 1004047"/>
              <a:gd name="connsiteX4" fmla="*/ 2519082 w 3030070"/>
              <a:gd name="connsiteY4" fmla="*/ 493059 h 1004047"/>
              <a:gd name="connsiteX5" fmla="*/ 1506070 w 3030070"/>
              <a:gd name="connsiteY5" fmla="*/ 0 h 1004047"/>
              <a:gd name="connsiteX6" fmla="*/ 0 w 3030070"/>
              <a:gd name="connsiteY6" fmla="*/ 0 h 1004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30070" h="1004047">
                <a:moveTo>
                  <a:pt x="0" y="0"/>
                </a:moveTo>
                <a:lnTo>
                  <a:pt x="502023" y="510988"/>
                </a:lnTo>
                <a:lnTo>
                  <a:pt x="1506070" y="1004047"/>
                </a:lnTo>
                <a:lnTo>
                  <a:pt x="3030070" y="1004047"/>
                </a:lnTo>
                <a:lnTo>
                  <a:pt x="2519082" y="493059"/>
                </a:lnTo>
                <a:lnTo>
                  <a:pt x="1506070" y="0"/>
                </a:lnTo>
                <a:lnTo>
                  <a:pt x="0" y="0"/>
                </a:lnTo>
                <a:close/>
              </a:path>
            </a:pathLst>
          </a:custGeom>
          <a:solidFill>
            <a:srgbClr val="9933FF">
              <a:alpha val="69804"/>
            </a:srgbClr>
          </a:solidFill>
          <a:ln>
            <a:solidFill>
              <a:srgbClr val="9933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3" name="Прямоугольник 132"/>
          <p:cNvSpPr/>
          <p:nvPr/>
        </p:nvSpPr>
        <p:spPr>
          <a:xfrm>
            <a:off x="8170863" y="115888"/>
            <a:ext cx="1071562" cy="63722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(1;-5)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(3;-3)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(3;-1)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(-3;1)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(2;1)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(2;3)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(2;1)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(3;2)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(4;2)</a:t>
            </a:r>
          </a:p>
          <a:p>
            <a:pPr>
              <a:defRPr/>
            </a:pPr>
            <a:endParaRPr lang="ru-RU" sz="2400" dirty="0">
              <a:latin typeface="+mn-lt"/>
              <a:cs typeface="+mn-cs"/>
            </a:endParaRPr>
          </a:p>
          <a:p>
            <a:pPr>
              <a:defRPr/>
            </a:pPr>
            <a:endParaRPr lang="ru-RU" sz="2400" dirty="0">
              <a:latin typeface="+mn-lt"/>
              <a:cs typeface="+mn-cs"/>
            </a:endParaRP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(5;1)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(5;-1)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(3; -3)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(4;-1)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(4;2)</a:t>
            </a:r>
          </a:p>
          <a:p>
            <a:pPr>
              <a:defRPr/>
            </a:pPr>
            <a:r>
              <a:rPr lang="ru-RU" sz="2400" dirty="0">
                <a:latin typeface="+mn-lt"/>
                <a:cs typeface="+mn-cs"/>
              </a:rPr>
              <a:t>(2;1)</a:t>
            </a:r>
          </a:p>
        </p:txBody>
      </p:sp>
      <p:sp>
        <p:nvSpPr>
          <p:cNvPr id="96" name="Rectangle 2"/>
          <p:cNvSpPr txBox="1">
            <a:spLocks noChangeArrowheads="1"/>
          </p:cNvSpPr>
          <p:nvPr/>
        </p:nvSpPr>
        <p:spPr>
          <a:xfrm>
            <a:off x="1257300" y="0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Координатная  плоскость</a:t>
            </a:r>
            <a:endParaRPr lang="ru-RU" sz="3600" kern="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animBg="1"/>
      <p:bldP spid="91" grpId="0" animBg="1"/>
      <p:bldP spid="93" grpId="0" animBg="1"/>
      <p:bldP spid="94" grpId="0" animBg="1"/>
      <p:bldP spid="97" grpId="0" animBg="1"/>
      <p:bldP spid="98" grpId="0" animBg="1"/>
      <p:bldP spid="99" grpId="0" animBg="1"/>
      <p:bldP spid="101" grpId="0" animBg="1"/>
      <p:bldP spid="103" grpId="0" animBg="1"/>
      <p:bldP spid="104" grpId="0" animBg="1"/>
      <p:bldP spid="105" grpId="0" animBg="1"/>
      <p:bldP spid="113" grpId="0" animBg="1"/>
      <p:bldP spid="116" grpId="0" animBg="1"/>
      <p:bldP spid="119" grpId="0" animBg="1"/>
      <p:bldP spid="120" grpId="0" animBg="1"/>
      <p:bldP spid="114" grpId="0" animBg="1"/>
      <p:bldP spid="107" grpId="0" animBg="1"/>
      <p:bldP spid="108" grpId="0" animBg="1"/>
      <p:bldP spid="109" grpId="0" animBg="1"/>
      <p:bldP spid="110" grpId="0" animBg="1"/>
      <p:bldP spid="1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Столбчатые диаграммы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37890" name="Picture 4" descr="Stock Market Graph Stock Photos Images, Royalty Free Stock Market Graph Images And Pictures"/>
          <p:cNvPicPr>
            <a:picLocks noChangeAspect="1" noChangeArrowheads="1"/>
          </p:cNvPicPr>
          <p:nvPr/>
        </p:nvPicPr>
        <p:blipFill>
          <a:blip r:embed="rId2"/>
          <a:srcRect b="9497"/>
          <a:stretch>
            <a:fillRect/>
          </a:stretch>
        </p:blipFill>
        <p:spPr bwMode="auto">
          <a:xfrm>
            <a:off x="2825750" y="3697288"/>
            <a:ext cx="3492500" cy="3160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Рисунок 36" descr="CMK_LevelSeriesView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86400" y="1889125"/>
            <a:ext cx="3657600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2" name="Рисунок 33" descr="CMK_TankSeriesView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873250"/>
            <a:ext cx="3668713" cy="281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Столбчатые диаграммы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8914" name="Содержимое 6"/>
          <p:cNvGraphicFramePr>
            <a:graphicFrameLocks/>
          </p:cNvGraphicFramePr>
          <p:nvPr/>
        </p:nvGraphicFramePr>
        <p:xfrm>
          <a:off x="665163" y="1787525"/>
          <a:ext cx="7813675" cy="5121275"/>
        </p:xfrm>
        <a:graphic>
          <a:graphicData uri="http://schemas.openxmlformats.org/presentationml/2006/ole">
            <p:oleObj spid="_x0000_s38914" r:id="rId3" imgW="7815749" imgH="5121084" progId="Excel.Chart.8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739775" y="1674813"/>
            <a:ext cx="766445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Полученные оценки за контрольную работу</a:t>
            </a:r>
            <a:endParaRPr lang="ru-RU" sz="2400" b="1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Столбчатые диаграммы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 l="3900" t="21600" r="37000" b="13600"/>
          <a:stretch>
            <a:fillRect/>
          </a:stretch>
        </p:blipFill>
        <p:spPr bwMode="auto">
          <a:xfrm>
            <a:off x="117475" y="684213"/>
            <a:ext cx="8909050" cy="54959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Столбчатые диаграммы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0962" name="Содержимое 6"/>
          <p:cNvGraphicFramePr>
            <a:graphicFrameLocks/>
          </p:cNvGraphicFramePr>
          <p:nvPr/>
        </p:nvGraphicFramePr>
        <p:xfrm>
          <a:off x="665163" y="1620838"/>
          <a:ext cx="7813675" cy="5287962"/>
        </p:xfrm>
        <a:graphic>
          <a:graphicData uri="http://schemas.openxmlformats.org/presentationml/2006/ole">
            <p:oleObj spid="_x0000_s40962" r:id="rId3" imgW="7815749" imgH="5285690" progId="Excel.Chart.8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871538" y="1522413"/>
            <a:ext cx="7400925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Численность населения России </a:t>
            </a:r>
            <a:r>
              <a:rPr lang="ru-RU" sz="2400" b="1" i="1" dirty="0">
                <a:solidFill>
                  <a:srgbClr val="C00000"/>
                </a:solidFill>
                <a:latin typeface="+mn-lt"/>
                <a:cs typeface="+mn-cs"/>
              </a:rPr>
              <a:t>(млн. чел.) </a:t>
            </a:r>
            <a:endParaRPr lang="ru-RU" sz="2400" b="1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AutoShape 2" descr="https://upload.wikimedia.org/wikipedia/commons/0/03/%D0%95%D1%81%D1%82%D0%B5%D1%81%D1%82%D0%B2%D0%B5%D0%BD%D0%BD%D1%8B%D0%B9_%D0%BF%D1%80%D0%B8%D1%80%D0%BE%D1%81%D1%82_%D0%BD%D0%B0%D1%81%D0%B5%D0%BB%D0%B5%D0%BD%D0%B8%D1%8F_%D0%A0%D0%BE%D1%81%D1%81%D0%B8%D0%B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41986" name="AutoShape 4" descr="https://upload.wikimedia.org/wikipedia/commons/0/03/%D0%95%D1%81%D1%82%D0%B5%D1%81%D1%82%D0%B2%D0%B5%D0%BD%D0%BD%D1%8B%D0%B9_%D0%BF%D1%80%D0%B8%D1%80%D0%BE%D1%81%D1%82_%D0%BD%D0%B0%D1%81%D0%B5%D0%BB%D0%B5%D0%BD%D0%B8%D1%8F_%D0%A0%D0%BE%D1%81%D1%81%D0%B8%D0%B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096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4800"/>
            <a:ext cx="9144000" cy="59801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Графики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71538" y="1666875"/>
            <a:ext cx="7400925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Численность населения России </a:t>
            </a:r>
            <a:r>
              <a:rPr lang="ru-RU" sz="2400" b="1" i="1" dirty="0">
                <a:solidFill>
                  <a:srgbClr val="C00000"/>
                </a:solidFill>
                <a:latin typeface="+mn-lt"/>
                <a:cs typeface="+mn-cs"/>
              </a:rPr>
              <a:t>(млн. чел.) </a:t>
            </a:r>
            <a:endParaRPr lang="ru-RU" sz="2400" b="1" i="1" dirty="0">
              <a:solidFill>
                <a:srgbClr val="C00000"/>
              </a:solidFill>
              <a:latin typeface="+mn-lt"/>
              <a:cs typeface="+mn-cs"/>
            </a:endParaRPr>
          </a:p>
        </p:txBody>
      </p:sp>
      <p:grpSp>
        <p:nvGrpSpPr>
          <p:cNvPr id="43011" name="Группа 8"/>
          <p:cNvGrpSpPr>
            <a:grpSpLocks/>
          </p:cNvGrpSpPr>
          <p:nvPr/>
        </p:nvGrpSpPr>
        <p:grpSpPr bwMode="auto">
          <a:xfrm>
            <a:off x="0" y="2424113"/>
            <a:ext cx="9144000" cy="4433887"/>
            <a:chOff x="0" y="2262657"/>
            <a:chExt cx="9144000" cy="4433978"/>
          </a:xfrm>
        </p:grpSpPr>
        <p:graphicFrame>
          <p:nvGraphicFramePr>
            <p:cNvPr id="43012" name="Содержимое 6"/>
            <p:cNvGraphicFramePr>
              <a:graphicFrameLocks/>
            </p:cNvGraphicFramePr>
            <p:nvPr/>
          </p:nvGraphicFramePr>
          <p:xfrm>
            <a:off x="-50800" y="2211857"/>
            <a:ext cx="9245600" cy="4535578"/>
          </p:xfrm>
          <a:graphic>
            <a:graphicData uri="http://schemas.openxmlformats.org/presentationml/2006/ole">
              <p:oleObj spid="_x0000_s43012" r:id="rId3" imgW="9242337" imgH="4535817" progId="Excel.Chart.8">
                <p:embed/>
              </p:oleObj>
            </a:graphicData>
          </a:graphic>
        </p:graphicFrame>
        <p:sp>
          <p:nvSpPr>
            <p:cNvPr id="7" name="Прямоугольник 6"/>
            <p:cNvSpPr/>
            <p:nvPr/>
          </p:nvSpPr>
          <p:spPr>
            <a:xfrm>
              <a:off x="1616075" y="5782216"/>
              <a:ext cx="1320800" cy="4000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latin typeface="+mn-lt"/>
                  <a:cs typeface="+mn-cs"/>
                </a:rPr>
                <a:t>1970 год</a:t>
              </a:r>
              <a:endParaRPr lang="ru-RU" sz="2000" dirty="0">
                <a:latin typeface="+mn-lt"/>
                <a:cs typeface="+mn-cs"/>
              </a:endParaRPr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3105150" y="5782216"/>
              <a:ext cx="1320800" cy="40005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ru-RU" sz="2000" dirty="0">
                  <a:latin typeface="+mn-lt"/>
                  <a:cs typeface="+mn-cs"/>
                </a:rPr>
                <a:t>1980 год</a:t>
              </a:r>
              <a:endParaRPr lang="ru-RU" sz="2000" dirty="0">
                <a:latin typeface="+mn-lt"/>
                <a:cs typeface="+mn-cs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"/>
          <p:cNvSpPr txBox="1">
            <a:spLocks noChangeArrowheads="1"/>
          </p:cNvSpPr>
          <p:nvPr/>
        </p:nvSpPr>
        <p:spPr>
          <a:xfrm>
            <a:off x="1257300" y="611188"/>
            <a:ext cx="6629400" cy="733425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36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Графики</a:t>
            </a:r>
            <a:endParaRPr lang="ru-RU" sz="36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44034" name="AutoShape 2" descr="data:image/png;base64,iVBORw0KGgoAAAANSUhEUgAAAlIAAAELCAYAAAAStmjRAAANE0lEQVR4Xu3WoREAAAgDMbr/0uzwOviaHOJ3jgABAgQIECBAIAksrYwIECBAgAABAgROSHkCAgQIECBAgEAUEFIRzowAAQIECBAgIKT8AAECBAgQIEAgCgipCGdGgAABAgQIEBBSfoAAAQIECBAgEAWEVIQzI0CAAAECBAgIKT9AgAABAgQIEIgCQirCmREgQIAAAQIEhJQfIECAAAECBAhEASEV4cwIECBAgAABAkLKDxAgQIAAAQIEooCQinBmBAgQIECAAAEh5QcIECBAgAABAlFASEU4MwIECBAgQICAkPIDBAgQIECAAIEoIKQinBkBAgQIECBAQEj5AQIECBAgQIBAFBBSEc6MAAECBAgQICCk/AABAgQIECBAIAoIqQhnRoAAAQIECBAQUn6AAAECBAgQIBAFhFSEMyNAgAABAgQICCk/QIAAAQIECBCIAkIqwpkRIECAAAECBISUHyBAgAABAgQIRAEhFeHMCBAgQIAAAQJCyg8QIECAAAECBKKAkIpwZgQIECBAgAABIeUHCBAgQIAAAQJRQEhFODMCBAgQIECAgJDyAwQIECBAgACBKCCkIpwZAQIECBAgQEBI+QECBAgQIECAQBQQUhHOjAABAgQIECAgpPwAAQIECBAgQCAKCKkIZ0aAAAECBAgQEFJ+gAABAgQIECAQBYRUhDMjQIAAAQIECAgpP0CAAAECBAgQiAJCKsKZESBAgAABAgSElB8gQIAAAQIECEQBIRXhzAgQIECAAAECQsoPECBAgAABAgSigJCKcGYECBAgQIAAASHlBwgQIECAAAECUUBIRTgzAgQIECBAgICQ8gMECBAgQIAAgSggpCKcGQECBAgQIEBASPkBAgQIECBAgEAUEFIRzowAAQIECBAgIKT8AAECBAgQIEAgCgipCGdGgAABAgQIEBBSfoAAAQIECBAgEAWEVIQzI0CAAAECBAgIKT9AgAABAgQIEIgCQirCmREgQIAAAQIEhJQfIECAAAECBAhEASEV4cwIECBAgAABAkLKDxAgQIAAAQIEooCQinBmBAgQIECAAAEh5QcIECBAgAABAlFASEU4MwIECBAgQICAkPIDBAgQIECAAIEoIKQinBkBAgQIECBAQEj5AQIECBAgQIBAFBBSEc6MAAECBAgQICCk/AABAgQIECBAIAoIqQhnRoAAAQIECBAQUn6AAAECBAgQIBAFhFSEMyNAgAABAgQICCk/QIAAAQIECBCIAkIqwpkRIECAAAECBISUHyBAgAABAgQIRAEhFeHMCBAgQIAAAQJCyg8QIECAAAECBKKAkIpwZgQIECBAgAABIeUHCBAgQIAAAQJRQEhFODMCBAgQIECAgJDyAwQIECBAgACBKCCkIpwZAQIECBAgQEBI+QECBAgQIECAQBQQUhHOjAABAgQIECAgpPwAAQIECBAgQCAKCKkIZ0aAAAECBAgQEFJ+gAABAgQIECAQBYRUhDMjQIAAAQIECAgpP0CAAAECBAgQiAJCKsKZESBAgAABAgSElB8gQIAAAQIECEQBIRXhzAgQIECAAAECQsoPECBAgAABAgSigJCKcGYECBAgQIAAASHlBwgQIECAAAECUUBIRTgzAgQIECBAgICQ8gMECBAgQIAAgSggpCKcGQECBAgQIEBASPkBAgQIECBAgEAUEFIRzowAAQIECBAgIKT8AAECBAgQIEAgCgipCGdGgAABAgQIEBBSfoAAAQIECBAgEAWEVIQzI0CAAAECBAgIKT9AgAABAgQIEIgCQirCmREgQIAAAQIEhJQfIECAAAECBAhEASEV4cwIECBAgAABAkLKDxAgQIAAAQIEooCQinBmBAgQIECAAAEh5QcIECBAgAABAlFASEU4MwIECBAgQICAkPIDBAgQIECAAIEoIKQinBkBAgQIECBAQEj5AQIECBAgQIBAFBBSEc6MAAECBAgQICCk/AABAgQIECBAIAoIqQhnRoAAAQIECBAQUn6AAAECBAgQIBAFhFSEMyNAgAABAgQICCk/QIAAAQIECBCIAkIqwpkRIECAAAECBISUHyBAgAABAgQIRAEhFeHMCBAgQIAAAQJCyg8QIECAAAECBKKAkIpwZgQIECBAgAABIeUHCBAgQIAAAQJRQEhFODMCBAgQIECAgJDyAwQIECBAgACBKCCkIpwZAQIECBAgQEBI+QECBAgQIECAQBQQUhHOjAABAgQIECAgpPwAAQIECBAgQCAKCKkIZ0aAAAECBAgQEFJ+gAABAgQIECAQBYRUhDMjQIAAAQIECAgpP0CAAAECBAgQiAJCKsKZESBAgAABAgSElB8gQIAAAQIECEQBIRXhzAgQIECAAAECQsoPECBAgAABAgSigJCKcGYECBAgQIAAASHlBwgQIECAAAECUUBIRTgzAgQIECBAgICQ8gMECBAgQIAAgSggpCKcGQECBAgQIEBASPkBAgQIECBAgEAUEFIRzowAAQIECBAgIKT8AAECBAgQIEAgCgipCGdGgAABAgQIEBBSfoAAAQIECBAgEAWEVIQzI0CAAAECBAgIKT9AgAABAgQIEIgCQirCmREgQIAAAQIEhJQfIECAAAECBAhEASEV4cwIECBAgAABAkLKDxAgQIAAAQIEooCQinBmBAgQIECAAAEh5QcIECBAgAABAlFASEU4MwIECBAgQICAkPIDBAgQIECAAIEoIKQinBkBAgQIECBAQEj5AQIECBAgQIBAFBBSEc6MAAECBAgQICCk/AABAgQIECBAIAoIqQhnRoAAAQIECBAQUn6AAAECBAgQIBAFhFSEMyNAgAABAgQICCk/QIAAAQIECBCIAkIqwpkRIECAAAECBISUHyBAgAABAgQIRAEhFeHMCBAgQIAAAQJCyg8QIECAAAECBKKAkIpwZgQIECBAgAABIeUHCBAgQIAAAQJRQEhFODMCBAgQIECAgJDyAwQIECBAgACBKCCkIpwZAQIECBAgQEBI+QECBAgQIECAQBQQUhHOjAABAgQIECAgpPwAAQIECBAgQCAKCKkIZ0aAAAECBAgQEFJ+gAABAgQIECAQBYRUhDMjQIAAAQIECAgpP0CAAAECBAgQiAJCKsKZESBAgAABAgSElB8gQIAAAQIECEQBIRXhzAgQIECAAAECQsoPECBAgAABAgSigJCKcGYECBAgQIAAASHlBwgQIECAAAECUUBIRTgzAgQIECBAgICQ8gMECBAgQIAAgSggpCKcGQECBAgQIEBASPkBAgQIECBAgEAUEFIRzowAAQIECBAgIKT8AAECBAgQIEAgCgipCGdGgAABAgQIEBBSfoAAAQIECBAgEAWEVIQzI0CAAAECBAgIKT9AgAABAgQIEIgCQirCmREgQIAAAQIEhJQfIECAAAECBAhEASEV4cwIECBAgAABAkLKDxAgQIAAAQIEooCQinBmBAgQIECAAAEh5QcIECBAgAABAlFASEU4MwIECBAgQICAkPIDBAgQIECAAIEoIKQinBkBAgQIECBAQEj5AQIECBAgQIBAFBBSEc6MAAECBAgQICCk/AABAgQIECBAIAoIqQhnRoAAAQIECBAQUn6AAAECBAgQIBAFhFSEMyNAgAABAgQICCk/QIAAAQIECBCIAkIqwpkRIECAAAECBISUHyBAgAABAgQIRAEhFeHMCBAgQIAAAQJCyg8QIECAAAECBKKAkIpwZgQIECBAgAABIeUHCBAgQIAAAQJRQEhFODMCBAgQIECAgJDyAwQIECBAgACBKCCkIpwZAQIECBAgQEBI+QECBAgQIECAQBQQUhHOjAABAgQIECAgpPwAAQIECBAgQCAKCKkIZ0aAAAECBAgQEFJ+gAABAgQIECAQBYRUhDMjQIAAAQIECAgpP0CAAAECBAgQiAJCKsKZESBAgAABAgSElB8gQIAAAQIECEQBIRXhzAgQIECAAAECQsoPECBAgAABAgSigJCKcGYECBAgQIAAASHlBwgQIECAAAECUUBIRTgzAgQIECBAgICQ8gMECBAgQIAAgSggpCKcGQECBAgQIEBASPkBAgQIECBAgEAUEFIRzowAAQIECBAgIKT8AAECBAgQIEAgCgipCGdGgAABAgQIEBBSfoAAAQIECBAgEAWEVIQzI0CAAAECBAgIKT9AgAABAgQIEIgCQirCmREgQIAAAQIEhJQfIECAAAECBAhEASEV4cwIECBAgAABAkLKDxAgQIAAAQIEooCQinBmBAgQIECAAAEh5QcIECBAgAABAlFASEU4MwIECBAgQICAkPIDBAgQIECAAIEoIKQinBkBAgQIECBAQEj5AQIECBAgQIBAFBBSEc6MAAECBAgQICCk/AABAgQIECBAIAoIqQhnRoAAAQIECBAQUn6AAAECBAgQIBAFhFSEMyNAgAABAgQICCk/QIAAAQIECBCIAkIqwpkRIECAAAECBISUHyBAgAABAgQIRIEHqAoBDH3VLZEAAAAASUVORK5CYII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ru-RU"/>
          </a:p>
        </p:txBody>
      </p:sp>
      <p:pic>
        <p:nvPicPr>
          <p:cNvPr id="44085" name="Picture 53"/>
          <p:cNvPicPr>
            <a:picLocks noChangeAspect="1" noChangeArrowheads="1"/>
          </p:cNvPicPr>
          <p:nvPr/>
        </p:nvPicPr>
        <p:blipFill>
          <a:blip r:embed="rId2"/>
          <a:srcRect l="3900" t="14267" r="36850" b="16340"/>
          <a:stretch>
            <a:fillRect/>
          </a:stretch>
        </p:blipFill>
        <p:spPr bwMode="auto">
          <a:xfrm>
            <a:off x="53975" y="455613"/>
            <a:ext cx="9036050" cy="5953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tabLst>
                <a:tab pos="1081088" algn="l"/>
              </a:tabLst>
            </a:pPr>
            <a:r>
              <a:rPr lang="ru-RU" sz="2000">
                <a:latin typeface="Bookman Old Style" pitchFamily="18" charset="0"/>
                <a:cs typeface="Times New Roman" pitchFamily="18" charset="0"/>
              </a:rPr>
              <a:t>На диаграмме показана среднемесячная температура воздуха в Санкт-Петербурге за каждый месяц 1999 года. По горизонтали указываются месяцы, по вертикали – температура в градусах Цельсия. Определите по диаграмме наименьшую среднемесячную температуру в 1999 году. Ответ дайте в градусах Цельсия. </a:t>
            </a:r>
          </a:p>
        </p:txBody>
      </p:sp>
      <p:pic>
        <p:nvPicPr>
          <p:cNvPr id="4" name="Рисунок 3" descr="MA.E10.B2.171/innerimg0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0863" y="1728788"/>
            <a:ext cx="5494337" cy="51292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2514600" y="6019800"/>
            <a:ext cx="762000" cy="0"/>
          </a:xfrm>
          <a:prstGeom prst="line">
            <a:avLst/>
          </a:prstGeom>
          <a:ln w="38100">
            <a:solidFill>
              <a:srgbClr val="C0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2066925" y="5845175"/>
            <a:ext cx="347663" cy="33337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6615113" y="2376488"/>
            <a:ext cx="2347912" cy="5222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 - 8.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1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ru-RU" sz="2000">
                <a:latin typeface="Bookman Old Style" pitchFamily="18" charset="0"/>
                <a:cs typeface="Times New Roman" pitchFamily="18" charset="0"/>
              </a:rPr>
              <a:t>На графике показан процесс разогрева двигателя внутреннего сгорания при температуре окружающего воздуха 15°. На оси абсцисс откладывается время в минутах, прошедшее от запуска двигателя, на оси ординат – температура двигателя в градусах Цельсия. К двигателю можно подключить нагрузку, когда температура двигателя достигнет 45°. Какое наименьшее количество минут потребуется выждать, прежде, чем подключить нагрузку к двигателю? </a:t>
            </a:r>
            <a:endParaRPr lang="ru-RU" sz="2000">
              <a:latin typeface="Bookman Old Style" pitchFamily="18" charset="0"/>
            </a:endParaRPr>
          </a:p>
        </p:txBody>
      </p:sp>
      <p:pic>
        <p:nvPicPr>
          <p:cNvPr id="4" name="Рисунок 3" descr="1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8763" y="2701925"/>
            <a:ext cx="6092825" cy="41560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Прямая соединительная линия 5"/>
          <p:cNvCxnSpPr/>
          <p:nvPr/>
        </p:nvCxnSpPr>
        <p:spPr>
          <a:xfrm flipV="1">
            <a:off x="2093913" y="5462588"/>
            <a:ext cx="1563687" cy="1587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3648075" y="5467350"/>
            <a:ext cx="9525" cy="1023938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1747838" y="5281613"/>
            <a:ext cx="347662" cy="33337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3590925" y="6219825"/>
            <a:ext cx="347663" cy="33337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7127875" y="3057525"/>
            <a:ext cx="2016125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4.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 animBg="1"/>
      <p:bldP spid="18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tabLst>
                <a:tab pos="1081088" algn="l"/>
              </a:tabLst>
            </a:pPr>
            <a:r>
              <a:rPr lang="ru-RU" sz="2000">
                <a:latin typeface="Bookman Old Style" pitchFamily="18" charset="0"/>
                <a:cs typeface="Times New Roman" pitchFamily="18" charset="0"/>
              </a:rPr>
              <a:t>На рисунке показано изменение температуры воздуха на протяжении трех суток. По горизонтали указывается дата и время суток, по вертикали – значение температуры в градусах Цельсия. Определите по рисунку разность между наибольшей и наименьшей температурами воздуха 16 октября. Ответ дайте в градусах Цельсия. </a:t>
            </a:r>
          </a:p>
        </p:txBody>
      </p:sp>
      <p:pic>
        <p:nvPicPr>
          <p:cNvPr id="6" name="Рисунок 5" descr="MA.E10.B2.112/img512749n1.png"/>
          <p:cNvPicPr/>
          <p:nvPr/>
        </p:nvPicPr>
        <p:blipFill>
          <a:blip r:embed="rId2"/>
          <a:srcRect t="4865" b="4595"/>
          <a:stretch>
            <a:fillRect/>
          </a:stretch>
        </p:blipFill>
        <p:spPr bwMode="auto">
          <a:xfrm>
            <a:off x="733425" y="1981200"/>
            <a:ext cx="7662863" cy="46418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7" name="Прямая соединительная линия 6"/>
          <p:cNvCxnSpPr/>
          <p:nvPr/>
        </p:nvCxnSpPr>
        <p:spPr>
          <a:xfrm flipV="1">
            <a:off x="1701800" y="2946400"/>
            <a:ext cx="3132138" cy="6350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3662363" y="1998663"/>
            <a:ext cx="0" cy="4024312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Овал 8"/>
          <p:cNvSpPr/>
          <p:nvPr/>
        </p:nvSpPr>
        <p:spPr>
          <a:xfrm>
            <a:off x="1371600" y="2770188"/>
            <a:ext cx="347663" cy="33337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1370013" y="4565650"/>
            <a:ext cx="347662" cy="333375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595938" y="1998663"/>
            <a:ext cx="0" cy="4022725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724025" y="4759325"/>
            <a:ext cx="3863975" cy="1588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3662363" y="1971675"/>
            <a:ext cx="1938337" cy="4027488"/>
          </a:xfrm>
          <a:prstGeom prst="rect">
            <a:avLst/>
          </a:prstGeom>
          <a:solidFill>
            <a:srgbClr val="C00000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auto">
          <a:xfrm>
            <a:off x="5921375" y="1771650"/>
            <a:ext cx="3222625" cy="5222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9 - 2 = 7.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6" grpId="0" animBg="1"/>
      <p:bldP spid="17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tabLst>
                <a:tab pos="1081088" algn="l"/>
              </a:tabLst>
            </a:pPr>
            <a:r>
              <a:rPr lang="ru-RU" sz="2000">
                <a:latin typeface="Bookman Old Style" pitchFamily="18" charset="0"/>
                <a:cs typeface="Times New Roman" pitchFamily="18" charset="0"/>
              </a:rPr>
              <a:t>На диаграмме показана среднемесячная температура воздуха в Санкт-Петербурге за каждый месяц 1999 года. По горизонтали указываются месяцы, по вертикали – температура в градусах Цельсия. Определите по диаграмме, сколько было месяцев с положительной среднемесячной температурой. </a:t>
            </a:r>
          </a:p>
        </p:txBody>
      </p:sp>
      <p:pic>
        <p:nvPicPr>
          <p:cNvPr id="4" name="Рисунок 3" descr="MA.E10.B2.171/innerimg0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6100" y="1728788"/>
            <a:ext cx="5494338" cy="51292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2452688" y="5010150"/>
            <a:ext cx="4729162" cy="4763"/>
          </a:xfrm>
          <a:prstGeom prst="line">
            <a:avLst/>
          </a:prstGeom>
          <a:ln w="381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3657600" y="3640138"/>
            <a:ext cx="374650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1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4056063" y="3575050"/>
            <a:ext cx="376237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2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448175" y="2138363"/>
            <a:ext cx="376238" cy="461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3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4811713" y="2095500"/>
            <a:ext cx="37465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4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5588000" y="2959100"/>
            <a:ext cx="374650" cy="4603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6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5210175" y="2581275"/>
            <a:ext cx="376238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5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5951538" y="3698875"/>
            <a:ext cx="374650" cy="4619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2400" dirty="0">
                <a:solidFill>
                  <a:srgbClr val="C00000"/>
                </a:solidFill>
                <a:latin typeface="+mn-lt"/>
                <a:cs typeface="+mn-cs"/>
              </a:rPr>
              <a:t>7</a:t>
            </a:r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6615113" y="2376488"/>
            <a:ext cx="2125662" cy="5222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 7.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20" grpId="0"/>
      <p:bldP spid="21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tabLst>
                <a:tab pos="1081088" algn="l"/>
              </a:tabLst>
            </a:pPr>
            <a:r>
              <a:rPr lang="ru-RU" sz="2000">
                <a:latin typeface="Bookman Old Style" pitchFamily="18" charset="0"/>
                <a:cs typeface="Times New Roman" pitchFamily="18" charset="0"/>
              </a:rPr>
              <a:t>На рисунке жирными точками показано суточное количество осадков, выпадавших в Элисте с 7 по 18 декабря 2001 года. По горизонтали указываются числа месяца, по вертикали – количество осадков, выпавших в соответствующий день, в миллиметрах. Для наглядности жирные точки на рисунке соединены линией. Определите по рисунку, сколько дней за данный период не выпадало осадков.</a:t>
            </a:r>
          </a:p>
        </p:txBody>
      </p:sp>
      <p:pic>
        <p:nvPicPr>
          <p:cNvPr id="5" name="Рисунок 4" descr="MA.E10.B2.195/innerimg0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98563" y="2341563"/>
            <a:ext cx="6726237" cy="45164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Овал 5"/>
          <p:cNvSpPr/>
          <p:nvPr/>
        </p:nvSpPr>
        <p:spPr>
          <a:xfrm>
            <a:off x="4368800" y="5994400"/>
            <a:ext cx="217488" cy="2032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376863" y="5986463"/>
            <a:ext cx="219075" cy="2032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400800" y="5980113"/>
            <a:ext cx="217488" cy="203200"/>
          </a:xfrm>
          <a:prstGeom prst="ellipse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6615113" y="2376488"/>
            <a:ext cx="2125662" cy="5222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 3.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93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>
              <a:tabLst>
                <a:tab pos="1081088" algn="l"/>
              </a:tabLst>
            </a:pPr>
            <a:r>
              <a:rPr lang="ru-RU" sz="2000">
                <a:latin typeface="Bookman Old Style" pitchFamily="18" charset="0"/>
                <a:cs typeface="Times New Roman" pitchFamily="18" charset="0"/>
              </a:rPr>
              <a:t>На диаграмме показано количество посетителей сайта РИА Новости во все дни с 10 по 29 ноября 2009 года. По горизонтали указываются дни месяца, по вертикали – количество посетителей сайта за данный день. Определите по диаграмме, сколько раз количество посетителей сайта РИА Новости принимало наибольшее значение.</a:t>
            </a:r>
          </a:p>
        </p:txBody>
      </p:sp>
      <p:pic>
        <p:nvPicPr>
          <p:cNvPr id="4" name="Рисунок 3" descr="MA.E10.B2.313/innerimg0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22350" y="1954213"/>
            <a:ext cx="7110413" cy="49037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1944688" y="2395538"/>
            <a:ext cx="6140450" cy="0"/>
          </a:xfrm>
          <a:prstGeom prst="line">
            <a:avLst/>
          </a:prstGeom>
          <a:ln w="38100">
            <a:solidFill>
              <a:srgbClr val="C0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7019925" y="1693863"/>
            <a:ext cx="2124075" cy="522287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 3.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6C8EC7C960A2A0224376E12BAD6BFEE4/img1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5663" y="1887538"/>
            <a:ext cx="7461250" cy="49704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just"/>
            <a:r>
              <a:rPr lang="ru-RU" sz="2000">
                <a:latin typeface="Bookman Old Style" pitchFamily="18" charset="0"/>
                <a:cs typeface="Times New Roman" pitchFamily="18" charset="0"/>
              </a:rPr>
              <a:t>На графике изображена зависимость крутящего момента двигателя от числа его оборотов в минуту. На оси абсцисс откладывается число оборотов в минуту, на оси ординат – крутящий момент в Н м. Чему равен крутящий момент (в Н м), если двигатель делает 1500 оборотов в минуту? </a:t>
            </a:r>
            <a:endParaRPr lang="ru-RU" sz="2000">
              <a:latin typeface="Bookman Old Style" pitchFamily="18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flipV="1">
            <a:off x="1498600" y="4687888"/>
            <a:ext cx="1433513" cy="6350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2946400" y="4687888"/>
            <a:ext cx="0" cy="1512887"/>
          </a:xfrm>
          <a:prstGeom prst="line">
            <a:avLst/>
          </a:prstGeom>
          <a:ln w="2857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Овал 14"/>
          <p:cNvSpPr/>
          <p:nvPr/>
        </p:nvSpPr>
        <p:spPr>
          <a:xfrm>
            <a:off x="949325" y="4468813"/>
            <a:ext cx="519113" cy="393700"/>
          </a:xfrm>
          <a:prstGeom prst="ellipse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6904038" y="2244725"/>
            <a:ext cx="2239962" cy="5238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2800" i="1">
                <a:solidFill>
                  <a:srgbClr val="000000"/>
                </a:solidFill>
                <a:latin typeface="Bookman Old Style" pitchFamily="18" charset="0"/>
              </a:rPr>
              <a:t>Ответ: 60.</a:t>
            </a:r>
          </a:p>
        </p:txBody>
      </p:sp>
      <p:grpSp>
        <p:nvGrpSpPr>
          <p:cNvPr id="11" name="Группа 10"/>
          <p:cNvGrpSpPr>
            <a:grpSpLocks/>
          </p:cNvGrpSpPr>
          <p:nvPr/>
        </p:nvGrpSpPr>
        <p:grpSpPr bwMode="auto">
          <a:xfrm>
            <a:off x="2568575" y="6197600"/>
            <a:ext cx="755650" cy="457200"/>
            <a:chOff x="2423886" y="6401255"/>
            <a:chExt cx="754743" cy="456745"/>
          </a:xfrm>
        </p:grpSpPr>
        <p:sp>
          <p:nvSpPr>
            <p:cNvPr id="17" name="Овал 16"/>
            <p:cNvSpPr/>
            <p:nvPr/>
          </p:nvSpPr>
          <p:spPr>
            <a:xfrm>
              <a:off x="2423886" y="6401255"/>
              <a:ext cx="754743" cy="45674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/>
            </a:p>
          </p:txBody>
        </p:sp>
        <p:sp>
          <p:nvSpPr>
            <p:cNvPr id="51210" name="TextBox 9"/>
            <p:cNvSpPr txBox="1">
              <a:spLocks noChangeArrowheads="1"/>
            </p:cNvSpPr>
            <p:nvPr/>
          </p:nvSpPr>
          <p:spPr bwMode="auto">
            <a:xfrm>
              <a:off x="2423886" y="6458857"/>
              <a:ext cx="69762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ru-RU" b="1">
                  <a:solidFill>
                    <a:srgbClr val="C00000"/>
                  </a:solidFill>
                </a:rPr>
                <a:t>1500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7"/>
          <p:cNvSpPr txBox="1">
            <a:spLocks/>
          </p:cNvSpPr>
          <p:nvPr/>
        </p:nvSpPr>
        <p:spPr>
          <a:xfrm>
            <a:off x="701675" y="549275"/>
            <a:ext cx="8229600" cy="912813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ru-RU" sz="4400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Использованы материалы</a:t>
            </a:r>
            <a:endParaRPr lang="ru-RU" sz="4400" kern="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1943100"/>
            <a:ext cx="9144000" cy="32162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9388" indent="-179388" algn="just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  <a:defRPr/>
            </a:pPr>
            <a:r>
              <a:rPr lang="ru-RU" i="1" dirty="0">
                <a:latin typeface="+mn-lt"/>
                <a:cs typeface="+mn-cs"/>
              </a:rPr>
              <a:t>Математика. 6 класс: учеб. для </a:t>
            </a:r>
            <a:r>
              <a:rPr lang="ru-RU" i="1" dirty="0" err="1">
                <a:latin typeface="+mn-lt"/>
                <a:cs typeface="+mn-cs"/>
              </a:rPr>
              <a:t>общеобразоват</a:t>
            </a:r>
            <a:r>
              <a:rPr lang="ru-RU" i="1" dirty="0">
                <a:latin typeface="+mn-lt"/>
                <a:cs typeface="+mn-cs"/>
              </a:rPr>
              <a:t>. учреждений / Н.Я. </a:t>
            </a:r>
            <a:r>
              <a:rPr lang="ru-RU" i="1" dirty="0" err="1">
                <a:latin typeface="+mn-lt"/>
                <a:cs typeface="+mn-cs"/>
              </a:rPr>
              <a:t>Виленкин</a:t>
            </a:r>
            <a:r>
              <a:rPr lang="ru-RU" i="1" dirty="0">
                <a:latin typeface="+mn-lt"/>
                <a:cs typeface="+mn-cs"/>
              </a:rPr>
              <a:t>, В.И. Жохов, А.С. Чесноков, С.И. </a:t>
            </a:r>
            <a:r>
              <a:rPr lang="ru-RU" i="1" dirty="0" err="1">
                <a:latin typeface="+mn-lt"/>
                <a:cs typeface="+mn-cs"/>
              </a:rPr>
              <a:t>Шварцбурд</a:t>
            </a:r>
            <a:r>
              <a:rPr lang="ru-RU" i="1" dirty="0">
                <a:latin typeface="+mn-lt"/>
                <a:cs typeface="+mn-cs"/>
              </a:rPr>
              <a:t>. – 30-е изд., стер. – М.: Мнемозина, 2013. </a:t>
            </a:r>
            <a:r>
              <a:rPr lang="ru-RU" i="1" dirty="0">
                <a:latin typeface="+mn-lt"/>
                <a:cs typeface="+mn-cs"/>
                <a:hlinkClick r:id="rId2"/>
              </a:rPr>
              <a:t>–</a:t>
            </a:r>
            <a:r>
              <a:rPr lang="ru-RU" i="1" dirty="0">
                <a:latin typeface="+mn-lt"/>
                <a:cs typeface="+mn-cs"/>
              </a:rPr>
              <a:t> 288 с. : ил.</a:t>
            </a:r>
          </a:p>
          <a:p>
            <a:pPr indent="177800">
              <a:buFont typeface="Arial" pitchFamily="34" charset="0"/>
              <a:buChar char="•"/>
              <a:defRPr/>
            </a:pPr>
            <a:r>
              <a:rPr lang="ru-RU" i="1" dirty="0">
                <a:latin typeface="+mn-lt"/>
                <a:cs typeface="+mn-cs"/>
              </a:rPr>
              <a:t>Коллекция картинок из галереи </a:t>
            </a:r>
            <a:r>
              <a:rPr lang="en-US" i="1" dirty="0">
                <a:latin typeface="+mn-lt"/>
                <a:cs typeface="+mn-cs"/>
              </a:rPr>
              <a:t>SMART Notebook 11</a:t>
            </a:r>
            <a:endParaRPr lang="ru-RU" i="1" dirty="0">
              <a:latin typeface="+mn-lt"/>
              <a:cs typeface="+mn-cs"/>
            </a:endParaRPr>
          </a:p>
          <a:p>
            <a:pPr indent="177800">
              <a:buFont typeface="Arial" pitchFamily="34" charset="0"/>
              <a:buChar char="•"/>
              <a:defRPr/>
            </a:pPr>
            <a:r>
              <a:rPr lang="en-US" i="1" dirty="0">
                <a:latin typeface="+mn-lt"/>
                <a:cs typeface="+mn-cs"/>
                <a:hlinkClick r:id="rId3"/>
              </a:rPr>
              <a:t>http://www.perpetuumsoft.com/sf/ru/fls/suite/NetModelKitSuiteUserGuide/164.html</a:t>
            </a:r>
            <a:r>
              <a:rPr lang="ru-RU" i="1" dirty="0">
                <a:latin typeface="+mn-lt"/>
                <a:cs typeface="+mn-cs"/>
              </a:rPr>
              <a:t> - диаграммы</a:t>
            </a:r>
          </a:p>
          <a:p>
            <a:pPr indent="177800">
              <a:buFont typeface="Arial" pitchFamily="34" charset="0"/>
              <a:buChar char="•"/>
              <a:defRPr/>
            </a:pPr>
            <a:r>
              <a:rPr lang="en-US" i="1" dirty="0">
                <a:latin typeface="+mn-lt"/>
                <a:cs typeface="+mn-cs"/>
                <a:hlinkClick r:id="rId4"/>
              </a:rPr>
              <a:t>https://ru.wikipedia.org/wiki/%CD%E0%F1%E5%EB%E5%ED%E8%E5_%D0%EE%F1%F1%E8%E8</a:t>
            </a:r>
            <a:r>
              <a:rPr lang="ru-RU" i="1" dirty="0">
                <a:latin typeface="+mn-lt"/>
                <a:cs typeface="+mn-cs"/>
              </a:rPr>
              <a:t> - «Естественный прирост населения России»</a:t>
            </a:r>
          </a:p>
          <a:p>
            <a:pPr indent="177800">
              <a:buFont typeface="Arial" pitchFamily="34" charset="0"/>
              <a:buChar char="•"/>
              <a:defRPr/>
            </a:pPr>
            <a:r>
              <a:rPr lang="en-US" i="1" dirty="0">
                <a:latin typeface="+mn-lt"/>
                <a:cs typeface="+mn-cs"/>
                <a:hlinkClick r:id="rId5"/>
              </a:rPr>
              <a:t>http://ru.123rf.com/stock-photo/stock_market_graph.html</a:t>
            </a:r>
            <a:r>
              <a:rPr lang="ru-RU" i="1" dirty="0">
                <a:latin typeface="+mn-lt"/>
                <a:cs typeface="+mn-cs"/>
              </a:rPr>
              <a:t> - графики и диаграммы</a:t>
            </a:r>
          </a:p>
          <a:p>
            <a:pPr indent="177800">
              <a:buFont typeface="Arial" pitchFamily="34" charset="0"/>
              <a:buChar char="•"/>
              <a:defRPr/>
            </a:pPr>
            <a:r>
              <a:rPr lang="en-US" i="1" dirty="0">
                <a:latin typeface="+mn-lt"/>
                <a:cs typeface="+mn-cs"/>
                <a:hlinkClick r:id="rId6"/>
              </a:rPr>
              <a:t>http://russia.pogoda360.ru/554424/</a:t>
            </a:r>
            <a:r>
              <a:rPr lang="ru-RU" i="1" dirty="0">
                <a:latin typeface="+mn-lt"/>
                <a:cs typeface="+mn-cs"/>
              </a:rPr>
              <a:t> - погода в Радужном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ры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Другая 1">
      <a:majorFont>
        <a:latin typeface="Century Gothic"/>
        <a:ea typeface=""/>
        <a:cs typeface=""/>
      </a:majorFont>
      <a:minorFont>
        <a:latin typeface="Bookman Old Style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Шары</Template>
  <TotalTime>2490</TotalTime>
  <Words>940</Words>
  <Application>Microsoft Office PowerPoint</Application>
  <PresentationFormat>Экран (4:3)</PresentationFormat>
  <Paragraphs>395</Paragraphs>
  <Slides>35</Slides>
  <Notes>3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9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6" baseType="lpstr">
      <vt:lpstr>Arial</vt:lpstr>
      <vt:lpstr>Century Gothic</vt:lpstr>
      <vt:lpstr>Bookman Old Style</vt:lpstr>
      <vt:lpstr>Calibri</vt:lpstr>
      <vt:lpstr>Miniature</vt:lpstr>
      <vt:lpstr>Wingdings</vt:lpstr>
      <vt:lpstr>Symbol</vt:lpstr>
      <vt:lpstr>Verdana</vt:lpstr>
      <vt:lpstr>Times New Roman</vt:lpstr>
      <vt:lpstr>Шары</vt:lpstr>
      <vt:lpstr>Диаграмма Microsoft Excel</vt:lpstr>
      <vt:lpstr>Математика  6 класс</vt:lpstr>
      <vt:lpstr>Координаты  на  плоскости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Математика  6 класс</dc:title>
  <dc:creator>User</dc:creator>
  <cp:lastModifiedBy>Admin</cp:lastModifiedBy>
  <cp:revision>300</cp:revision>
  <dcterms:created xsi:type="dcterms:W3CDTF">2014-09-01T14:07:41Z</dcterms:created>
  <dcterms:modified xsi:type="dcterms:W3CDTF">2020-02-29T17:49:06Z</dcterms:modified>
</cp:coreProperties>
</file>