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50" r:id="rId2"/>
  </p:sldMasterIdLst>
  <p:notesMasterIdLst>
    <p:notesMasterId r:id="rId56"/>
  </p:notesMasterIdLst>
  <p:sldIdLst>
    <p:sldId id="367" r:id="rId3"/>
    <p:sldId id="414" r:id="rId4"/>
    <p:sldId id="415" r:id="rId5"/>
    <p:sldId id="413" r:id="rId6"/>
    <p:sldId id="381" r:id="rId7"/>
    <p:sldId id="379" r:id="rId8"/>
    <p:sldId id="333" r:id="rId9"/>
    <p:sldId id="374" r:id="rId10"/>
    <p:sldId id="368" r:id="rId11"/>
    <p:sldId id="375" r:id="rId12"/>
    <p:sldId id="320" r:id="rId13"/>
    <p:sldId id="335" r:id="rId14"/>
    <p:sldId id="344" r:id="rId15"/>
    <p:sldId id="349" r:id="rId16"/>
    <p:sldId id="361" r:id="rId17"/>
    <p:sldId id="410" r:id="rId18"/>
    <p:sldId id="324" r:id="rId19"/>
    <p:sldId id="416" r:id="rId20"/>
    <p:sldId id="322" r:id="rId21"/>
    <p:sldId id="383" r:id="rId22"/>
    <p:sldId id="384" r:id="rId23"/>
    <p:sldId id="385" r:id="rId24"/>
    <p:sldId id="386" r:id="rId25"/>
    <p:sldId id="387" r:id="rId26"/>
    <p:sldId id="388" r:id="rId27"/>
    <p:sldId id="342" r:id="rId28"/>
    <p:sldId id="372" r:id="rId29"/>
    <p:sldId id="380" r:id="rId30"/>
    <p:sldId id="330" r:id="rId31"/>
    <p:sldId id="369" r:id="rId32"/>
    <p:sldId id="370" r:id="rId33"/>
    <p:sldId id="373" r:id="rId34"/>
    <p:sldId id="339" r:id="rId35"/>
    <p:sldId id="296" r:id="rId36"/>
    <p:sldId id="311" r:id="rId37"/>
    <p:sldId id="390" r:id="rId38"/>
    <p:sldId id="391" r:id="rId39"/>
    <p:sldId id="392" r:id="rId40"/>
    <p:sldId id="393" r:id="rId41"/>
    <p:sldId id="394" r:id="rId42"/>
    <p:sldId id="395" r:id="rId43"/>
    <p:sldId id="396" r:id="rId44"/>
    <p:sldId id="397" r:id="rId45"/>
    <p:sldId id="399" r:id="rId46"/>
    <p:sldId id="400" r:id="rId47"/>
    <p:sldId id="401" r:id="rId48"/>
    <p:sldId id="402" r:id="rId49"/>
    <p:sldId id="403" r:id="rId50"/>
    <p:sldId id="404" r:id="rId51"/>
    <p:sldId id="405" r:id="rId52"/>
    <p:sldId id="406" r:id="rId53"/>
    <p:sldId id="407" r:id="rId54"/>
    <p:sldId id="299" r:id="rId55"/>
  </p:sldIdLst>
  <p:sldSz cx="16068675" cy="11698288"/>
  <p:notesSz cx="6858000" cy="9144000"/>
  <p:defaultTextStyle>
    <a:defPPr>
      <a:defRPr lang="ru-RU"/>
    </a:defPPr>
    <a:lvl1pPr marL="0" algn="l" defTabSz="1708175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1pPr>
    <a:lvl2pPr marL="854087" algn="l" defTabSz="1708175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2pPr>
    <a:lvl3pPr marL="1708175" algn="l" defTabSz="1708175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3pPr>
    <a:lvl4pPr marL="2562261" algn="l" defTabSz="1708175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4pPr>
    <a:lvl5pPr marL="3416348" algn="l" defTabSz="1708175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5pPr>
    <a:lvl6pPr marL="4270436" algn="l" defTabSz="1708175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6pPr>
    <a:lvl7pPr marL="5124523" algn="l" defTabSz="1708175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7pPr>
    <a:lvl8pPr marL="5978611" algn="l" defTabSz="1708175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8pPr>
    <a:lvl9pPr marL="6832698" algn="l" defTabSz="1708175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684">
          <p15:clr>
            <a:srgbClr val="A4A3A4"/>
          </p15:clr>
        </p15:guide>
        <p15:guide id="2" pos="506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9383" autoAdjust="0"/>
    <p:restoredTop sz="94660"/>
  </p:normalViewPr>
  <p:slideViewPr>
    <p:cSldViewPr snapToGrid="0">
      <p:cViewPr varScale="1">
        <p:scale>
          <a:sx n="68" d="100"/>
          <a:sy n="68" d="100"/>
        </p:scale>
        <p:origin x="-1152" y="-114"/>
      </p:cViewPr>
      <p:guideLst>
        <p:guide orient="horz" pos="3684"/>
        <p:guide pos="50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B4F949-0C6C-45E0-8663-CD8BA49F8F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74738" y="685800"/>
            <a:ext cx="4708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2FEA17-F144-4C29-AC2A-A6AAF634B8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19828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98550" y="1241425"/>
            <a:ext cx="4600575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B8EA13-D9A6-4BAE-B522-FC219645DE9D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7100749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4738" y="685800"/>
            <a:ext cx="4708525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F676D-2CFB-452F-97DE-067E38810212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657448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4738" y="685800"/>
            <a:ext cx="4708525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10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217446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4738" y="685800"/>
            <a:ext cx="4708525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282292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4738" y="685800"/>
            <a:ext cx="4708525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57947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92488" y="2320752"/>
            <a:ext cx="13658374" cy="3529186"/>
          </a:xfrm>
        </p:spPr>
        <p:txBody>
          <a:bodyPr>
            <a:normAutofit/>
          </a:bodyPr>
          <a:lstStyle>
            <a:lvl1pPr>
              <a:defRPr sz="8300" baseline="0">
                <a:latin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754417" y="6929264"/>
            <a:ext cx="7128792" cy="1872208"/>
          </a:xfrm>
        </p:spPr>
        <p:txBody>
          <a:bodyPr>
            <a:normAutofit/>
          </a:bodyPr>
          <a:lstStyle>
            <a:lvl1pPr marL="0" indent="0" algn="ctr">
              <a:buNone/>
              <a:defRPr sz="2800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540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7081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562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416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2704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51245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9786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832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3777" y="304528"/>
            <a:ext cx="12271464" cy="1512169"/>
          </a:xfrm>
        </p:spPr>
        <p:txBody>
          <a:bodyPr>
            <a:normAutofit/>
          </a:bodyPr>
          <a:lstStyle>
            <a:lvl1pPr>
              <a:defRPr sz="5200" b="1" i="0" baseline="0">
                <a:solidFill>
                  <a:srgbClr val="FF0000"/>
                </a:solidFill>
                <a:latin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4900" b="1" i="0" baseline="0">
                <a:solidFill>
                  <a:srgbClr val="0072BC"/>
                </a:solidFill>
                <a:latin typeface="Arial" panose="020B0604020202020204" pitchFamily="34" charset="0"/>
              </a:defRPr>
            </a:lvl1pPr>
            <a:lvl2pPr>
              <a:defRPr sz="4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4000">
                <a:latin typeface="Arial" panose="020B0604020202020204" pitchFamily="34" charset="0"/>
                <a:cs typeface="Arial" panose="020B0604020202020204" pitchFamily="34" charset="0"/>
              </a:defRPr>
            </a:lvl3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3776" y="2968824"/>
            <a:ext cx="11933911" cy="6871821"/>
          </a:xfrm>
        </p:spPr>
        <p:txBody>
          <a:bodyPr anchor="t"/>
          <a:lstStyle>
            <a:lvl1pPr algn="ctr">
              <a:defRPr sz="7400" b="1" cap="all" baseline="0">
                <a:solidFill>
                  <a:srgbClr val="FF0000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993777" y="160512"/>
            <a:ext cx="11809312" cy="1440160"/>
          </a:xfrm>
        </p:spPr>
        <p:txBody>
          <a:bodyPr anchor="b"/>
          <a:lstStyle>
            <a:lvl1pPr marL="0" indent="0" algn="ctr">
              <a:buNone/>
              <a:defRPr sz="3700" b="1" cap="all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54087" indent="0">
              <a:buNone/>
              <a:defRPr sz="3400">
                <a:solidFill>
                  <a:schemeClr val="tx1">
                    <a:tint val="75000"/>
                  </a:schemeClr>
                </a:solidFill>
              </a:defRPr>
            </a:lvl2pPr>
            <a:lvl3pPr marL="1708175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3pPr>
            <a:lvl4pPr marL="2562261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4pPr>
            <a:lvl5pPr marL="3416348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5pPr>
            <a:lvl6pPr marL="4270436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6pPr>
            <a:lvl7pPr marL="5124523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7pPr>
            <a:lvl8pPr marL="5978611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8pPr>
            <a:lvl9pPr marL="6832698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03435" y="2729604"/>
            <a:ext cx="7096998" cy="7720329"/>
          </a:xfrm>
        </p:spPr>
        <p:txBody>
          <a:bodyPr/>
          <a:lstStyle>
            <a:lvl1pPr>
              <a:defRPr sz="5200"/>
            </a:lvl1pPr>
            <a:lvl2pPr>
              <a:defRPr sz="4500"/>
            </a:lvl2pPr>
            <a:lvl3pPr>
              <a:defRPr sz="3700"/>
            </a:lvl3pPr>
            <a:lvl4pPr>
              <a:defRPr sz="3400"/>
            </a:lvl4pPr>
            <a:lvl5pPr>
              <a:defRPr sz="3400"/>
            </a:lvl5pPr>
            <a:lvl6pPr>
              <a:defRPr sz="3400"/>
            </a:lvl6pPr>
            <a:lvl7pPr>
              <a:defRPr sz="3400"/>
            </a:lvl7pPr>
            <a:lvl8pPr>
              <a:defRPr sz="3400"/>
            </a:lvl8pPr>
            <a:lvl9pPr>
              <a:defRPr sz="3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168244" y="2729604"/>
            <a:ext cx="7096998" cy="7720329"/>
          </a:xfrm>
        </p:spPr>
        <p:txBody>
          <a:bodyPr/>
          <a:lstStyle>
            <a:lvl1pPr>
              <a:defRPr sz="5200"/>
            </a:lvl1pPr>
            <a:lvl2pPr>
              <a:defRPr sz="4500"/>
            </a:lvl2pPr>
            <a:lvl3pPr>
              <a:defRPr sz="3700"/>
            </a:lvl3pPr>
            <a:lvl4pPr>
              <a:defRPr sz="3400"/>
            </a:lvl4pPr>
            <a:lvl5pPr>
              <a:defRPr sz="3400"/>
            </a:lvl5pPr>
            <a:lvl6pPr>
              <a:defRPr sz="3400"/>
            </a:lvl6pPr>
            <a:lvl7pPr>
              <a:defRPr sz="3400"/>
            </a:lvl7pPr>
            <a:lvl8pPr>
              <a:defRPr sz="3400"/>
            </a:lvl8pPr>
            <a:lvl9pPr>
              <a:defRPr sz="3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993777" y="304528"/>
            <a:ext cx="12271464" cy="1512169"/>
          </a:xfrm>
        </p:spPr>
        <p:txBody>
          <a:bodyPr>
            <a:normAutofit/>
          </a:bodyPr>
          <a:lstStyle>
            <a:lvl1pPr>
              <a:defRPr sz="5200" b="1" i="0" baseline="0">
                <a:solidFill>
                  <a:srgbClr val="FF0000"/>
                </a:solidFill>
                <a:latin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3434" y="2618577"/>
            <a:ext cx="7099790" cy="1091300"/>
          </a:xfrm>
        </p:spPr>
        <p:txBody>
          <a:bodyPr anchor="b"/>
          <a:lstStyle>
            <a:lvl1pPr marL="0" indent="0">
              <a:buNone/>
              <a:defRPr sz="4500" b="1"/>
            </a:lvl1pPr>
            <a:lvl2pPr marL="854087" indent="0">
              <a:buNone/>
              <a:defRPr sz="3700" b="1"/>
            </a:lvl2pPr>
            <a:lvl3pPr marL="1708175" indent="0">
              <a:buNone/>
              <a:defRPr sz="3400" b="1"/>
            </a:lvl3pPr>
            <a:lvl4pPr marL="2562261" indent="0">
              <a:buNone/>
              <a:defRPr sz="2900" b="1"/>
            </a:lvl4pPr>
            <a:lvl5pPr marL="3416348" indent="0">
              <a:buNone/>
              <a:defRPr sz="2900" b="1"/>
            </a:lvl5pPr>
            <a:lvl6pPr marL="4270436" indent="0">
              <a:buNone/>
              <a:defRPr sz="2900" b="1"/>
            </a:lvl6pPr>
            <a:lvl7pPr marL="5124523" indent="0">
              <a:buNone/>
              <a:defRPr sz="2900" b="1"/>
            </a:lvl7pPr>
            <a:lvl8pPr marL="5978611" indent="0">
              <a:buNone/>
              <a:defRPr sz="2900" b="1"/>
            </a:lvl8pPr>
            <a:lvl9pPr marL="6832698" indent="0">
              <a:buNone/>
              <a:defRPr sz="2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03434" y="3709874"/>
            <a:ext cx="7099790" cy="6740056"/>
          </a:xfrm>
        </p:spPr>
        <p:txBody>
          <a:bodyPr/>
          <a:lstStyle>
            <a:lvl1pPr>
              <a:defRPr sz="4500"/>
            </a:lvl1pPr>
            <a:lvl2pPr>
              <a:defRPr sz="3700"/>
            </a:lvl2pPr>
            <a:lvl3pPr>
              <a:defRPr sz="34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8162672" y="2618577"/>
            <a:ext cx="7102578" cy="1091300"/>
          </a:xfrm>
        </p:spPr>
        <p:txBody>
          <a:bodyPr anchor="b"/>
          <a:lstStyle>
            <a:lvl1pPr marL="0" indent="0">
              <a:buNone/>
              <a:defRPr sz="4500" b="1"/>
            </a:lvl1pPr>
            <a:lvl2pPr marL="854087" indent="0">
              <a:buNone/>
              <a:defRPr sz="3700" b="1"/>
            </a:lvl2pPr>
            <a:lvl3pPr marL="1708175" indent="0">
              <a:buNone/>
              <a:defRPr sz="3400" b="1"/>
            </a:lvl3pPr>
            <a:lvl4pPr marL="2562261" indent="0">
              <a:buNone/>
              <a:defRPr sz="2900" b="1"/>
            </a:lvl4pPr>
            <a:lvl5pPr marL="3416348" indent="0">
              <a:buNone/>
              <a:defRPr sz="2900" b="1"/>
            </a:lvl5pPr>
            <a:lvl6pPr marL="4270436" indent="0">
              <a:buNone/>
              <a:defRPr sz="2900" b="1"/>
            </a:lvl6pPr>
            <a:lvl7pPr marL="5124523" indent="0">
              <a:buNone/>
              <a:defRPr sz="2900" b="1"/>
            </a:lvl7pPr>
            <a:lvl8pPr marL="5978611" indent="0">
              <a:buNone/>
              <a:defRPr sz="2900" b="1"/>
            </a:lvl8pPr>
            <a:lvl9pPr marL="6832698" indent="0">
              <a:buNone/>
              <a:defRPr sz="2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8162672" y="3709874"/>
            <a:ext cx="7102578" cy="6740056"/>
          </a:xfrm>
        </p:spPr>
        <p:txBody>
          <a:bodyPr/>
          <a:lstStyle>
            <a:lvl1pPr>
              <a:defRPr sz="4500"/>
            </a:lvl1pPr>
            <a:lvl2pPr>
              <a:defRPr sz="3700"/>
            </a:lvl2pPr>
            <a:lvl3pPr>
              <a:defRPr sz="34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2993777" y="304528"/>
            <a:ext cx="12271464" cy="1512169"/>
          </a:xfrm>
        </p:spPr>
        <p:txBody>
          <a:bodyPr>
            <a:normAutofit/>
          </a:bodyPr>
          <a:lstStyle>
            <a:lvl1pPr>
              <a:defRPr sz="5200" b="1" i="0" baseline="0">
                <a:solidFill>
                  <a:srgbClr val="FF0000"/>
                </a:solidFill>
                <a:latin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993777" y="304528"/>
            <a:ext cx="12271464" cy="1512169"/>
          </a:xfrm>
        </p:spPr>
        <p:txBody>
          <a:bodyPr>
            <a:normAutofit/>
          </a:bodyPr>
          <a:lstStyle>
            <a:lvl1pPr>
              <a:defRPr sz="5200" b="1" i="0" baseline="0">
                <a:solidFill>
                  <a:srgbClr val="FF0000"/>
                </a:solidFill>
                <a:latin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537" y="2104728"/>
            <a:ext cx="5286483" cy="1584813"/>
          </a:xfrm>
        </p:spPr>
        <p:txBody>
          <a:bodyPr anchor="b"/>
          <a:lstStyle>
            <a:lvl1pPr algn="l">
              <a:defRPr sz="37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2406" y="2104728"/>
            <a:ext cx="8982836" cy="8345208"/>
          </a:xfrm>
        </p:spPr>
        <p:txBody>
          <a:bodyPr/>
          <a:lstStyle>
            <a:lvl1pPr>
              <a:defRPr sz="6000"/>
            </a:lvl1pPr>
            <a:lvl2pPr>
              <a:defRPr sz="5200"/>
            </a:lvl2pPr>
            <a:lvl3pPr>
              <a:defRPr sz="4500"/>
            </a:lvl3pPr>
            <a:lvl4pPr>
              <a:defRPr sz="3700"/>
            </a:lvl4pPr>
            <a:lvl5pPr>
              <a:defRPr sz="3700"/>
            </a:lvl5pPr>
            <a:lvl6pPr>
              <a:defRPr sz="3700"/>
            </a:lvl6pPr>
            <a:lvl7pPr>
              <a:defRPr sz="3700"/>
            </a:lvl7pPr>
            <a:lvl8pPr>
              <a:defRPr sz="3700"/>
            </a:lvl8pPr>
            <a:lvl9pPr>
              <a:defRPr sz="3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03442" y="3761547"/>
            <a:ext cx="5286483" cy="6688389"/>
          </a:xfrm>
        </p:spPr>
        <p:txBody>
          <a:bodyPr/>
          <a:lstStyle>
            <a:lvl1pPr marL="0" indent="0">
              <a:buNone/>
              <a:defRPr sz="2600"/>
            </a:lvl1pPr>
            <a:lvl2pPr marL="854087" indent="0">
              <a:buNone/>
              <a:defRPr sz="2300"/>
            </a:lvl2pPr>
            <a:lvl3pPr marL="1708175" indent="0">
              <a:buNone/>
              <a:defRPr sz="1900"/>
            </a:lvl3pPr>
            <a:lvl4pPr marL="2562261" indent="0">
              <a:buNone/>
              <a:defRPr sz="1600"/>
            </a:lvl4pPr>
            <a:lvl5pPr marL="3416348" indent="0">
              <a:buNone/>
              <a:defRPr sz="1600"/>
            </a:lvl5pPr>
            <a:lvl6pPr marL="4270436" indent="0">
              <a:buNone/>
              <a:defRPr sz="1600"/>
            </a:lvl6pPr>
            <a:lvl7pPr marL="5124523" indent="0">
              <a:buNone/>
              <a:defRPr sz="1600"/>
            </a:lvl7pPr>
            <a:lvl8pPr marL="5978611" indent="0">
              <a:buNone/>
              <a:defRPr sz="1600"/>
            </a:lvl8pPr>
            <a:lvl9pPr marL="6832698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9573" y="8188804"/>
            <a:ext cx="9641205" cy="966734"/>
          </a:xfrm>
        </p:spPr>
        <p:txBody>
          <a:bodyPr anchor="b"/>
          <a:lstStyle>
            <a:lvl1pPr algn="l">
              <a:defRPr sz="37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149574" y="2608784"/>
            <a:ext cx="9637292" cy="5455453"/>
          </a:xfrm>
        </p:spPr>
        <p:txBody>
          <a:bodyPr/>
          <a:lstStyle>
            <a:lvl1pPr marL="0" indent="0">
              <a:buNone/>
              <a:defRPr sz="6000"/>
            </a:lvl1pPr>
            <a:lvl2pPr marL="854087" indent="0">
              <a:buNone/>
              <a:defRPr sz="5200"/>
            </a:lvl2pPr>
            <a:lvl3pPr marL="1708175" indent="0">
              <a:buNone/>
              <a:defRPr sz="4500"/>
            </a:lvl3pPr>
            <a:lvl4pPr marL="2562261" indent="0">
              <a:buNone/>
              <a:defRPr sz="3700"/>
            </a:lvl4pPr>
            <a:lvl5pPr marL="3416348" indent="0">
              <a:buNone/>
              <a:defRPr sz="3700"/>
            </a:lvl5pPr>
            <a:lvl6pPr marL="4270436" indent="0">
              <a:buNone/>
              <a:defRPr sz="3700"/>
            </a:lvl6pPr>
            <a:lvl7pPr marL="5124523" indent="0">
              <a:buNone/>
              <a:defRPr sz="3700"/>
            </a:lvl7pPr>
            <a:lvl8pPr marL="5978611" indent="0">
              <a:buNone/>
              <a:defRPr sz="3700"/>
            </a:lvl8pPr>
            <a:lvl9pPr marL="6832698" indent="0">
              <a:buNone/>
              <a:defRPr sz="37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149573" y="9155540"/>
            <a:ext cx="9641205" cy="1372925"/>
          </a:xfrm>
        </p:spPr>
        <p:txBody>
          <a:bodyPr/>
          <a:lstStyle>
            <a:lvl1pPr marL="0" indent="0">
              <a:buNone/>
              <a:defRPr sz="2600"/>
            </a:lvl1pPr>
            <a:lvl2pPr marL="854087" indent="0">
              <a:buNone/>
              <a:defRPr sz="2300"/>
            </a:lvl2pPr>
            <a:lvl3pPr marL="1708175" indent="0">
              <a:buNone/>
              <a:defRPr sz="1900"/>
            </a:lvl3pPr>
            <a:lvl4pPr marL="2562261" indent="0">
              <a:buNone/>
              <a:defRPr sz="1600"/>
            </a:lvl4pPr>
            <a:lvl5pPr marL="3416348" indent="0">
              <a:buNone/>
              <a:defRPr sz="1600"/>
            </a:lvl5pPr>
            <a:lvl6pPr marL="4270436" indent="0">
              <a:buNone/>
              <a:defRPr sz="1600"/>
            </a:lvl6pPr>
            <a:lvl7pPr marL="5124523" indent="0">
              <a:buNone/>
              <a:defRPr sz="1600"/>
            </a:lvl7pPr>
            <a:lvl8pPr marL="5978611" indent="0">
              <a:buNone/>
              <a:defRPr sz="1600"/>
            </a:lvl8pPr>
            <a:lvl9pPr marL="6832698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649790" y="2176736"/>
            <a:ext cx="3513339" cy="8273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03435" y="2176736"/>
            <a:ext cx="10279770" cy="8273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7617743" y="1995653"/>
            <a:ext cx="8461069" cy="8518363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37340" y="909868"/>
            <a:ext cx="10815626" cy="5329222"/>
          </a:xfrm>
        </p:spPr>
        <p:txBody>
          <a:bodyPr anchor="b">
            <a:normAutofit/>
          </a:bodyPr>
          <a:lstStyle>
            <a:lvl1pPr algn="l">
              <a:defRPr sz="7506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37339" y="6556820"/>
            <a:ext cx="8706062" cy="3263966"/>
          </a:xfrm>
        </p:spPr>
        <p:txBody>
          <a:bodyPr anchor="t">
            <a:normAutofit/>
          </a:bodyPr>
          <a:lstStyle>
            <a:lvl1pPr marL="0" indent="0" algn="l">
              <a:buNone/>
              <a:defRPr sz="3412">
                <a:solidFill>
                  <a:schemeClr val="bg2">
                    <a:lumMod val="75000"/>
                  </a:schemeClr>
                </a:solidFill>
              </a:defRPr>
            </a:lvl1pPr>
            <a:lvl2pPr marL="779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5597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339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1195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8994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6793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459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2391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984935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7340" y="7668877"/>
            <a:ext cx="11518813" cy="259962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7340" y="909867"/>
            <a:ext cx="11518813" cy="6426843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173212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7339" y="3379505"/>
            <a:ext cx="11251004" cy="3957199"/>
          </a:xfrm>
        </p:spPr>
        <p:txBody>
          <a:bodyPr anchor="b">
            <a:normAutofit/>
          </a:bodyPr>
          <a:lstStyle>
            <a:lvl1pPr algn="l">
              <a:defRPr sz="5459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7340" y="7654436"/>
            <a:ext cx="11251002" cy="2614062"/>
          </a:xfrm>
        </p:spPr>
        <p:txBody>
          <a:bodyPr anchor="t">
            <a:normAutofit/>
          </a:bodyPr>
          <a:lstStyle>
            <a:lvl1pPr marL="0" indent="0" algn="l">
              <a:buNone/>
              <a:defRPr sz="3070">
                <a:solidFill>
                  <a:schemeClr val="bg2">
                    <a:lumMod val="75000"/>
                  </a:schemeClr>
                </a:solidFill>
              </a:defRPr>
            </a:lvl1pPr>
            <a:lvl2pPr marL="779892" indent="0">
              <a:buNone/>
              <a:defRPr sz="3070">
                <a:solidFill>
                  <a:schemeClr val="tx1">
                    <a:tint val="75000"/>
                  </a:schemeClr>
                </a:solidFill>
              </a:defRPr>
            </a:lvl2pPr>
            <a:lvl3pPr marL="1559784" indent="0">
              <a:buNone/>
              <a:defRPr sz="2729">
                <a:solidFill>
                  <a:schemeClr val="tx1">
                    <a:tint val="75000"/>
                  </a:schemeClr>
                </a:solidFill>
              </a:defRPr>
            </a:lvl3pPr>
            <a:lvl4pPr marL="2339675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4pPr>
            <a:lvl5pPr marL="3119567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5pPr>
            <a:lvl6pPr marL="3899459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6pPr>
            <a:lvl7pPr marL="4679351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7pPr>
            <a:lvl8pPr marL="5459242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8pPr>
            <a:lvl9pPr marL="6239134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904289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7340" y="7668877"/>
            <a:ext cx="11518813" cy="2599620"/>
          </a:xfrm>
        </p:spPr>
        <p:txBody>
          <a:bodyPr>
            <a:normAutofit/>
          </a:bodyPr>
          <a:lstStyle>
            <a:lvl1pPr>
              <a:defRPr sz="5459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937340" y="909868"/>
            <a:ext cx="6941244" cy="6426838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8193130" y="909867"/>
            <a:ext cx="6938206" cy="641239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373088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7340" y="7668877"/>
            <a:ext cx="11518813" cy="2599620"/>
          </a:xfrm>
        </p:spPr>
        <p:txBody>
          <a:bodyPr>
            <a:normAutofit/>
          </a:bodyPr>
          <a:lstStyle>
            <a:lvl1pPr>
              <a:defRPr sz="5459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9058" y="909867"/>
            <a:ext cx="6531618" cy="1039848"/>
          </a:xfrm>
        </p:spPr>
        <p:txBody>
          <a:bodyPr anchor="b">
            <a:noAutofit/>
          </a:bodyPr>
          <a:lstStyle>
            <a:lvl1pPr marL="0" indent="0">
              <a:buNone/>
              <a:defRPr sz="4094" b="0" cap="all">
                <a:solidFill>
                  <a:schemeClr val="tx1"/>
                </a:solidFill>
              </a:defRPr>
            </a:lvl1pPr>
            <a:lvl2pPr marL="779892" indent="0">
              <a:buNone/>
              <a:defRPr sz="3412" b="1"/>
            </a:lvl2pPr>
            <a:lvl3pPr marL="1559784" indent="0">
              <a:buNone/>
              <a:defRPr sz="3070" b="1"/>
            </a:lvl3pPr>
            <a:lvl4pPr marL="2339675" indent="0">
              <a:buNone/>
              <a:defRPr sz="2729" b="1"/>
            </a:lvl4pPr>
            <a:lvl5pPr marL="3119567" indent="0">
              <a:buNone/>
              <a:defRPr sz="2729" b="1"/>
            </a:lvl5pPr>
            <a:lvl6pPr marL="3899459" indent="0">
              <a:buNone/>
              <a:defRPr sz="2729" b="1"/>
            </a:lvl6pPr>
            <a:lvl7pPr marL="4679351" indent="0">
              <a:buNone/>
              <a:defRPr sz="2729" b="1"/>
            </a:lvl7pPr>
            <a:lvl8pPr marL="5459242" indent="0">
              <a:buNone/>
              <a:defRPr sz="2729" b="1"/>
            </a:lvl8pPr>
            <a:lvl9pPr marL="6239134" indent="0">
              <a:buNone/>
              <a:defRPr sz="2729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37339" y="1949716"/>
            <a:ext cx="6933336" cy="5386990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531680" y="966735"/>
            <a:ext cx="6614535" cy="982980"/>
          </a:xfrm>
        </p:spPr>
        <p:txBody>
          <a:bodyPr anchor="b">
            <a:noAutofit/>
          </a:bodyPr>
          <a:lstStyle>
            <a:lvl1pPr marL="0" indent="0">
              <a:buNone/>
              <a:defRPr sz="4094" b="0" cap="all">
                <a:solidFill>
                  <a:schemeClr val="tx1"/>
                </a:solidFill>
              </a:defRPr>
            </a:lvl1pPr>
            <a:lvl2pPr marL="779892" indent="0">
              <a:buNone/>
              <a:defRPr sz="3412" b="1"/>
            </a:lvl2pPr>
            <a:lvl3pPr marL="1559784" indent="0">
              <a:buNone/>
              <a:defRPr sz="3070" b="1"/>
            </a:lvl3pPr>
            <a:lvl4pPr marL="2339675" indent="0">
              <a:buNone/>
              <a:defRPr sz="2729" b="1"/>
            </a:lvl4pPr>
            <a:lvl5pPr marL="3119567" indent="0">
              <a:buNone/>
              <a:defRPr sz="2729" b="1"/>
            </a:lvl5pPr>
            <a:lvl6pPr marL="3899459" indent="0">
              <a:buNone/>
              <a:defRPr sz="2729" b="1"/>
            </a:lvl6pPr>
            <a:lvl7pPr marL="4679351" indent="0">
              <a:buNone/>
              <a:defRPr sz="2729" b="1"/>
            </a:lvl7pPr>
            <a:lvl8pPr marL="5459242" indent="0">
              <a:buNone/>
              <a:defRPr sz="2729" b="1"/>
            </a:lvl8pPr>
            <a:lvl9pPr marL="6239134" indent="0">
              <a:buNone/>
              <a:defRPr sz="2729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193131" y="1949715"/>
            <a:ext cx="6953085" cy="5372547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36188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7340" y="7668877"/>
            <a:ext cx="11518813" cy="2599620"/>
          </a:xfrm>
        </p:spPr>
        <p:txBody>
          <a:bodyPr>
            <a:normAutofit/>
          </a:bodyPr>
          <a:lstStyle>
            <a:lvl1pPr>
              <a:defRPr sz="5459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007470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488028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22178" y="909867"/>
            <a:ext cx="5624036" cy="2599620"/>
          </a:xfrm>
        </p:spPr>
        <p:txBody>
          <a:bodyPr anchor="b">
            <a:normAutofit/>
          </a:bodyPr>
          <a:lstStyle>
            <a:lvl1pPr algn="l">
              <a:defRPr sz="3412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7339" y="909867"/>
            <a:ext cx="7800187" cy="935863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22178" y="3769453"/>
            <a:ext cx="5624036" cy="3567256"/>
          </a:xfrm>
        </p:spPr>
        <p:txBody>
          <a:bodyPr anchor="t">
            <a:normAutofit/>
          </a:bodyPr>
          <a:lstStyle>
            <a:lvl1pPr marL="0" indent="0">
              <a:buNone/>
              <a:defRPr sz="2729"/>
            </a:lvl1pPr>
            <a:lvl2pPr marL="779892" indent="0">
              <a:buNone/>
              <a:defRPr sz="2047"/>
            </a:lvl2pPr>
            <a:lvl3pPr marL="1559784" indent="0">
              <a:buNone/>
              <a:defRPr sz="1706"/>
            </a:lvl3pPr>
            <a:lvl4pPr marL="2339675" indent="0">
              <a:buNone/>
              <a:defRPr sz="1535"/>
            </a:lvl4pPr>
            <a:lvl5pPr marL="3119567" indent="0">
              <a:buNone/>
              <a:defRPr sz="1535"/>
            </a:lvl5pPr>
            <a:lvl6pPr marL="3899459" indent="0">
              <a:buNone/>
              <a:defRPr sz="1535"/>
            </a:lvl6pPr>
            <a:lvl7pPr marL="4679351" indent="0">
              <a:buNone/>
              <a:defRPr sz="1535"/>
            </a:lvl7pPr>
            <a:lvl8pPr marL="5459242" indent="0">
              <a:buNone/>
              <a:defRPr sz="1535"/>
            </a:lvl8pPr>
            <a:lvl9pPr marL="6239134" indent="0">
              <a:buNone/>
              <a:defRPr sz="153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917922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00432" y="2469638"/>
            <a:ext cx="6261684" cy="1949715"/>
          </a:xfrm>
        </p:spPr>
        <p:txBody>
          <a:bodyPr anchor="b">
            <a:normAutofit/>
          </a:bodyPr>
          <a:lstStyle>
            <a:lvl1pPr algn="l">
              <a:defRPr sz="4094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1339056" y="1559772"/>
            <a:ext cx="5765628" cy="8188802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729"/>
            </a:lvl1pPr>
            <a:lvl2pPr marL="779892" indent="0">
              <a:buNone/>
              <a:defRPr sz="2729"/>
            </a:lvl2pPr>
            <a:lvl3pPr marL="1559784" indent="0">
              <a:buNone/>
              <a:defRPr sz="2729"/>
            </a:lvl3pPr>
            <a:lvl4pPr marL="2339675" indent="0">
              <a:buNone/>
              <a:defRPr sz="2729"/>
            </a:lvl4pPr>
            <a:lvl5pPr marL="3119567" indent="0">
              <a:buNone/>
              <a:defRPr sz="2729"/>
            </a:lvl5pPr>
            <a:lvl6pPr marL="3899459" indent="0">
              <a:buNone/>
              <a:defRPr sz="2729"/>
            </a:lvl6pPr>
            <a:lvl7pPr marL="4679351" indent="0">
              <a:buNone/>
              <a:defRPr sz="2729"/>
            </a:lvl7pPr>
            <a:lvl8pPr marL="5459242" indent="0">
              <a:buNone/>
              <a:defRPr sz="2729"/>
            </a:lvl8pPr>
            <a:lvl9pPr marL="6239134" indent="0">
              <a:buNone/>
              <a:defRPr sz="2729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0832" y="4679315"/>
            <a:ext cx="6263379" cy="3552813"/>
          </a:xfrm>
        </p:spPr>
        <p:txBody>
          <a:bodyPr anchor="t">
            <a:normAutofit/>
          </a:bodyPr>
          <a:lstStyle>
            <a:lvl1pPr marL="0" indent="0">
              <a:buNone/>
              <a:defRPr sz="3070"/>
            </a:lvl1pPr>
            <a:lvl2pPr marL="779892" indent="0">
              <a:buNone/>
              <a:defRPr sz="2047"/>
            </a:lvl2pPr>
            <a:lvl3pPr marL="1559784" indent="0">
              <a:buNone/>
              <a:defRPr sz="1706"/>
            </a:lvl3pPr>
            <a:lvl4pPr marL="2339675" indent="0">
              <a:buNone/>
              <a:defRPr sz="1535"/>
            </a:lvl4pPr>
            <a:lvl5pPr marL="3119567" indent="0">
              <a:buNone/>
              <a:defRPr sz="1535"/>
            </a:lvl5pPr>
            <a:lvl6pPr marL="3899459" indent="0">
              <a:buNone/>
              <a:defRPr sz="1535"/>
            </a:lvl6pPr>
            <a:lvl7pPr marL="4679351" indent="0">
              <a:buNone/>
              <a:defRPr sz="1535"/>
            </a:lvl7pPr>
            <a:lvl8pPr marL="5459242" indent="0">
              <a:buNone/>
              <a:defRPr sz="1535"/>
            </a:lvl8pPr>
            <a:lvl9pPr marL="6239134" indent="0">
              <a:buNone/>
              <a:defRPr sz="153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37339" y="10528460"/>
            <a:ext cx="10212894" cy="62282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786811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7340" y="7668877"/>
            <a:ext cx="11518813" cy="259962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937340" y="909867"/>
            <a:ext cx="14193996" cy="532922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729"/>
            </a:lvl1pPr>
            <a:lvl2pPr marL="779892" indent="0">
              <a:buNone/>
              <a:defRPr sz="2729"/>
            </a:lvl2pPr>
            <a:lvl3pPr marL="1559784" indent="0">
              <a:buNone/>
              <a:defRPr sz="2729"/>
            </a:lvl3pPr>
            <a:lvl4pPr marL="2339675" indent="0">
              <a:buNone/>
              <a:defRPr sz="2729"/>
            </a:lvl4pPr>
            <a:lvl5pPr marL="3119567" indent="0">
              <a:buNone/>
              <a:defRPr sz="2729"/>
            </a:lvl5pPr>
            <a:lvl6pPr marL="3899459" indent="0">
              <a:buNone/>
              <a:defRPr sz="2729"/>
            </a:lvl6pPr>
            <a:lvl7pPr marL="4679351" indent="0">
              <a:buNone/>
              <a:defRPr sz="2729"/>
            </a:lvl7pPr>
            <a:lvl8pPr marL="5459242" indent="0">
              <a:buNone/>
              <a:defRPr sz="2729"/>
            </a:lvl8pPr>
            <a:lvl9pPr marL="6239134" indent="0">
              <a:buNone/>
              <a:defRPr sz="2729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339060" y="6556819"/>
            <a:ext cx="12795424" cy="779886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2729"/>
            </a:lvl1pPr>
            <a:lvl2pPr marL="779892" indent="0">
              <a:buFontTx/>
              <a:buNone/>
              <a:defRPr/>
            </a:lvl2pPr>
            <a:lvl3pPr marL="1559784" indent="0">
              <a:buFontTx/>
              <a:buNone/>
              <a:defRPr/>
            </a:lvl3pPr>
            <a:lvl4pPr marL="2339675" indent="0">
              <a:buFontTx/>
              <a:buNone/>
              <a:defRPr/>
            </a:lvl4pPr>
            <a:lvl5pPr marL="3119567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664873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7340" y="909867"/>
            <a:ext cx="14193996" cy="4939277"/>
          </a:xfrm>
        </p:spPr>
        <p:txBody>
          <a:bodyPr anchor="ctr">
            <a:normAutofit/>
          </a:bodyPr>
          <a:lstStyle>
            <a:lvl1pPr algn="l">
              <a:defRPr sz="4776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7339" y="7018973"/>
            <a:ext cx="11217763" cy="3249524"/>
          </a:xfrm>
        </p:spPr>
        <p:txBody>
          <a:bodyPr anchor="ctr">
            <a:normAutofit/>
          </a:bodyPr>
          <a:lstStyle>
            <a:lvl1pPr marL="0" indent="0" algn="l">
              <a:buNone/>
              <a:defRPr sz="3070">
                <a:solidFill>
                  <a:schemeClr val="bg2">
                    <a:lumMod val="75000"/>
                  </a:schemeClr>
                </a:solidFill>
              </a:defRPr>
            </a:lvl1pPr>
            <a:lvl2pPr marL="779892" indent="0">
              <a:buNone/>
              <a:defRPr sz="3070">
                <a:solidFill>
                  <a:schemeClr val="tx1">
                    <a:tint val="75000"/>
                  </a:schemeClr>
                </a:solidFill>
              </a:defRPr>
            </a:lvl2pPr>
            <a:lvl3pPr marL="1559784" indent="0">
              <a:buNone/>
              <a:defRPr sz="2729">
                <a:solidFill>
                  <a:schemeClr val="tx1">
                    <a:tint val="75000"/>
                  </a:schemeClr>
                </a:solidFill>
              </a:defRPr>
            </a:lvl3pPr>
            <a:lvl4pPr marL="2339675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4pPr>
            <a:lvl5pPr marL="3119567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5pPr>
            <a:lvl6pPr marL="3899459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6pPr>
            <a:lvl7pPr marL="4679351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7pPr>
            <a:lvl8pPr marL="5459242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8pPr>
            <a:lvl9pPr marL="6239134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2399288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4740" y="909867"/>
            <a:ext cx="12054647" cy="4939277"/>
          </a:xfrm>
        </p:spPr>
        <p:txBody>
          <a:bodyPr anchor="ctr">
            <a:normAutofit/>
          </a:bodyPr>
          <a:lstStyle>
            <a:lvl1pPr algn="l">
              <a:defRPr sz="4776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874680" y="5849144"/>
            <a:ext cx="11251002" cy="823213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779892" indent="0">
              <a:buFontTx/>
              <a:buNone/>
              <a:defRPr/>
            </a:lvl2pPr>
            <a:lvl3pPr marL="1559784" indent="0">
              <a:buFontTx/>
              <a:buNone/>
              <a:defRPr/>
            </a:lvl3pPr>
            <a:lvl4pPr marL="2339675" indent="0">
              <a:buFontTx/>
              <a:buNone/>
              <a:defRPr/>
            </a:lvl4pPr>
            <a:lvl5pPr marL="3119567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7340" y="7336710"/>
            <a:ext cx="11215670" cy="2931787"/>
          </a:xfrm>
        </p:spPr>
        <p:txBody>
          <a:bodyPr anchor="ctr">
            <a:normAutofit/>
          </a:bodyPr>
          <a:lstStyle>
            <a:lvl1pPr marL="0" indent="0" algn="l">
              <a:buNone/>
              <a:defRPr sz="3412">
                <a:solidFill>
                  <a:schemeClr val="bg2">
                    <a:lumMod val="75000"/>
                  </a:schemeClr>
                </a:solidFill>
              </a:defRPr>
            </a:lvl1pPr>
            <a:lvl2pPr marL="779892" indent="0">
              <a:buNone/>
              <a:defRPr sz="3070">
                <a:solidFill>
                  <a:schemeClr val="tx1">
                    <a:tint val="75000"/>
                  </a:schemeClr>
                </a:solidFill>
              </a:defRPr>
            </a:lvl2pPr>
            <a:lvl3pPr marL="1559784" indent="0">
              <a:buNone/>
              <a:defRPr sz="2729">
                <a:solidFill>
                  <a:schemeClr val="tx1">
                    <a:tint val="75000"/>
                  </a:schemeClr>
                </a:solidFill>
              </a:defRPr>
            </a:lvl3pPr>
            <a:lvl4pPr marL="2339675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4pPr>
            <a:lvl5pPr marL="3119567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5pPr>
            <a:lvl6pPr marL="3899459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6pPr>
            <a:lvl7pPr marL="4679351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7pPr>
            <a:lvl8pPr marL="5459242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8pPr>
            <a:lvl9pPr marL="6239134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401718" y="1212173"/>
            <a:ext cx="803643" cy="997503"/>
          </a:xfrm>
          <a:prstGeom prst="rect">
            <a:avLst/>
          </a:prstGeom>
        </p:spPr>
        <p:txBody>
          <a:bodyPr vert="horz" lIns="155977" tIns="77989" rIns="155977" bIns="77989" rtlCol="0" anchor="ctr">
            <a:noAutofit/>
          </a:bodyPr>
          <a:lstStyle/>
          <a:p>
            <a:pPr lvl="0"/>
            <a:r>
              <a:rPr lang="en-US" sz="13646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3524469" y="4722644"/>
            <a:ext cx="803643" cy="997503"/>
          </a:xfrm>
          <a:prstGeom prst="rect">
            <a:avLst/>
          </a:prstGeom>
        </p:spPr>
        <p:txBody>
          <a:bodyPr vert="horz" lIns="155977" tIns="77989" rIns="155977" bIns="77989" rtlCol="0" anchor="ctr">
            <a:noAutofit/>
          </a:bodyPr>
          <a:lstStyle/>
          <a:p>
            <a:pPr lvl="0" algn="r"/>
            <a:r>
              <a:rPr lang="en-US" sz="13646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38139849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7340" y="5849144"/>
            <a:ext cx="11215670" cy="2895403"/>
          </a:xfrm>
        </p:spPr>
        <p:txBody>
          <a:bodyPr anchor="b">
            <a:normAutofit/>
          </a:bodyPr>
          <a:lstStyle>
            <a:lvl1pPr algn="l">
              <a:defRPr sz="4776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7339" y="8755772"/>
            <a:ext cx="11217763" cy="1512724"/>
          </a:xfrm>
        </p:spPr>
        <p:txBody>
          <a:bodyPr anchor="t">
            <a:normAutofit/>
          </a:bodyPr>
          <a:lstStyle>
            <a:lvl1pPr marL="0" indent="0" algn="l">
              <a:buNone/>
              <a:defRPr sz="3070">
                <a:solidFill>
                  <a:schemeClr val="bg2">
                    <a:lumMod val="75000"/>
                  </a:schemeClr>
                </a:solidFill>
              </a:defRPr>
            </a:lvl1pPr>
            <a:lvl2pPr marL="779892" indent="0">
              <a:buNone/>
              <a:defRPr sz="3070">
                <a:solidFill>
                  <a:schemeClr val="tx1">
                    <a:tint val="75000"/>
                  </a:schemeClr>
                </a:solidFill>
              </a:defRPr>
            </a:lvl2pPr>
            <a:lvl3pPr marL="1559784" indent="0">
              <a:buNone/>
              <a:defRPr sz="2729">
                <a:solidFill>
                  <a:schemeClr val="tx1">
                    <a:tint val="75000"/>
                  </a:schemeClr>
                </a:solidFill>
              </a:defRPr>
            </a:lvl3pPr>
            <a:lvl4pPr marL="2339675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4pPr>
            <a:lvl5pPr marL="3119567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5pPr>
            <a:lvl6pPr marL="3899459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6pPr>
            <a:lvl7pPr marL="4679351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7pPr>
            <a:lvl8pPr marL="5459242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8pPr>
            <a:lvl9pPr marL="6239134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8150602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4741" y="909867"/>
            <a:ext cx="12054645" cy="4939277"/>
          </a:xfrm>
        </p:spPr>
        <p:txBody>
          <a:bodyPr anchor="ctr">
            <a:normAutofit/>
          </a:bodyPr>
          <a:lstStyle>
            <a:lvl1pPr algn="l">
              <a:defRPr sz="4776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937340" y="6629030"/>
            <a:ext cx="11215670" cy="1790848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3412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7339" y="8448763"/>
            <a:ext cx="11215668" cy="1819734"/>
          </a:xfrm>
        </p:spPr>
        <p:txBody>
          <a:bodyPr anchor="t">
            <a:normAutofit/>
          </a:bodyPr>
          <a:lstStyle>
            <a:lvl1pPr marL="0" indent="0" algn="l">
              <a:buNone/>
              <a:defRPr sz="3070">
                <a:solidFill>
                  <a:schemeClr val="bg2">
                    <a:lumMod val="75000"/>
                  </a:schemeClr>
                </a:solidFill>
              </a:defRPr>
            </a:lvl1pPr>
            <a:lvl2pPr marL="779892" indent="0">
              <a:buNone/>
              <a:defRPr sz="3070">
                <a:solidFill>
                  <a:schemeClr val="tx1">
                    <a:tint val="75000"/>
                  </a:schemeClr>
                </a:solidFill>
              </a:defRPr>
            </a:lvl2pPr>
            <a:lvl3pPr marL="1559784" indent="0">
              <a:buNone/>
              <a:defRPr sz="2729">
                <a:solidFill>
                  <a:schemeClr val="tx1">
                    <a:tint val="75000"/>
                  </a:schemeClr>
                </a:solidFill>
              </a:defRPr>
            </a:lvl3pPr>
            <a:lvl4pPr marL="2339675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4pPr>
            <a:lvl5pPr marL="3119567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5pPr>
            <a:lvl6pPr marL="3899459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6pPr>
            <a:lvl7pPr marL="4679351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7pPr>
            <a:lvl8pPr marL="5459242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8pPr>
            <a:lvl9pPr marL="6239134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401718" y="1212173"/>
            <a:ext cx="803643" cy="997503"/>
          </a:xfrm>
          <a:prstGeom prst="rect">
            <a:avLst/>
          </a:prstGeom>
        </p:spPr>
        <p:txBody>
          <a:bodyPr vert="horz" lIns="155977" tIns="77989" rIns="155977" bIns="77989" rtlCol="0" anchor="ctr">
            <a:noAutofit/>
          </a:bodyPr>
          <a:lstStyle/>
          <a:p>
            <a:pPr lvl="0"/>
            <a:r>
              <a:rPr lang="en-US" sz="13646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3524469" y="4722644"/>
            <a:ext cx="803643" cy="997503"/>
          </a:xfrm>
          <a:prstGeom prst="rect">
            <a:avLst/>
          </a:prstGeom>
        </p:spPr>
        <p:txBody>
          <a:bodyPr vert="horz" lIns="155977" tIns="77989" rIns="155977" bIns="77989" rtlCol="0" anchor="ctr">
            <a:noAutofit/>
          </a:bodyPr>
          <a:lstStyle/>
          <a:p>
            <a:pPr lvl="0" algn="r"/>
            <a:r>
              <a:rPr lang="en-US" sz="13646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="" xmlns:p14="http://schemas.microsoft.com/office/powerpoint/2010/main" val="101965354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7339" y="909867"/>
            <a:ext cx="13224776" cy="493927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4776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937340" y="6701243"/>
            <a:ext cx="11215670" cy="1429791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3412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7339" y="8131036"/>
            <a:ext cx="11215668" cy="2137462"/>
          </a:xfrm>
        </p:spPr>
        <p:txBody>
          <a:bodyPr anchor="t">
            <a:normAutofit/>
          </a:bodyPr>
          <a:lstStyle>
            <a:lvl1pPr marL="0" indent="0" algn="l">
              <a:buNone/>
              <a:defRPr sz="3070">
                <a:solidFill>
                  <a:schemeClr val="bg2">
                    <a:lumMod val="75000"/>
                  </a:schemeClr>
                </a:solidFill>
              </a:defRPr>
            </a:lvl1pPr>
            <a:lvl2pPr marL="779892" indent="0">
              <a:buNone/>
              <a:defRPr sz="3070">
                <a:solidFill>
                  <a:schemeClr val="tx1">
                    <a:tint val="75000"/>
                  </a:schemeClr>
                </a:solidFill>
              </a:defRPr>
            </a:lvl2pPr>
            <a:lvl3pPr marL="1559784" indent="0">
              <a:buNone/>
              <a:defRPr sz="2729">
                <a:solidFill>
                  <a:schemeClr val="tx1">
                    <a:tint val="75000"/>
                  </a:schemeClr>
                </a:solidFill>
              </a:defRPr>
            </a:lvl3pPr>
            <a:lvl4pPr marL="2339675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4pPr>
            <a:lvl5pPr marL="3119567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5pPr>
            <a:lvl6pPr marL="3899459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6pPr>
            <a:lvl7pPr marL="4679351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7pPr>
            <a:lvl8pPr marL="5459242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8pPr>
            <a:lvl9pPr marL="6239134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4303503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7340" y="7668877"/>
            <a:ext cx="11518813" cy="2599620"/>
          </a:xfrm>
        </p:spPr>
        <p:txBody>
          <a:bodyPr>
            <a:normAutofit/>
          </a:bodyPr>
          <a:lstStyle>
            <a:lvl1pPr algn="l">
              <a:defRPr sz="4776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37340" y="909869"/>
            <a:ext cx="11518813" cy="642684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457989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9091" y="909867"/>
            <a:ext cx="3592245" cy="7538897"/>
          </a:xfrm>
        </p:spPr>
        <p:txBody>
          <a:bodyPr vert="eaVert">
            <a:normAutofit/>
          </a:bodyPr>
          <a:lstStyle>
            <a:lvl1pPr>
              <a:defRPr sz="4776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37340" y="909867"/>
            <a:ext cx="10280177" cy="935863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16811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3776" y="468477"/>
            <a:ext cx="12271465" cy="1348220"/>
          </a:xfrm>
          <a:prstGeom prst="rect">
            <a:avLst/>
          </a:prstGeom>
        </p:spPr>
        <p:txBody>
          <a:bodyPr vert="horz" lIns="170817" tIns="85409" rIns="170817" bIns="85409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3434" y="2729604"/>
            <a:ext cx="14461808" cy="7720329"/>
          </a:xfrm>
          <a:prstGeom prst="rect">
            <a:avLst/>
          </a:prstGeom>
        </p:spPr>
        <p:txBody>
          <a:bodyPr vert="horz" lIns="170817" tIns="85409" rIns="170817" bIns="85409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03434" y="10842586"/>
            <a:ext cx="3749357" cy="622826"/>
          </a:xfrm>
          <a:prstGeom prst="rect">
            <a:avLst/>
          </a:prstGeom>
        </p:spPr>
        <p:txBody>
          <a:bodyPr vert="horz" lIns="170817" tIns="85409" rIns="170817" bIns="85409" rtlCol="0" anchor="ctr"/>
          <a:lstStyle>
            <a:lvl1pPr algn="l">
              <a:defRPr sz="2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5490131" y="10842586"/>
            <a:ext cx="5088414" cy="622826"/>
          </a:xfrm>
          <a:prstGeom prst="rect">
            <a:avLst/>
          </a:prstGeom>
        </p:spPr>
        <p:txBody>
          <a:bodyPr vert="horz" lIns="170817" tIns="85409" rIns="170817" bIns="85409" rtlCol="0" anchor="ctr"/>
          <a:lstStyle>
            <a:lvl1pPr algn="ctr">
              <a:defRPr sz="2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515884" y="10842586"/>
            <a:ext cx="3749357" cy="622826"/>
          </a:xfrm>
          <a:prstGeom prst="rect">
            <a:avLst/>
          </a:prstGeom>
        </p:spPr>
        <p:txBody>
          <a:bodyPr vert="horz" lIns="170817" tIns="85409" rIns="170817" bIns="85409" rtlCol="0" anchor="ctr"/>
          <a:lstStyle>
            <a:lvl1pPr algn="r">
              <a:defRPr sz="2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708175" rtl="0" eaLnBrk="1" latinLnBrk="0" hangingPunct="1">
        <a:spcBef>
          <a:spcPct val="0"/>
        </a:spcBef>
        <a:buNone/>
        <a:defRPr sz="8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40565" indent="-640565" algn="l" defTabSz="1708175" rtl="0" eaLnBrk="1" latinLnBrk="0" hangingPunct="1">
        <a:spcBef>
          <a:spcPct val="20000"/>
        </a:spcBef>
        <a:buFont typeface="Arial" pitchFamily="34" charset="0"/>
        <a:buChar char="•"/>
        <a:defRPr sz="6000" kern="1200">
          <a:solidFill>
            <a:schemeClr val="tx1"/>
          </a:solidFill>
          <a:latin typeface="+mn-lt"/>
          <a:ea typeface="+mn-ea"/>
          <a:cs typeface="+mn-cs"/>
        </a:defRPr>
      </a:lvl1pPr>
      <a:lvl2pPr marL="1387892" indent="-533804" algn="l" defTabSz="1708175" rtl="0" eaLnBrk="1" latinLnBrk="0" hangingPunct="1">
        <a:spcBef>
          <a:spcPct val="20000"/>
        </a:spcBef>
        <a:buFont typeface="Arial" pitchFamily="34" charset="0"/>
        <a:buChar char="–"/>
        <a:defRPr sz="5200" kern="1200">
          <a:solidFill>
            <a:schemeClr val="tx1"/>
          </a:solidFill>
          <a:latin typeface="+mn-lt"/>
          <a:ea typeface="+mn-ea"/>
          <a:cs typeface="+mn-cs"/>
        </a:defRPr>
      </a:lvl2pPr>
      <a:lvl3pPr marL="2135217" indent="-427044" algn="l" defTabSz="1708175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3pPr>
      <a:lvl4pPr marL="2989306" indent="-427044" algn="l" defTabSz="1708175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4pPr>
      <a:lvl5pPr marL="3843392" indent="-427044" algn="l" defTabSz="1708175" rtl="0" eaLnBrk="1" latinLnBrk="0" hangingPunct="1">
        <a:spcBef>
          <a:spcPct val="20000"/>
        </a:spcBef>
        <a:buFont typeface="Arial" pitchFamily="34" charset="0"/>
        <a:buChar char="»"/>
        <a:defRPr sz="3700" kern="1200">
          <a:solidFill>
            <a:schemeClr val="tx1"/>
          </a:solidFill>
          <a:latin typeface="+mn-lt"/>
          <a:ea typeface="+mn-ea"/>
          <a:cs typeface="+mn-cs"/>
        </a:defRPr>
      </a:lvl5pPr>
      <a:lvl6pPr marL="4697479" indent="-427044" algn="l" defTabSz="1708175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6pPr>
      <a:lvl7pPr marL="5551567" indent="-427044" algn="l" defTabSz="1708175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7pPr>
      <a:lvl8pPr marL="6405653" indent="-427044" algn="l" defTabSz="1708175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8pPr>
      <a:lvl9pPr marL="7259742" indent="-427044" algn="l" defTabSz="1708175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708175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854087" algn="l" defTabSz="1708175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708175" algn="l" defTabSz="1708175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562261" algn="l" defTabSz="1708175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4pPr>
      <a:lvl5pPr marL="3416348" algn="l" defTabSz="1708175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5pPr>
      <a:lvl6pPr marL="4270436" algn="l" defTabSz="1708175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6pPr>
      <a:lvl7pPr marL="5124523" algn="l" defTabSz="1708175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7pPr>
      <a:lvl8pPr marL="5978611" algn="l" defTabSz="1708175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8pPr>
      <a:lvl9pPr marL="6832698" algn="l" defTabSz="1708175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1722321" y="6643474"/>
            <a:ext cx="4341312" cy="4534891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37340" y="7668877"/>
            <a:ext cx="11518813" cy="259962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7340" y="909869"/>
            <a:ext cx="11518813" cy="64268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057108" y="10528465"/>
            <a:ext cx="2109564" cy="622826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706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5121E2A-1881-4ECA-BF4E-8D6B5AF7FDB6}" type="datetimeFigureOut">
              <a:rPr lang="ru-RU" smtClean="0"/>
              <a:pPr/>
              <a:t>07.01.2020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37339" y="10528460"/>
            <a:ext cx="10212894" cy="622826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706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661935" y="9515697"/>
            <a:ext cx="1505836" cy="114274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776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987221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  <p:sldLayoutId id="2147483767" r:id="rId17"/>
  </p:sldLayoutIdLst>
  <p:txStyles>
    <p:titleStyle>
      <a:lvl1pPr algn="l" defTabSz="779892" rtl="0" eaLnBrk="1" latinLnBrk="0" hangingPunct="1">
        <a:spcBef>
          <a:spcPct val="0"/>
        </a:spcBef>
        <a:buNone/>
        <a:defRPr sz="5459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487432" indent="-487432" algn="l" defTabSz="779892" rtl="0" eaLnBrk="1" latinLnBrk="0" hangingPunct="1">
        <a:spcBef>
          <a:spcPct val="20000"/>
        </a:spcBef>
        <a:spcAft>
          <a:spcPts val="102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3412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1267324" indent="-487432" algn="l" defTabSz="779892" rtl="0" eaLnBrk="1" latinLnBrk="0" hangingPunct="1">
        <a:spcBef>
          <a:spcPct val="20000"/>
        </a:spcBef>
        <a:spcAft>
          <a:spcPts val="102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307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2047216" indent="-487432" algn="l" defTabSz="779892" rtl="0" eaLnBrk="1" latinLnBrk="0" hangingPunct="1">
        <a:spcBef>
          <a:spcPct val="20000"/>
        </a:spcBef>
        <a:spcAft>
          <a:spcPts val="102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729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2632135" indent="-292459" algn="l" defTabSz="779892" rtl="0" eaLnBrk="1" latinLnBrk="0" hangingPunct="1">
        <a:spcBef>
          <a:spcPct val="20000"/>
        </a:spcBef>
        <a:spcAft>
          <a:spcPts val="102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388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3412026" indent="-292459" algn="l" defTabSz="779892" rtl="0" eaLnBrk="1" latinLnBrk="0" hangingPunct="1">
        <a:spcBef>
          <a:spcPct val="20000"/>
        </a:spcBef>
        <a:spcAft>
          <a:spcPts val="102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388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4289405" indent="-389946" algn="l" defTabSz="779892" rtl="0" eaLnBrk="1" latinLnBrk="0" hangingPunct="1">
        <a:spcBef>
          <a:spcPct val="20000"/>
        </a:spcBef>
        <a:spcAft>
          <a:spcPts val="102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388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5069296" indent="-389946" algn="l" defTabSz="779892" rtl="0" eaLnBrk="1" latinLnBrk="0" hangingPunct="1">
        <a:spcBef>
          <a:spcPct val="20000"/>
        </a:spcBef>
        <a:spcAft>
          <a:spcPts val="102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388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5849188" indent="-389946" algn="l" defTabSz="779892" rtl="0" eaLnBrk="1" latinLnBrk="0" hangingPunct="1">
        <a:spcBef>
          <a:spcPct val="20000"/>
        </a:spcBef>
        <a:spcAft>
          <a:spcPts val="102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388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6629080" indent="-389946" algn="l" defTabSz="779892" rtl="0" eaLnBrk="1" latinLnBrk="0" hangingPunct="1">
        <a:spcBef>
          <a:spcPct val="20000"/>
        </a:spcBef>
        <a:spcAft>
          <a:spcPts val="102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388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9892" rtl="0" eaLnBrk="1" latinLnBrk="0" hangingPunct="1">
        <a:defRPr sz="3070" kern="1200">
          <a:solidFill>
            <a:schemeClr val="tx1"/>
          </a:solidFill>
          <a:latin typeface="+mn-lt"/>
          <a:ea typeface="+mn-ea"/>
          <a:cs typeface="+mn-cs"/>
        </a:defRPr>
      </a:lvl1pPr>
      <a:lvl2pPr marL="779892" algn="l" defTabSz="779892" rtl="0" eaLnBrk="1" latinLnBrk="0" hangingPunct="1">
        <a:defRPr sz="3070" kern="1200">
          <a:solidFill>
            <a:schemeClr val="tx1"/>
          </a:solidFill>
          <a:latin typeface="+mn-lt"/>
          <a:ea typeface="+mn-ea"/>
          <a:cs typeface="+mn-cs"/>
        </a:defRPr>
      </a:lvl2pPr>
      <a:lvl3pPr marL="1559784" algn="l" defTabSz="779892" rtl="0" eaLnBrk="1" latinLnBrk="0" hangingPunct="1">
        <a:defRPr sz="3070" kern="1200">
          <a:solidFill>
            <a:schemeClr val="tx1"/>
          </a:solidFill>
          <a:latin typeface="+mn-lt"/>
          <a:ea typeface="+mn-ea"/>
          <a:cs typeface="+mn-cs"/>
        </a:defRPr>
      </a:lvl3pPr>
      <a:lvl4pPr marL="2339675" algn="l" defTabSz="779892" rtl="0" eaLnBrk="1" latinLnBrk="0" hangingPunct="1">
        <a:defRPr sz="3070" kern="1200">
          <a:solidFill>
            <a:schemeClr val="tx1"/>
          </a:solidFill>
          <a:latin typeface="+mn-lt"/>
          <a:ea typeface="+mn-ea"/>
          <a:cs typeface="+mn-cs"/>
        </a:defRPr>
      </a:lvl4pPr>
      <a:lvl5pPr marL="3119567" algn="l" defTabSz="779892" rtl="0" eaLnBrk="1" latinLnBrk="0" hangingPunct="1">
        <a:defRPr sz="3070" kern="1200">
          <a:solidFill>
            <a:schemeClr val="tx1"/>
          </a:solidFill>
          <a:latin typeface="+mn-lt"/>
          <a:ea typeface="+mn-ea"/>
          <a:cs typeface="+mn-cs"/>
        </a:defRPr>
      </a:lvl5pPr>
      <a:lvl6pPr marL="3899459" algn="l" defTabSz="779892" rtl="0" eaLnBrk="1" latinLnBrk="0" hangingPunct="1">
        <a:defRPr sz="3070" kern="1200">
          <a:solidFill>
            <a:schemeClr val="tx1"/>
          </a:solidFill>
          <a:latin typeface="+mn-lt"/>
          <a:ea typeface="+mn-ea"/>
          <a:cs typeface="+mn-cs"/>
        </a:defRPr>
      </a:lvl6pPr>
      <a:lvl7pPr marL="4679351" algn="l" defTabSz="779892" rtl="0" eaLnBrk="1" latinLnBrk="0" hangingPunct="1">
        <a:defRPr sz="3070" kern="1200">
          <a:solidFill>
            <a:schemeClr val="tx1"/>
          </a:solidFill>
          <a:latin typeface="+mn-lt"/>
          <a:ea typeface="+mn-ea"/>
          <a:cs typeface="+mn-cs"/>
        </a:defRPr>
      </a:lvl7pPr>
      <a:lvl8pPr marL="5459242" algn="l" defTabSz="779892" rtl="0" eaLnBrk="1" latinLnBrk="0" hangingPunct="1">
        <a:defRPr sz="3070" kern="1200">
          <a:solidFill>
            <a:schemeClr val="tx1"/>
          </a:solidFill>
          <a:latin typeface="+mn-lt"/>
          <a:ea typeface="+mn-ea"/>
          <a:cs typeface="+mn-cs"/>
        </a:defRPr>
      </a:lvl8pPr>
      <a:lvl9pPr marL="6239134" algn="l" defTabSz="779892" rtl="0" eaLnBrk="1" latinLnBrk="0" hangingPunct="1">
        <a:defRPr sz="30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gif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7" Type="http://schemas.openxmlformats.org/officeDocument/2006/relationships/image" Target="../media/image55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6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2725947"/>
          </a:xfrm>
        </p:spPr>
        <p:txBody>
          <a:bodyPr>
            <a:normAutofit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4656" y="568090"/>
            <a:ext cx="1083265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1322362" y="1786597"/>
            <a:ext cx="13082955" cy="80185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/>
              <a:t>Особенности </a:t>
            </a:r>
          </a:p>
          <a:p>
            <a:pPr algn="ctr"/>
            <a:r>
              <a:rPr lang="ru-RU" sz="4800" b="1" dirty="0"/>
              <a:t>проведения </a:t>
            </a:r>
            <a:r>
              <a:rPr lang="ru-RU" sz="4800" b="1" dirty="0" smtClean="0"/>
              <a:t>ГИА </a:t>
            </a:r>
            <a:r>
              <a:rPr lang="ru-RU" sz="4800" b="1" dirty="0"/>
              <a:t>по иностранным языкам </a:t>
            </a:r>
            <a:br>
              <a:rPr lang="ru-RU" sz="4800" b="1" dirty="0"/>
            </a:br>
            <a:r>
              <a:rPr lang="ru-RU" sz="4800" b="1" dirty="0"/>
              <a:t>(раздел «Говорение»)</a:t>
            </a:r>
          </a:p>
        </p:txBody>
      </p:sp>
    </p:spTree>
    <p:extLst>
      <p:ext uri="{BB962C8B-B14F-4D97-AF65-F5344CB8AC3E}">
        <p14:creationId xmlns="" xmlns:p14="http://schemas.microsoft.com/office/powerpoint/2010/main" val="31931305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0928" y="5270931"/>
            <a:ext cx="4869762" cy="413861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465" y="64094"/>
            <a:ext cx="15587160" cy="2008635"/>
          </a:xfrm>
        </p:spPr>
        <p:txBody>
          <a:bodyPr anchor="ctr">
            <a:normAutofit/>
          </a:bodyPr>
          <a:lstStyle/>
          <a:p>
            <a:pPr algn="ctr"/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Техническая подготовка штаба </a:t>
            </a:r>
            <a:r>
              <a:rPr lang="ru-RU" sz="3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ППЭ</a:t>
            </a:r>
            <a:br>
              <a:rPr lang="ru-RU" sz="3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Не ранее чем за 5 календарных дней и не позднее 17.00 календарного дня, предшествующего дню экзамена (член ГЭК, руководитель ППЭ, технический специалист)</a:t>
            </a:r>
            <a:endParaRPr lang="ru-RU" sz="1600" b="1" dirty="0">
              <a:solidFill>
                <a:schemeClr val="bg1"/>
              </a:solidFill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505715" y="2548520"/>
            <a:ext cx="5266910" cy="286232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>
                <a:ln w="0"/>
                <a:solidFill>
                  <a:srgbClr val="003AA6"/>
                </a:solidFill>
              </a:rPr>
              <a:t>Подключение к сети «Интернет»</a:t>
            </a:r>
          </a:p>
          <a:p>
            <a:pPr>
              <a:lnSpc>
                <a:spcPct val="150000"/>
              </a:lnSpc>
            </a:pPr>
            <a:r>
              <a:rPr lang="ru-RU" sz="2400" b="1" dirty="0" smtClean="0">
                <a:ln w="0"/>
                <a:solidFill>
                  <a:srgbClr val="003AA6"/>
                </a:solidFill>
              </a:rPr>
              <a:t>Станция сканирования </a:t>
            </a:r>
          </a:p>
          <a:p>
            <a:pPr>
              <a:lnSpc>
                <a:spcPct val="150000"/>
              </a:lnSpc>
            </a:pPr>
            <a:r>
              <a:rPr lang="ru-RU" sz="2400" b="1" dirty="0" smtClean="0">
                <a:ln w="0"/>
                <a:solidFill>
                  <a:srgbClr val="003AA6"/>
                </a:solidFill>
              </a:rPr>
              <a:t>Станция авторизации </a:t>
            </a:r>
          </a:p>
          <a:p>
            <a:pPr>
              <a:lnSpc>
                <a:spcPct val="150000"/>
              </a:lnSpc>
            </a:pPr>
            <a:r>
              <a:rPr lang="en-US" sz="2400" b="1" dirty="0" smtClean="0">
                <a:ln w="0"/>
                <a:solidFill>
                  <a:srgbClr val="003AA6"/>
                </a:solidFill>
              </a:rPr>
              <a:t>USB-</a:t>
            </a:r>
            <a:r>
              <a:rPr lang="ru-RU" sz="2400" b="1" dirty="0">
                <a:ln w="0"/>
                <a:solidFill>
                  <a:srgbClr val="003AA6"/>
                </a:solidFill>
              </a:rPr>
              <a:t>модем</a:t>
            </a:r>
          </a:p>
          <a:p>
            <a:pPr>
              <a:lnSpc>
                <a:spcPct val="150000"/>
              </a:lnSpc>
            </a:pPr>
            <a:r>
              <a:rPr lang="ru-RU" sz="2400" b="1" dirty="0">
                <a:ln w="0"/>
                <a:solidFill>
                  <a:srgbClr val="003AA6"/>
                </a:solidFill>
              </a:rPr>
              <a:t>Сканирующее </a:t>
            </a:r>
            <a:r>
              <a:rPr lang="ru-RU" sz="2400" b="1" dirty="0" smtClean="0">
                <a:ln w="0"/>
                <a:solidFill>
                  <a:srgbClr val="003AA6"/>
                </a:solidFill>
              </a:rPr>
              <a:t>устройство</a:t>
            </a:r>
            <a:endParaRPr lang="ru-RU" sz="2400" b="1" dirty="0">
              <a:ln w="0"/>
              <a:solidFill>
                <a:srgbClr val="003AA6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00" y="1831991"/>
            <a:ext cx="3897273" cy="389727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765" y="3082607"/>
            <a:ext cx="806835" cy="75640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5105" y="2341721"/>
            <a:ext cx="1481771" cy="148177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609" y="3523674"/>
            <a:ext cx="2124290" cy="1699431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0441" y="2746283"/>
            <a:ext cx="312168" cy="31216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37466" y="5410842"/>
            <a:ext cx="64002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n w="0"/>
                <a:solidFill>
                  <a:srgbClr val="003AA6"/>
                </a:solidFill>
              </a:rPr>
              <a:t>Функции технического специалиста:</a:t>
            </a:r>
            <a:endParaRPr lang="ru-RU" sz="2400" b="1" dirty="0">
              <a:ln w="0"/>
              <a:solidFill>
                <a:srgbClr val="003AA6"/>
              </a:solidFill>
            </a:endParaRP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0441" y="3304728"/>
            <a:ext cx="312168" cy="312168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0441" y="3808784"/>
            <a:ext cx="312168" cy="312168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0441" y="4384848"/>
            <a:ext cx="312168" cy="312168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4577" y="4913040"/>
            <a:ext cx="312168" cy="31216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29615" y="6060244"/>
            <a:ext cx="8032750" cy="297144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1950" lvl="0" indent="-361950" defTabSz="9144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ü"/>
              <a:defRPr/>
            </a:pPr>
            <a:r>
              <a:rPr lang="ru-RU" sz="2400" b="1" dirty="0" smtClean="0">
                <a:ln w="0"/>
                <a:solidFill>
                  <a:srgbClr val="003AA6"/>
                </a:solidFill>
              </a:rPr>
              <a:t>установка </a:t>
            </a:r>
            <a:r>
              <a:rPr lang="ru-RU" sz="2400" b="1" dirty="0">
                <a:ln w="0"/>
                <a:solidFill>
                  <a:srgbClr val="003AA6"/>
                </a:solidFill>
              </a:rPr>
              <a:t>и </a:t>
            </a:r>
            <a:r>
              <a:rPr lang="ru-RU" sz="2400" b="1" dirty="0" smtClean="0">
                <a:ln w="0"/>
                <a:solidFill>
                  <a:srgbClr val="003AA6"/>
                </a:solidFill>
              </a:rPr>
              <a:t>настройка </a:t>
            </a:r>
            <a:r>
              <a:rPr lang="ru-RU" sz="2400" b="1" dirty="0">
                <a:ln w="0"/>
                <a:solidFill>
                  <a:srgbClr val="003AA6"/>
                </a:solidFill>
              </a:rPr>
              <a:t>сканера;</a:t>
            </a:r>
          </a:p>
          <a:p>
            <a:pPr marL="361950" lvl="0" indent="-361950" defTabSz="9144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ü"/>
              <a:defRPr/>
            </a:pPr>
            <a:r>
              <a:rPr lang="ru-RU" sz="2400" b="1" dirty="0" smtClean="0">
                <a:ln w="0"/>
                <a:solidFill>
                  <a:srgbClr val="003AA6"/>
                </a:solidFill>
              </a:rPr>
              <a:t>установка </a:t>
            </a:r>
            <a:r>
              <a:rPr lang="ru-RU" sz="2400" b="1" dirty="0">
                <a:ln w="0"/>
                <a:solidFill>
                  <a:srgbClr val="003AA6"/>
                </a:solidFill>
              </a:rPr>
              <a:t>специального программного обеспечения: станция сканирования;</a:t>
            </a:r>
          </a:p>
          <a:p>
            <a:pPr marL="361950" lvl="0" indent="-361950" defTabSz="9144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ü"/>
              <a:defRPr/>
            </a:pPr>
            <a:r>
              <a:rPr lang="ru-RU" sz="2400" b="1" dirty="0" smtClean="0">
                <a:ln w="0"/>
                <a:solidFill>
                  <a:srgbClr val="003AA6"/>
                </a:solidFill>
              </a:rPr>
              <a:t>загрузка </a:t>
            </a:r>
            <a:r>
              <a:rPr lang="ru-RU" sz="2400" b="1" dirty="0">
                <a:ln w="0"/>
                <a:solidFill>
                  <a:srgbClr val="003AA6"/>
                </a:solidFill>
              </a:rPr>
              <a:t>на станцию сканирования сертификата РЦОИ;</a:t>
            </a:r>
          </a:p>
          <a:p>
            <a:pPr marL="361950" lvl="0" indent="-361950" defTabSz="9144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ü"/>
              <a:defRPr/>
            </a:pPr>
            <a:r>
              <a:rPr lang="ru-RU" sz="2400" b="1" dirty="0" smtClean="0">
                <a:ln w="0"/>
                <a:solidFill>
                  <a:srgbClr val="003AA6"/>
                </a:solidFill>
              </a:rPr>
              <a:t>установка </a:t>
            </a:r>
            <a:r>
              <a:rPr lang="ru-RU" sz="2400" b="1" dirty="0">
                <a:ln w="0"/>
                <a:solidFill>
                  <a:srgbClr val="003AA6"/>
                </a:solidFill>
              </a:rPr>
              <a:t>и </a:t>
            </a:r>
            <a:r>
              <a:rPr lang="ru-RU" sz="2400" b="1" dirty="0" smtClean="0">
                <a:ln w="0"/>
                <a:solidFill>
                  <a:srgbClr val="003AA6"/>
                </a:solidFill>
              </a:rPr>
              <a:t>настройка </a:t>
            </a:r>
            <a:r>
              <a:rPr lang="ru-RU" sz="2400" b="1" dirty="0">
                <a:ln w="0"/>
                <a:solidFill>
                  <a:srgbClr val="003AA6"/>
                </a:solidFill>
              </a:rPr>
              <a:t>средств автоматизированной передачи пакетов с электронными бланками из ППЭ в РЦОИ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620500" y="2110888"/>
            <a:ext cx="39820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0"/>
                <a:solidFill>
                  <a:srgbClr val="003AA6"/>
                </a:solidFill>
              </a:rPr>
              <a:t>Техническое оснащение:</a:t>
            </a:r>
            <a:endParaRPr lang="ru-RU" sz="2400" b="1" dirty="0">
              <a:ln w="0"/>
              <a:solidFill>
                <a:srgbClr val="003AA6"/>
              </a:solidFill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586" y="2158458"/>
            <a:ext cx="3569419" cy="3569419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437466" y="9455264"/>
            <a:ext cx="1533515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963" indent="457200" algn="just"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Статус «Контроль технической готовности завершен» может быть передан при условии наличия на федеральном портале сведений о количестве автоматически распределенных участников по аудиториям ППЭ </a:t>
            </a:r>
            <a:r>
              <a:rPr lang="ru-RU" sz="2800" dirty="0" smtClean="0">
                <a:solidFill>
                  <a:srgbClr val="FF0000"/>
                </a:solidFill>
              </a:rPr>
              <a:t>(«рассадка»), </a:t>
            </a:r>
            <a:r>
              <a:rPr lang="ru-RU" sz="2800" dirty="0" smtClean="0">
                <a:solidFill>
                  <a:schemeClr val="bg1"/>
                </a:solidFill>
              </a:rPr>
              <a:t>а также при наличии переданных </a:t>
            </a:r>
            <a:r>
              <a:rPr lang="ru-RU" sz="2800" dirty="0" smtClean="0">
                <a:solidFill>
                  <a:srgbClr val="FF0000"/>
                </a:solidFill>
              </a:rPr>
              <a:t>электронных актов технической готовности станций печати ЭМ для каждой аудитории подготовки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1158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9933253" y="2088852"/>
            <a:ext cx="5693428" cy="68120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77704" tIns="88852" rIns="177704" bIns="88852">
            <a:spAutoFit/>
          </a:bodyPr>
          <a:lstStyle/>
          <a:p>
            <a:pPr lvl="0" algn="ctr"/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!!!Важно!</a:t>
            </a:r>
          </a:p>
          <a:p>
            <a:pPr lvl="0" algn="ctr"/>
            <a:r>
              <a:rPr lang="ru-RU" sz="2500" b="1" i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протокол удостоверяется подписью</a:t>
            </a:r>
          </a:p>
          <a:p>
            <a:pPr marL="555327" indent="-555327">
              <a:buFont typeface="Wingdings" panose="05000000000000000000" pitchFamily="2" charset="2"/>
              <a:buChar char="ü"/>
            </a:pPr>
            <a:r>
              <a:rPr lang="ru-RU" sz="2500" b="1" i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технического специалиста</a:t>
            </a:r>
          </a:p>
          <a:p>
            <a:pPr marL="555327" indent="-555327">
              <a:buFont typeface="Wingdings" panose="05000000000000000000" pitchFamily="2" charset="2"/>
              <a:buChar char="ü"/>
            </a:pPr>
            <a:r>
              <a:rPr lang="ru-RU" sz="2500" b="1" i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руководителя ППЭ</a:t>
            </a:r>
          </a:p>
          <a:p>
            <a:pPr marL="555327" indent="-555327">
              <a:buFont typeface="Wingdings" panose="05000000000000000000" pitchFamily="2" charset="2"/>
              <a:buChar char="ü"/>
            </a:pPr>
            <a:r>
              <a:rPr lang="ru-RU" sz="2500" b="1" i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члена ГЭК</a:t>
            </a:r>
          </a:p>
          <a:p>
            <a:pPr lvl="0" algn="ctr"/>
            <a:endParaRPr lang="ru-RU" sz="27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7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7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7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7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7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7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7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7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7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7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13577" y="2088853"/>
            <a:ext cx="8746332" cy="3377751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177704" tIns="88852" rIns="177704" bIns="88852">
            <a:spAutoFit/>
          </a:bodyPr>
          <a:lstStyle/>
          <a:p>
            <a:pPr algn="ctr">
              <a:spcBef>
                <a:spcPts val="1943"/>
              </a:spcBef>
              <a:spcAft>
                <a:spcPts val="1943"/>
              </a:spcAft>
            </a:pP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Подтвердить готовность аудиторий проведения к сдаче экзамена</a:t>
            </a:r>
          </a:p>
          <a:p>
            <a:pPr marL="555327" indent="-555327">
              <a:buFont typeface="Wingdings" panose="05000000000000000000" pitchFamily="2" charset="2"/>
              <a:buChar char="Ø"/>
            </a:pP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криптозащиты в штабе ППЭ и на всех рабочих местах участников ЕГЭ </a:t>
            </a:r>
          </a:p>
          <a:p>
            <a:pPr marL="555327" indent="-555327">
              <a:buFont typeface="Wingdings" panose="05000000000000000000" pitchFamily="2" charset="2"/>
              <a:buChar char="Ø"/>
            </a:pP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осуществить авторизацию на специализированном федеральном портале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8EBA-BF76-4BD2-B386-1E39067478A0}" type="slidenum">
              <a:rPr lang="ru-RU" smtClean="0"/>
              <a:pPr/>
              <a:t>3</a:t>
            </a:fld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769" t="1258" r="4095" b="1939"/>
          <a:stretch/>
        </p:blipFill>
        <p:spPr>
          <a:xfrm rot="16200000">
            <a:off x="10867982" y="4240697"/>
            <a:ext cx="3787341" cy="50071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Прямоугольник 15"/>
          <p:cNvSpPr/>
          <p:nvPr/>
        </p:nvSpPr>
        <p:spPr>
          <a:xfrm>
            <a:off x="413578" y="6331882"/>
            <a:ext cx="8792226" cy="2449292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177704" tIns="88852" rIns="177704" bIns="88852">
            <a:spAutoFit/>
          </a:bodyPr>
          <a:lstStyle/>
          <a:p>
            <a:pPr algn="ctr">
              <a:spcBef>
                <a:spcPts val="1943"/>
              </a:spcBef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Произвести контроль:</a:t>
            </a:r>
          </a:p>
          <a:p>
            <a:pPr algn="ctr">
              <a:lnSpc>
                <a:spcPts val="875"/>
              </a:lnSpc>
            </a:pP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55327" indent="-555327"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 аудиозаписи на рабочих местах участников 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ЕГЭ;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55327" indent="-555327"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 отображения электронных КИМ</a:t>
            </a:r>
          </a:p>
          <a:p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13578" y="8960847"/>
            <a:ext cx="15213104" cy="2146645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177704" tIns="88852" rIns="177704" bIns="88852" rtlCol="0">
            <a:spAutoFit/>
          </a:bodyPr>
          <a:lstStyle/>
          <a:p>
            <a:pPr marL="333196" indent="-333196">
              <a:spcBef>
                <a:spcPts val="1943"/>
              </a:spcBef>
              <a:spcAft>
                <a:spcPts val="1943"/>
              </a:spcAft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станции записи ответов сформировать отчет с кодом активации экзамена для ответственного организатора в соответствующей аудитории</a:t>
            </a:r>
          </a:p>
          <a:p>
            <a:pPr marL="333196" indent="-333196"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Выполнить тиражирование краткой инструкции по использованию станции записи устных ответов 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количеству участников ЕГЭ в ППЭ</a:t>
            </a:r>
          </a:p>
        </p:txBody>
      </p:sp>
      <p:pic>
        <p:nvPicPr>
          <p:cNvPr id="24" name="Picture 4" descr="http://nuprint.ru/upload/0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4800" y="10599136"/>
            <a:ext cx="1174270" cy="100385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Rectangle 2"/>
          <p:cNvSpPr txBox="1">
            <a:spLocks noChangeArrowheads="1"/>
          </p:cNvSpPr>
          <p:nvPr/>
        </p:nvSpPr>
        <p:spPr>
          <a:xfrm>
            <a:off x="2602523" y="207808"/>
            <a:ext cx="11492158" cy="1426716"/>
          </a:xfrm>
          <a:prstGeom prst="rect">
            <a:avLst/>
          </a:prstGeom>
        </p:spPr>
        <p:txBody>
          <a:bodyPr lIns="177704" tIns="88852" rIns="177704" bIns="88852"/>
          <a:lstStyle/>
          <a:p>
            <a:pPr lvl="0" algn="ctr">
              <a:spcBef>
                <a:spcPct val="0"/>
              </a:spcBef>
              <a:defRPr/>
            </a:pPr>
            <a:r>
              <a:rPr lang="ru-RU" sz="3800" b="1" dirty="0">
                <a:solidFill>
                  <a:srgbClr val="FF0000"/>
                </a:solidFill>
                <a:latin typeface="Cambria" panose="02040503050406030204" pitchFamily="18" charset="0"/>
                <a:ea typeface="+mj-ea"/>
                <a:cs typeface="+mj-cs"/>
              </a:rPr>
              <a:t>Контроль технической готовности ППЭ </a:t>
            </a:r>
          </a:p>
          <a:p>
            <a:pPr lvl="0" algn="ctr">
              <a:spcBef>
                <a:spcPct val="0"/>
              </a:spcBef>
              <a:defRPr/>
            </a:pPr>
            <a:r>
              <a:rPr lang="ru-RU" sz="3800" b="1" dirty="0" smtClean="0">
                <a:solidFill>
                  <a:srgbClr val="FF0000"/>
                </a:solidFill>
                <a:latin typeface="Cambria" panose="02040503050406030204" pitchFamily="18" charset="0"/>
                <a:ea typeface="+mj-ea"/>
                <a:cs typeface="+mj-cs"/>
              </a:rPr>
              <a:t>(до 17.00 за 1 календарный день </a:t>
            </a:r>
            <a:r>
              <a:rPr lang="ru-RU" sz="3800" b="1" dirty="0">
                <a:solidFill>
                  <a:srgbClr val="FF0000"/>
                </a:solidFill>
                <a:latin typeface="Cambria" panose="02040503050406030204" pitchFamily="18" charset="0"/>
                <a:ea typeface="+mj-ea"/>
                <a:cs typeface="+mj-cs"/>
              </a:rPr>
              <a:t>до экзамена)</a:t>
            </a:r>
            <a:endParaRPr lang="en-US" sz="3800" b="1" dirty="0">
              <a:solidFill>
                <a:srgbClr val="FF0000"/>
              </a:solidFill>
              <a:latin typeface="Cambria" panose="02040503050406030204" pitchFamily="18" charset="0"/>
              <a:ea typeface="+mj-ea"/>
              <a:cs typeface="+mj-cs"/>
            </a:endParaRPr>
          </a:p>
        </p:txBody>
      </p:sp>
      <p:pic>
        <p:nvPicPr>
          <p:cNvPr id="25" name="Picture 6" descr="http://xn--80ab8a.xn--p1ai/files/styles/medium/public/img/service/%5Bnode%3Anid%5D/24.png?itok=Ob4Blah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9658">
            <a:off x="14455471" y="10129585"/>
            <a:ext cx="1603251" cy="13521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316073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 advClick="0" advTm="4000">
        <p14:reveal dir="r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7572" y="623505"/>
            <a:ext cx="12271464" cy="1512169"/>
          </a:xfrm>
        </p:spPr>
        <p:txBody>
          <a:bodyPr>
            <a:noAutofit/>
          </a:bodyPr>
          <a:lstStyle/>
          <a:p>
            <a:pPr algn="ctr"/>
            <a:r>
              <a:rPr lang="ru-RU" sz="4000" dirty="0"/>
              <a:t>Особенности проведения ГИА</a:t>
            </a:r>
            <a:br>
              <a:rPr lang="ru-RU" sz="4000" dirty="0"/>
            </a:br>
            <a:r>
              <a:rPr lang="ru-RU" sz="4000" dirty="0"/>
              <a:t>по иностранным языкам</a:t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167948" y="2135674"/>
            <a:ext cx="120507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+mj-cs"/>
              </a:rPr>
              <a:t>Устный и письменный экзамены </a:t>
            </a:r>
          </a:p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+mj-cs"/>
              </a:rPr>
              <a:t>проводятся </a:t>
            </a:r>
            <a:r>
              <a:rPr lang="ru-RU" sz="40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+mj-cs"/>
              </a:rPr>
              <a:t>в два дня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7399" y="3522216"/>
            <a:ext cx="13266046" cy="181676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263873" y="3631954"/>
            <a:ext cx="6602540" cy="7986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6484" y="6512562"/>
            <a:ext cx="3784179" cy="353564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24264" y="5969553"/>
            <a:ext cx="4322439" cy="75597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79509" y="5926879"/>
            <a:ext cx="3657917" cy="79864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46748" y="6895936"/>
            <a:ext cx="3011685" cy="416392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30059" y="6895936"/>
            <a:ext cx="2956816" cy="328602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16922" y="9963273"/>
            <a:ext cx="5114987" cy="145707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00243" y="9055602"/>
            <a:ext cx="2816596" cy="71939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306210" y="8861601"/>
            <a:ext cx="2517866" cy="725487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6477705" y="6512562"/>
            <a:ext cx="351466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Устная часть проводится с использованием записанных на электронный носитель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КИМ.</a:t>
            </a:r>
          </a:p>
          <a:p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Устные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ответы участников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экзамена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на задания записываются на аудионосители.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2303129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7572" y="623505"/>
            <a:ext cx="12271464" cy="1512169"/>
          </a:xfrm>
        </p:spPr>
        <p:txBody>
          <a:bodyPr>
            <a:noAutofit/>
          </a:bodyPr>
          <a:lstStyle/>
          <a:p>
            <a:pPr algn="ctr"/>
            <a:r>
              <a:rPr lang="ru-RU" sz="4000" dirty="0"/>
              <a:t>Особенности проведения ГИА</a:t>
            </a:r>
            <a:br>
              <a:rPr lang="ru-RU" sz="4000" dirty="0"/>
            </a:br>
            <a:r>
              <a:rPr lang="ru-RU" sz="4000" dirty="0"/>
              <a:t>по иностранным языкам</a:t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167948" y="2135674"/>
            <a:ext cx="120507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000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977" y="1716258"/>
            <a:ext cx="14953957" cy="9706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609558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7572" y="360369"/>
            <a:ext cx="12271464" cy="1512169"/>
          </a:xfrm>
        </p:spPr>
        <p:txBody>
          <a:bodyPr>
            <a:no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</a:rPr>
              <a:t>Особенности проведения ГИА</a:t>
            </a:r>
            <a:br>
              <a:rPr lang="ru-RU" sz="4000" dirty="0">
                <a:solidFill>
                  <a:schemeClr val="bg1"/>
                </a:solidFill>
              </a:rPr>
            </a:br>
            <a:r>
              <a:rPr lang="ru-RU" sz="4000" dirty="0">
                <a:solidFill>
                  <a:schemeClr val="bg1"/>
                </a:solidFill>
              </a:rPr>
              <a:t>по иностранным языкам</a:t>
            </a:r>
            <a:br>
              <a:rPr lang="ru-RU" sz="4000" dirty="0">
                <a:solidFill>
                  <a:schemeClr val="bg1"/>
                </a:solidFill>
              </a:rPr>
            </a:br>
            <a:endParaRPr lang="ru-RU" sz="4000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67948" y="2135674"/>
            <a:ext cx="120507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000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71140" y="2586475"/>
            <a:ext cx="14109896" cy="6468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3200" dirty="0" smtClean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Сейф-пакеты</a:t>
            </a:r>
            <a:endParaRPr lang="ru-RU" sz="3200" b="1" i="1" dirty="0">
              <a:solidFill>
                <a:srgbClr val="002060"/>
              </a:solidFill>
              <a:latin typeface="Calibri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3200" dirty="0">
                <a:solidFill>
                  <a:srgbClr val="002060"/>
                </a:solidFill>
                <a:latin typeface="Calibri" pitchFamily="34" charset="0"/>
              </a:rPr>
              <a:t>Сейф-пакет содержит электронный носитель с электронными КИМ и электронный носитель с ЭМ, включающими электронный бланк регистрации устного экзамена. Печать бланков регистрации обеспечивается в аудитории подготовки</a:t>
            </a:r>
            <a:r>
              <a:rPr lang="ru-RU" sz="3200" dirty="0" smtClean="0">
                <a:solidFill>
                  <a:srgbClr val="002060"/>
                </a:solidFill>
                <a:latin typeface="Calibri" pitchFamily="34" charset="0"/>
              </a:rPr>
              <a:t>.</a:t>
            </a:r>
            <a:endParaRPr lang="ru-RU" sz="3200" dirty="0">
              <a:solidFill>
                <a:srgbClr val="002060"/>
              </a:solidFill>
              <a:latin typeface="Calibri" pitchFamily="34" charset="0"/>
            </a:endParaRPr>
          </a:p>
          <a:p>
            <a:pPr algn="just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СЕЙФ-ПАКЕТ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СТАНДАРТНЫЙ (СПс)</a:t>
            </a:r>
          </a:p>
          <a:p>
            <a:pPr algn="just"/>
            <a:endParaRPr lang="ru-RU" sz="3200" dirty="0" smtClean="0">
              <a:solidFill>
                <a:srgbClr val="002060"/>
              </a:solidFill>
              <a:latin typeface="Calibri" pitchFamily="34" charset="0"/>
            </a:endParaRPr>
          </a:p>
          <a:p>
            <a:pPr algn="just"/>
            <a:endParaRPr lang="ru-RU" sz="3200" dirty="0">
              <a:solidFill>
                <a:srgbClr val="002060"/>
              </a:solidFill>
              <a:latin typeface="Calibri" pitchFamily="34" charset="0"/>
            </a:endParaRPr>
          </a:p>
          <a:p>
            <a:r>
              <a:rPr lang="ru-RU" sz="2000" dirty="0" smtClean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sz="1800" dirty="0" smtClean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УПАКОВКИ</a:t>
            </a:r>
          </a:p>
          <a:p>
            <a:r>
              <a:rPr lang="ru-RU" sz="1800" dirty="0" smtClean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НЕИСПОЛЬЗОВАННЫХ</a:t>
            </a:r>
          </a:p>
          <a:p>
            <a:r>
              <a:rPr lang="ru-RU" sz="1800" dirty="0" smtClean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ДИСКОВ</a:t>
            </a:r>
          </a:p>
          <a:p>
            <a:r>
              <a:rPr lang="ru-RU" sz="1800" dirty="0" smtClean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ДЛЯ УПАКОВКИ ВДП                        </a:t>
            </a:r>
            <a:r>
              <a:rPr lang="ru-RU" sz="2000" dirty="0" smtClean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использованных КИМ </a:t>
            </a:r>
          </a:p>
          <a:p>
            <a:r>
              <a:rPr lang="ru-RU" sz="1800" dirty="0" smtClean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С ИСПОРЧЕННЫМИ/                             </a:t>
            </a:r>
            <a:r>
              <a:rPr lang="ru-RU" sz="2000" dirty="0" smtClean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контрольных листов               </a:t>
            </a:r>
          </a:p>
          <a:p>
            <a:r>
              <a:rPr lang="ru-RU" sz="1800" dirty="0" smtClean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БРАКОВАННЫМИ </a:t>
            </a:r>
            <a:r>
              <a:rPr lang="ru-RU" sz="1800" dirty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 </a:t>
            </a:r>
            <a:endParaRPr lang="ru-RU" sz="1800" dirty="0" smtClean="0">
              <a:solidFill>
                <a:srgbClr val="012F4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 smtClean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И </a:t>
            </a:r>
            <a:r>
              <a:rPr lang="ru-RU" sz="1800" dirty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ИСПОЛЬЗОВАННЫХ </a:t>
            </a:r>
            <a:endParaRPr lang="ru-RU" sz="1800" dirty="0" smtClean="0">
              <a:solidFill>
                <a:srgbClr val="012F4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 smtClean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ДИСКОВ</a:t>
            </a:r>
            <a:endParaRPr lang="ru-RU" sz="1800" dirty="0">
              <a:solidFill>
                <a:srgbClr val="012F4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object 5"/>
          <p:cNvSpPr/>
          <p:nvPr/>
        </p:nvSpPr>
        <p:spPr>
          <a:xfrm rot="16200000">
            <a:off x="12250429" y="5459846"/>
            <a:ext cx="2304254" cy="164729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smtClean="0">
              <a:solidFill>
                <a:prstClr val="black"/>
              </a:solidFill>
              <a:latin typeface="Calibri"/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2848742" y="5275381"/>
            <a:ext cx="0" cy="100811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5650555" y="5938001"/>
            <a:ext cx="0" cy="100811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9362084" y="5820694"/>
            <a:ext cx="0" cy="100811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340499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3862" y="293839"/>
            <a:ext cx="14188014" cy="1250369"/>
          </a:xfrm>
        </p:spPr>
        <p:txBody>
          <a:bodyPr>
            <a:normAutofit/>
          </a:bodyPr>
          <a:lstStyle/>
          <a:p>
            <a:pPr algn="ctr"/>
            <a:r>
              <a:rPr lang="ru-RU" sz="4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Письменная часть. Раздел «</a:t>
            </a:r>
            <a:r>
              <a:rPr lang="ru-RU" sz="42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Аудирование</a:t>
            </a:r>
            <a:r>
              <a:rPr lang="ru-RU" sz="4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4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 </a:t>
            </a:r>
            <a:endParaRPr lang="ru-RU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40022" y="3124122"/>
            <a:ext cx="14115161" cy="5854082"/>
          </a:xfrm>
          <a:prstGeom prst="rect">
            <a:avLst/>
          </a:prstGeom>
        </p:spPr>
        <p:txBody>
          <a:bodyPr wrap="square" lIns="158667" tIns="79333" rIns="158667" bIns="79333" anchor="ctr">
            <a:spAutoFit/>
          </a:bodyPr>
          <a:lstStyle/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rgbClr val="335B74">
                  <a:lumMod val="60000"/>
                  <a:lumOff val="40000"/>
                </a:srgb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задания по разделу «</a:t>
            </a:r>
            <a:r>
              <a:rPr lang="ru-RU" sz="40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Аудирование</a:t>
            </a:r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записаны на аудионоситель</a:t>
            </a:r>
            <a:endParaRPr lang="en-US" sz="40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19793" lvl="2" indent="-595000">
              <a:spcBef>
                <a:spcPts val="1041"/>
              </a:spcBef>
              <a:spcAft>
                <a:spcPts val="1041"/>
              </a:spcAft>
              <a:buClr>
                <a:srgbClr val="335B74">
                  <a:lumMod val="60000"/>
                  <a:lumOff val="40000"/>
                </a:srgb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Аудитории оборудуются средствами воспроизведения аудионосителей</a:t>
            </a:r>
            <a:endParaRPr lang="ru-RU" sz="4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19793" lvl="2" indent="-595000">
              <a:spcBef>
                <a:spcPts val="1041"/>
              </a:spcBef>
              <a:spcAft>
                <a:spcPts val="1041"/>
              </a:spcAft>
              <a:buClr>
                <a:srgbClr val="335B74">
                  <a:lumMod val="60000"/>
                  <a:lumOff val="40000"/>
                </a:srgb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Аудиозапись прослушивается участниками дважды. </a:t>
            </a:r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ежду первым и вторым воспроизведением текста-пауза, которая предусмотрена в записи.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rgbClr val="335B74">
                  <a:lumMod val="60000"/>
                  <a:lumOff val="40000"/>
                </a:srgb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Общее время аудиозаписи длится 30 минут</a:t>
            </a:r>
            <a:endParaRPr lang="ru-RU" sz="40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V="1">
            <a:off x="1193331" y="7529807"/>
            <a:ext cx="13808545" cy="84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Номер слайда 1"/>
          <p:cNvSpPr txBox="1">
            <a:spLocks/>
          </p:cNvSpPr>
          <p:nvPr/>
        </p:nvSpPr>
        <p:spPr>
          <a:xfrm>
            <a:off x="11850105" y="11213595"/>
            <a:ext cx="4133407" cy="247702"/>
          </a:xfrm>
          <a:prstGeom prst="rect">
            <a:avLst/>
          </a:prstGeom>
        </p:spPr>
        <p:txBody>
          <a:bodyPr vert="horz" lIns="158667" tIns="79333" rIns="158667" bIns="79333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>
                <a:solidFill>
                  <a:prstClr val="white"/>
                </a:solidFill>
              </a:rPr>
              <a:t>3</a:t>
            </a:r>
          </a:p>
        </p:txBody>
      </p:sp>
    </p:spTree>
    <p:extLst>
      <p:ext uri="{BB962C8B-B14F-4D97-AF65-F5344CB8AC3E}">
        <p14:creationId xmlns="" xmlns:p14="http://schemas.microsoft.com/office/powerpoint/2010/main" val="42436963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3862" y="293839"/>
            <a:ext cx="14188014" cy="1250369"/>
          </a:xfrm>
        </p:spPr>
        <p:txBody>
          <a:bodyPr>
            <a:normAutofit/>
          </a:bodyPr>
          <a:lstStyle/>
          <a:p>
            <a:pPr algn="ctr"/>
            <a:r>
              <a:rPr lang="ru-RU" sz="4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Письменная часть. Раздел «</a:t>
            </a:r>
            <a:r>
              <a:rPr lang="ru-RU" sz="42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Аудирование</a:t>
            </a:r>
            <a:r>
              <a:rPr lang="ru-RU" sz="4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4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 </a:t>
            </a:r>
            <a:endParaRPr lang="ru-RU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40022" y="2944586"/>
            <a:ext cx="14115161" cy="6213155"/>
          </a:xfrm>
          <a:prstGeom prst="rect">
            <a:avLst/>
          </a:prstGeom>
        </p:spPr>
        <p:txBody>
          <a:bodyPr wrap="square" lIns="158667" tIns="79333" rIns="158667" bIns="79333" anchor="ctr">
            <a:spAutoFit/>
          </a:bodyPr>
          <a:lstStyle/>
          <a:p>
            <a:pPr marL="619793" lvl="2" indent="-595000">
              <a:spcBef>
                <a:spcPts val="1041"/>
              </a:spcBef>
              <a:spcAft>
                <a:spcPts val="1041"/>
              </a:spcAft>
              <a:buClr>
                <a:srgbClr val="335B74">
                  <a:lumMod val="60000"/>
                  <a:lumOff val="40000"/>
                </a:srgb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завершения выполнения заданий раздела «Аудирование» необходимо передать статус «Выполнение </a:t>
            </a:r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раздела «Аудирование» </a:t>
            </a:r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успешно завершено» в систему мониторинга готовности ППЭ с помощью основной станции авторизации в штабе ППЭ.</a:t>
            </a:r>
          </a:p>
          <a:p>
            <a:pPr marL="619793" lvl="2" indent="-595000">
              <a:spcBef>
                <a:spcPts val="1041"/>
              </a:spcBef>
              <a:spcAft>
                <a:spcPts val="1041"/>
              </a:spcAft>
              <a:buClr>
                <a:srgbClr val="335B74">
                  <a:lumMod val="60000"/>
                  <a:lumOff val="40000"/>
                </a:srgb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экзамена при упаковке ЭМ в аудитории диск с заданиями </a:t>
            </a:r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раздела «Аудирование» </a:t>
            </a:r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упаковывается вместе с КИМ в сейф-пакет</a:t>
            </a:r>
            <a:endParaRPr lang="ru-RU" sz="4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rgbClr val="335B74">
                  <a:lumMod val="60000"/>
                  <a:lumOff val="40000"/>
                </a:srgbClr>
              </a:buClr>
              <a:buSzPct val="150000"/>
              <a:buFont typeface="Wingdings" panose="05000000000000000000" pitchFamily="2" charset="2"/>
              <a:buChar char="Ø"/>
              <a:defRPr/>
            </a:pPr>
            <a:endParaRPr lang="ru-RU" sz="40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V="1">
            <a:off x="1193331" y="7529807"/>
            <a:ext cx="13808545" cy="84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Номер слайда 1"/>
          <p:cNvSpPr txBox="1">
            <a:spLocks/>
          </p:cNvSpPr>
          <p:nvPr/>
        </p:nvSpPr>
        <p:spPr>
          <a:xfrm>
            <a:off x="11850105" y="11213595"/>
            <a:ext cx="4133407" cy="247702"/>
          </a:xfrm>
          <a:prstGeom prst="rect">
            <a:avLst/>
          </a:prstGeom>
        </p:spPr>
        <p:txBody>
          <a:bodyPr vert="horz" lIns="158667" tIns="79333" rIns="158667" bIns="79333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>
                <a:solidFill>
                  <a:prstClr val="white"/>
                </a:solidFill>
              </a:rPr>
              <a:t>3</a:t>
            </a:r>
          </a:p>
        </p:txBody>
      </p:sp>
    </p:spTree>
    <p:extLst>
      <p:ext uri="{BB962C8B-B14F-4D97-AF65-F5344CB8AC3E}">
        <p14:creationId xmlns="" xmlns:p14="http://schemas.microsoft.com/office/powerpoint/2010/main" val="37136904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1765" y="802654"/>
            <a:ext cx="13336438" cy="2725947"/>
          </a:xfrm>
        </p:spPr>
        <p:txBody>
          <a:bodyPr>
            <a:normAutofit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4656" y="568090"/>
            <a:ext cx="1083265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2359524" y="2211622"/>
            <a:ext cx="11015003" cy="54160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indent="-829295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Экзамен проводится в форме </a:t>
            </a:r>
            <a:r>
              <a:rPr lang="ru-RU" sz="24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монологических высказываний</a:t>
            </a:r>
            <a:endParaRPr lang="en-US" sz="2400" b="1" i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Проверяются навыки </a:t>
            </a:r>
            <a:r>
              <a:rPr lang="ru-RU" sz="24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спонтанной</a:t>
            </a:r>
            <a:r>
              <a:rPr lang="ru-RU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речи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Участник самостоятельно сдает экзамен на </a:t>
            </a:r>
            <a:r>
              <a:rPr lang="ru-RU" sz="24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компьютере с гарнитурой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Задания КИМ отображаются на мониторе компьютера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65761" y="80807"/>
            <a:ext cx="153759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ru-RU" sz="3600" dirty="0" smtClean="0">
                <a:solidFill>
                  <a:schemeClr val="bg1"/>
                </a:solidFill>
                <a:latin typeface="Cambria" panose="02040503050406030204" pitchFamily="18" charset="0"/>
              </a:rPr>
              <a:t>Устная </a:t>
            </a:r>
            <a:r>
              <a:rPr lang="ru-RU" sz="3600" dirty="0">
                <a:solidFill>
                  <a:schemeClr val="bg1"/>
                </a:solidFill>
                <a:latin typeface="Cambria" panose="02040503050406030204" pitchFamily="18" charset="0"/>
              </a:rPr>
              <a:t>часть ЕГЭ по иностранным языкам. Раздел «Говорение»</a:t>
            </a:r>
            <a:br>
              <a:rPr lang="ru-RU" sz="3600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ru-RU" sz="3600" dirty="0">
                <a:solidFill>
                  <a:schemeClr val="bg1"/>
                </a:solidFill>
                <a:latin typeface="Cambria" panose="02040503050406030204" pitchFamily="18" charset="0"/>
              </a:rPr>
              <a:t>Основные технологические решения</a:t>
            </a:r>
            <a:endParaRPr lang="ru-RU" dirty="0"/>
          </a:p>
        </p:txBody>
      </p:sp>
      <p:pic>
        <p:nvPicPr>
          <p:cNvPr id="7" name="Picture 3" descr="C:\Users\adeynichenko\Desktop\УСКОМ 2014\Презентация по технологии для обучающего семинара\картинки\emblem-peop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589" y="7627683"/>
            <a:ext cx="2142490" cy="20796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люс 7"/>
          <p:cNvSpPr/>
          <p:nvPr/>
        </p:nvSpPr>
        <p:spPr>
          <a:xfrm>
            <a:off x="4573580" y="8053379"/>
            <a:ext cx="1353789" cy="1228303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667" tIns="79333" rIns="158667" bIns="79333" rtlCol="0" anchor="ctr"/>
          <a:lstStyle/>
          <a:p>
            <a:pPr algn="ctr"/>
            <a:endParaRPr lang="ru-RU"/>
          </a:p>
        </p:txBody>
      </p:sp>
      <p:pic>
        <p:nvPicPr>
          <p:cNvPr id="9" name="Picture 2" descr="http://www.veryicon.com/icon/png/Folder/Vista%20Style/My%20computer.png"/>
          <p:cNvPicPr>
            <a:picLocks noChangeAspect="1" noChangeArrowheads="1"/>
          </p:cNvPicPr>
          <p:nvPr/>
        </p:nvPicPr>
        <p:blipFill>
          <a:blip r:embed="rId3" cstate="print"/>
          <a:srcRect b="6952"/>
          <a:stretch>
            <a:fillRect/>
          </a:stretch>
        </p:blipFill>
        <p:spPr bwMode="auto">
          <a:xfrm>
            <a:off x="7022022" y="7696053"/>
            <a:ext cx="2151164" cy="1942956"/>
          </a:xfrm>
          <a:prstGeom prst="rect">
            <a:avLst/>
          </a:prstGeom>
          <a:noFill/>
        </p:spPr>
      </p:pic>
      <p:sp>
        <p:nvSpPr>
          <p:cNvPr id="10" name="Плюс 9"/>
          <p:cNvSpPr/>
          <p:nvPr/>
        </p:nvSpPr>
        <p:spPr>
          <a:xfrm>
            <a:off x="9867223" y="8053379"/>
            <a:ext cx="1353789" cy="1228303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667" tIns="79333" rIns="158667" bIns="79333" rtlCol="0" anchor="ctr"/>
          <a:lstStyle/>
          <a:p>
            <a:pPr algn="ctr"/>
            <a:endParaRPr lang="ru-RU"/>
          </a:p>
        </p:txBody>
      </p:sp>
      <p:pic>
        <p:nvPicPr>
          <p:cNvPr id="11" name="Picture 2" descr="C:\Users\adeynichenko\Desktop\УСКОМ 2014\Презентация по технологии для обучающего семинара\картинки\audio-headset_878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8325" y="7746303"/>
            <a:ext cx="1898086" cy="18424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674055" y="9911769"/>
            <a:ext cx="30104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800" dirty="0">
                <a:latin typeface="Verdana" pitchFamily="34" charset="0"/>
                <a:cs typeface="Times New Roman" pitchFamily="18" charset="0"/>
              </a:rPr>
              <a:t>Участник устного экзамена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337496" y="9670739"/>
            <a:ext cx="343251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800" dirty="0">
                <a:latin typeface="Verdana" pitchFamily="34" charset="0"/>
                <a:cs typeface="Times New Roman" pitchFamily="18" charset="0"/>
              </a:rPr>
              <a:t>Компьютер с установленным специализированным ПО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1007306" y="9720420"/>
            <a:ext cx="41858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800" dirty="0">
                <a:latin typeface="Verdana" pitchFamily="34" charset="0"/>
                <a:cs typeface="Times New Roman" pitchFamily="18" charset="0"/>
              </a:rPr>
              <a:t>Компьютерная гарнитура: наушники с микрофоном</a:t>
            </a:r>
          </a:p>
        </p:txBody>
      </p:sp>
    </p:spTree>
    <p:extLst>
      <p:ext uri="{BB962C8B-B14F-4D97-AF65-F5344CB8AC3E}">
        <p14:creationId xmlns="" xmlns:p14="http://schemas.microsoft.com/office/powerpoint/2010/main" val="3105861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3213" y="434080"/>
            <a:ext cx="12984480" cy="125036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 smtClean="0">
                <a:solidFill>
                  <a:schemeClr val="bg1"/>
                </a:solidFill>
                <a:latin typeface="Cambria" panose="02040503050406030204" pitchFamily="18" charset="0"/>
              </a:rPr>
              <a:t>Обеспечение и состав ЭМ</a:t>
            </a:r>
            <a:endParaRPr lang="ru-RU" sz="32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8" name="Picture 2" descr="C:\Users\adeynichenko\Desktop\УСКОМ 2014\Презентация по технологии для обучающего семинара\картинки\1412353796_Box_Empt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28" y="7389487"/>
            <a:ext cx="3036937" cy="29479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adeynichenko\Desktop\УСКОМ 2014\Презентация по технологии для обучающего семинара\картинки\1412353949_C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6468" y="7815326"/>
            <a:ext cx="2142490" cy="207969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adeynichenko\Desktop\УСКОМ 2014\Презентация по технологии для обучающего семинара\картинки\1412354914_Gmail_Sobre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758" y="7644685"/>
            <a:ext cx="2494078" cy="242097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Стрелка вправо 10"/>
          <p:cNvSpPr/>
          <p:nvPr/>
        </p:nvSpPr>
        <p:spPr>
          <a:xfrm>
            <a:off x="3554523" y="8459205"/>
            <a:ext cx="676895" cy="8084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667" tIns="79333" rIns="158667" bIns="79333" rtlCol="0" anchor="ctr"/>
          <a:lstStyle/>
          <a:p>
            <a:pPr algn="ctr"/>
            <a:endParaRPr lang="ru-RU" dirty="0"/>
          </a:p>
        </p:txBody>
      </p:sp>
      <p:sp>
        <p:nvSpPr>
          <p:cNvPr id="12" name="Стрелка вправо 11"/>
          <p:cNvSpPr/>
          <p:nvPr/>
        </p:nvSpPr>
        <p:spPr>
          <a:xfrm>
            <a:off x="7179956" y="8450929"/>
            <a:ext cx="676895" cy="8084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667" tIns="79333" rIns="158667" bIns="79333" rtlCol="0" anchor="ctr"/>
          <a:lstStyle/>
          <a:p>
            <a:pPr algn="ctr"/>
            <a:endParaRPr lang="ru-RU" dirty="0"/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0327" y="7200395"/>
            <a:ext cx="3782834" cy="367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люс 13"/>
          <p:cNvSpPr/>
          <p:nvPr/>
        </p:nvSpPr>
        <p:spPr>
          <a:xfrm>
            <a:off x="10514171" y="8241023"/>
            <a:ext cx="1353789" cy="1228303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667" tIns="79333" rIns="158667" bIns="79333" rtlCol="0" anchor="ctr"/>
          <a:lstStyle/>
          <a:p>
            <a:pPr algn="ctr"/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37969" y="9879184"/>
            <a:ext cx="3241797" cy="892502"/>
          </a:xfrm>
          <a:prstGeom prst="rect">
            <a:avLst/>
          </a:prstGeom>
        </p:spPr>
        <p:txBody>
          <a:bodyPr wrap="square" lIns="158667" tIns="79333" rIns="158667" bIns="79333">
            <a:spAutoFit/>
          </a:bodyPr>
          <a:lstStyle/>
          <a:p>
            <a:pPr algn="ctr">
              <a:defRPr/>
            </a:pPr>
            <a:r>
              <a:rPr lang="ru-RU" sz="2400" dirty="0">
                <a:latin typeface="Verdana" pitchFamily="34" charset="0"/>
                <a:cs typeface="Times New Roman" pitchFamily="18" charset="0"/>
              </a:rPr>
              <a:t>Доставочный короб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060680" y="9979856"/>
            <a:ext cx="3241797" cy="892502"/>
          </a:xfrm>
          <a:prstGeom prst="rect">
            <a:avLst/>
          </a:prstGeom>
        </p:spPr>
        <p:txBody>
          <a:bodyPr wrap="square" lIns="158667" tIns="79333" rIns="158667" bIns="79333">
            <a:spAutoFit/>
          </a:bodyPr>
          <a:lstStyle/>
          <a:p>
            <a:pPr algn="ctr">
              <a:defRPr/>
            </a:pPr>
            <a:r>
              <a:rPr lang="ru-RU" sz="2400" dirty="0">
                <a:latin typeface="Verdana" pitchFamily="34" charset="0"/>
                <a:cs typeface="Times New Roman" pitchFamily="18" charset="0"/>
              </a:rPr>
              <a:t>Доставочный пакет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603774" y="9733264"/>
            <a:ext cx="3241797" cy="1260004"/>
          </a:xfrm>
          <a:prstGeom prst="rect">
            <a:avLst/>
          </a:prstGeom>
        </p:spPr>
        <p:txBody>
          <a:bodyPr wrap="square" lIns="158667" tIns="79333" rIns="158667" bIns="79333">
            <a:spAutoFit/>
          </a:bodyPr>
          <a:lstStyle/>
          <a:p>
            <a:pPr algn="ctr">
              <a:defRPr/>
            </a:pPr>
            <a:r>
              <a:rPr lang="ru-RU" sz="2400" dirty="0">
                <a:latin typeface="Verdana" pitchFamily="34" charset="0"/>
                <a:cs typeface="Times New Roman" pitchFamily="18" charset="0"/>
              </a:rPr>
              <a:t>Компакт-диск с электронными КИМ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1779563" y="10164101"/>
            <a:ext cx="3241797" cy="892502"/>
          </a:xfrm>
          <a:prstGeom prst="rect">
            <a:avLst/>
          </a:prstGeom>
        </p:spPr>
        <p:txBody>
          <a:bodyPr wrap="square" lIns="158667" tIns="79333" rIns="158667" bIns="79333">
            <a:spAutoFit/>
          </a:bodyPr>
          <a:lstStyle/>
          <a:p>
            <a:pPr algn="ctr">
              <a:defRPr/>
            </a:pPr>
            <a:r>
              <a:rPr lang="ru-RU" sz="2400" dirty="0">
                <a:latin typeface="Verdana" pitchFamily="34" charset="0"/>
                <a:cs typeface="Times New Roman" pitchFamily="18" charset="0"/>
              </a:rPr>
              <a:t>5 ИК с бланками регистрации</a:t>
            </a: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601009" y="7310279"/>
            <a:ext cx="14222009" cy="365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Номер слайда 1"/>
          <p:cNvSpPr txBox="1">
            <a:spLocks/>
          </p:cNvSpPr>
          <p:nvPr/>
        </p:nvSpPr>
        <p:spPr>
          <a:xfrm>
            <a:off x="11850105" y="11213595"/>
            <a:ext cx="4133407" cy="247702"/>
          </a:xfrm>
          <a:prstGeom prst="rect">
            <a:avLst/>
          </a:prstGeom>
        </p:spPr>
        <p:txBody>
          <a:bodyPr vert="horz" lIns="158667" tIns="79333" rIns="158667" bIns="79333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0" name="Овал 19"/>
          <p:cNvSpPr/>
          <p:nvPr/>
        </p:nvSpPr>
        <p:spPr>
          <a:xfrm>
            <a:off x="1617785" y="2039048"/>
            <a:ext cx="11915335" cy="54160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Доставочный пакет содержит </a:t>
            </a:r>
            <a:r>
              <a:rPr lang="ru-RU" sz="24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ИК</a:t>
            </a:r>
            <a:r>
              <a:rPr lang="ru-RU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и </a:t>
            </a:r>
            <a:r>
              <a:rPr lang="ru-RU" sz="24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компакт-диск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ИК содержит только </a:t>
            </a:r>
            <a:r>
              <a:rPr lang="ru-RU" sz="24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бланк регистрации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На компакт-диск записаны </a:t>
            </a:r>
            <a:r>
              <a:rPr lang="ru-RU" sz="24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электронные КИМ 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Используются пакеты </a:t>
            </a:r>
            <a:r>
              <a:rPr lang="ru-RU" sz="24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только по 5 ИК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На одной рабочей станции за один день могут сдать экзамен </a:t>
            </a:r>
            <a:r>
              <a:rPr lang="ru-RU" sz="24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только 4 участника</a:t>
            </a:r>
          </a:p>
        </p:txBody>
      </p:sp>
    </p:spTree>
    <p:extLst>
      <p:ext uri="{BB962C8B-B14F-4D97-AF65-F5344CB8AC3E}">
        <p14:creationId xmlns="" xmlns:p14="http://schemas.microsoft.com/office/powerpoint/2010/main" val="89027948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3392" y="35249"/>
            <a:ext cx="6483016" cy="1767552"/>
          </a:xfrm>
        </p:spPr>
        <p:txBody>
          <a:bodyPr>
            <a:normAutofit/>
          </a:bodyPr>
          <a:lstStyle/>
          <a:p>
            <a:r>
              <a:rPr lang="ru-RU" sz="4400" b="1" dirty="0">
                <a:latin typeface="Cambria" panose="02040503050406030204" pitchFamily="18" charset="0"/>
              </a:rPr>
              <a:t>Общая схема ППЭ</a:t>
            </a:r>
            <a:r>
              <a:rPr lang="ru-RU" sz="3800" dirty="0">
                <a:latin typeface="Cambria" panose="02040503050406030204" pitchFamily="18" charset="0"/>
              </a:rPr>
              <a:t/>
            </a:r>
            <a:br>
              <a:rPr lang="ru-RU" sz="3800" dirty="0">
                <a:latin typeface="Cambria" panose="02040503050406030204" pitchFamily="18" charset="0"/>
              </a:rPr>
            </a:br>
            <a:endParaRPr lang="ru-RU" sz="3800" dirty="0">
              <a:latin typeface="Cambria" panose="02040503050406030204" pitchFamily="18" charset="0"/>
            </a:endParaRPr>
          </a:p>
        </p:txBody>
      </p:sp>
      <p:sp>
        <p:nvSpPr>
          <p:cNvPr id="8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E1BC5-3012-4DAD-88BA-CDCD47E0AA43}" type="slidenum">
              <a:rPr lang="ru-RU" sz="2400" b="1">
                <a:solidFill>
                  <a:schemeClr val="bg1"/>
                </a:solidFill>
              </a:rPr>
              <a:pPr/>
              <a:t>11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8717315" y="2711783"/>
            <a:ext cx="6651748" cy="855982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158667" tIns="79333" rIns="158667" bIns="79333" rtlCol="0" anchor="b"/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</a:rPr>
              <a:t>Аудитории проведения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958977" y="2254004"/>
            <a:ext cx="5993988" cy="854330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158667" tIns="79333" rIns="158667" bIns="79333" rtlCol="0" anchor="b"/>
          <a:lstStyle/>
          <a:p>
            <a:pPr algn="ctr"/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  <a:t>Аудитории подготовки</a:t>
            </a:r>
            <a:endParaRPr lang="ru-RU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9413" y="349491"/>
            <a:ext cx="3852516" cy="190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9457" y="3045725"/>
            <a:ext cx="5346954" cy="3479932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17315" y="6651604"/>
            <a:ext cx="5379096" cy="3711023"/>
          </a:xfrm>
          <a:prstGeom prst="rect">
            <a:avLst/>
          </a:prstGeom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335" y="3072205"/>
            <a:ext cx="4201600" cy="2981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335" y="6651604"/>
            <a:ext cx="4201600" cy="2981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533971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68450" y="51240"/>
            <a:ext cx="13489424" cy="1792549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Техническое обеспечение 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ППЭ</a:t>
            </a:r>
            <a:b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741" y="1237958"/>
            <a:ext cx="15143872" cy="9762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03320626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2725947"/>
          </a:xfrm>
        </p:spPr>
        <p:txBody>
          <a:bodyPr>
            <a:normAutofit fontScale="90000"/>
          </a:bodyPr>
          <a:lstStyle/>
          <a:p>
            <a:pPr marL="457200" indent="-457200" algn="ctr"/>
            <a:r>
              <a:rPr lang="ru-RU" dirty="0" smtClean="0"/>
              <a:t>    </a:t>
            </a:r>
            <a:r>
              <a:rPr lang="ru-RU" dirty="0" smtClean="0">
                <a:solidFill>
                  <a:schemeClr val="bg1"/>
                </a:solidFill>
              </a:rPr>
              <a:t>Руководитель ППЭ совместно с руководителем образовательной организации  обязаны :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4656" y="568090"/>
            <a:ext cx="1083265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500332" y="3538083"/>
            <a:ext cx="7377576" cy="39981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Подготовить </a:t>
            </a:r>
            <a:r>
              <a:rPr lang="ru-RU" dirty="0"/>
              <a:t>бумагу для распечатки регистрационных бланков (в штабе)</a:t>
            </a:r>
            <a:br>
              <a:rPr lang="ru-RU" dirty="0"/>
            </a:b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8370277" y="3538084"/>
            <a:ext cx="7385538" cy="40887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Любые книги</a:t>
            </a:r>
            <a:r>
              <a:rPr lang="ru-RU" dirty="0"/>
              <a:t>, журналы</a:t>
            </a:r>
            <a:r>
              <a:rPr lang="ru-RU" dirty="0" smtClean="0"/>
              <a:t>, газеты. Материалы должны быть на языке проводимого языка (в </a:t>
            </a:r>
            <a:r>
              <a:rPr lang="ru-RU" dirty="0"/>
              <a:t>аудитории </a:t>
            </a:r>
            <a:r>
              <a:rPr lang="ru-RU" dirty="0" smtClean="0"/>
              <a:t>ожидания)</a:t>
            </a:r>
            <a:endParaRPr lang="ru-RU" dirty="0"/>
          </a:p>
        </p:txBody>
      </p:sp>
      <p:pic>
        <p:nvPicPr>
          <p:cNvPr id="1026" name="Picture 2" descr="https://s3.amazonaws.com/tc-global-prod/download_resources/ca/downloads/1401/books-and-magazines-master-thumbnail-image-v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5758" y="8041939"/>
            <a:ext cx="6024132" cy="31206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t22.stpulscen.ru/images/product/106/637/381_bi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32" y="7658257"/>
            <a:ext cx="6805343" cy="38608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531406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2725947"/>
          </a:xfrm>
        </p:spPr>
        <p:txBody>
          <a:bodyPr>
            <a:normAutofit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Прием ЭМ в штабе ППЭ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4656" y="568090"/>
            <a:ext cx="1083265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295422" y="2208627"/>
            <a:ext cx="15080566" cy="93690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/>
              <a:t> </a:t>
            </a:r>
            <a:r>
              <a:rPr lang="ru-RU" dirty="0" smtClean="0"/>
              <a:t>         Не позднее </a:t>
            </a:r>
            <a:r>
              <a:rPr lang="ru-RU" dirty="0" smtClean="0">
                <a:solidFill>
                  <a:srgbClr val="FF0000"/>
                </a:solidFill>
              </a:rPr>
              <a:t>7.30</a:t>
            </a:r>
            <a:r>
              <a:rPr lang="ru-RU" dirty="0" smtClean="0"/>
              <a:t> получить ЭМ от членов ГЭК:</a:t>
            </a:r>
          </a:p>
          <a:p>
            <a:r>
              <a:rPr lang="ru-RU" dirty="0" smtClean="0"/>
              <a:t>- сейф-пакеты с двумя электронными носителями, на которых записаны электронные КИМ и бланки регистрации участников по форме 14-03 «Опись доставочного сейф-пакета»;</a:t>
            </a:r>
          </a:p>
          <a:p>
            <a:r>
              <a:rPr lang="ru-RU" dirty="0" smtClean="0"/>
              <a:t>- пакет руководителя (акты,протоколы,формы апелляции, списки распеделения участников ГИА и работников ППЭ, ведомости, отчеты и др.);</a:t>
            </a:r>
          </a:p>
          <a:p>
            <a:r>
              <a:rPr lang="ru-RU" dirty="0" smtClean="0"/>
              <a:t>ВДП для упаковки бланков регистрации устного экзамена;</a:t>
            </a:r>
          </a:p>
          <a:p>
            <a:r>
              <a:rPr lang="ru-RU" dirty="0" smtClean="0"/>
              <a:t>- сейф-пакеты и ВДП для упаковки материалов экзамена,включая электронные носители с ЭМ. Проверить комплектность и целостность упаковки ЭМ.</a:t>
            </a:r>
          </a:p>
          <a:p>
            <a:endParaRPr lang="ru-RU" dirty="0" smtClean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6898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852" y="381001"/>
            <a:ext cx="15358094" cy="2123094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к печати полного комплекта ЭМ в аудитории ППЭ</a:t>
            </a:r>
            <a:endParaRPr lang="ru-RU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94556" y="2270742"/>
            <a:ext cx="15287732" cy="135732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6AB3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С 9.30 </a:t>
            </a:r>
            <a:r>
              <a:rPr lang="ru-RU" dirty="0" smtClean="0">
                <a:solidFill>
                  <a:schemeClr val="bg1"/>
                </a:solidFill>
              </a:rPr>
              <a:t>в Штабе ППЭ член ГЭК совместно с техническим специалистом скачивают ключ доступа к электронным ЭМ.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8178353" y="5851602"/>
            <a:ext cx="4464496" cy="2095888"/>
          </a:xfrm>
          <a:prstGeom prst="roundRect">
            <a:avLst/>
          </a:prstGeom>
          <a:solidFill>
            <a:srgbClr val="D9DADB"/>
          </a:solidFill>
          <a:ln>
            <a:solidFill>
              <a:srgbClr val="E2001A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Технический специалист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72610" y="5959682"/>
            <a:ext cx="6506026" cy="1786519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6AB3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28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Загружает ключ </a:t>
            </a:r>
            <a:r>
              <a:rPr lang="ru-RU" sz="28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доступа к </a:t>
            </a:r>
            <a:r>
              <a:rPr lang="ru-RU" sz="28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ЭМ </a:t>
            </a:r>
            <a:r>
              <a:rPr lang="ru-RU" sz="28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в ПО </a:t>
            </a:r>
            <a:endParaRPr lang="ru-RU" sz="2800" dirty="0" smtClean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0"/>
            <a:r>
              <a:rPr lang="ru-RU" sz="28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Печати ЭМ </a:t>
            </a:r>
            <a:r>
              <a:rPr lang="ru-RU" sz="28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в каждой аудитории</a:t>
            </a:r>
          </a:p>
          <a:p>
            <a:pPr lvl="0"/>
            <a:r>
              <a:rPr lang="ru-RU" sz="28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Запускает </a:t>
            </a:r>
            <a:r>
              <a:rPr lang="ru-RU" sz="28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АРМ </a:t>
            </a:r>
            <a:r>
              <a:rPr lang="ru-RU" sz="28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Организатора</a:t>
            </a:r>
            <a:endParaRPr lang="ru-RU" sz="280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8178353" y="8506064"/>
            <a:ext cx="4435863" cy="1826410"/>
          </a:xfrm>
          <a:prstGeom prst="roundRect">
            <a:avLst/>
          </a:prstGeom>
          <a:solidFill>
            <a:srgbClr val="D9DADB"/>
          </a:solidFill>
          <a:ln>
            <a:solidFill>
              <a:srgbClr val="E2001A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Член ГЭК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69036" y="8415886"/>
            <a:ext cx="6509600" cy="182413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6AB3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28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Подключает к станции печати </a:t>
            </a:r>
            <a:r>
              <a:rPr lang="ru-RU" sz="2800" dirty="0" err="1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токен</a:t>
            </a:r>
            <a:r>
              <a:rPr lang="ru-RU" sz="28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 Члена ГЭК  и вводит пароль доступа (активирует ключ доступа к ЭМ)</a:t>
            </a: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394556" y="3893797"/>
            <a:ext cx="15287732" cy="157163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6AB3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После успешного скачивания ключа доступа к ЭМ с федерального портала член ГЭК и технический специалист в каждой аудитории загружают и активируют ключ доступа к ЭМ. </a:t>
            </a:r>
            <a:endParaRPr lang="ru-RU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833537" y="10349792"/>
            <a:ext cx="1414472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 smtClean="0">
              <a:solidFill>
                <a:srgbClr val="E2001A"/>
              </a:solidFill>
            </a:endParaRPr>
          </a:p>
          <a:p>
            <a:pPr algn="ctr"/>
            <a:r>
              <a:rPr lang="ru-RU" b="1" dirty="0" smtClean="0">
                <a:solidFill>
                  <a:srgbClr val="E2001A"/>
                </a:solidFill>
              </a:rPr>
              <a:t>.</a:t>
            </a:r>
            <a:endParaRPr lang="ru-RU" b="1" dirty="0">
              <a:solidFill>
                <a:srgbClr val="E2001A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4377" y="5758394"/>
            <a:ext cx="1714792" cy="2189096"/>
          </a:xfrm>
          <a:prstGeom prst="rect">
            <a:avLst/>
          </a:prstGeom>
        </p:spPr>
      </p:pic>
      <p:pic>
        <p:nvPicPr>
          <p:cNvPr id="20" name="Picture 13" descr="3D деловой человек на телефоне - Стоковое фото andresr #77571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52483" y="8269503"/>
            <a:ext cx="1598579" cy="202540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Нашивка 20"/>
          <p:cNvSpPr/>
          <p:nvPr/>
        </p:nvSpPr>
        <p:spPr>
          <a:xfrm rot="10800000">
            <a:off x="7209100" y="6541678"/>
            <a:ext cx="484632" cy="484632"/>
          </a:xfrm>
          <a:prstGeom prst="chevron">
            <a:avLst/>
          </a:prstGeom>
          <a:solidFill>
            <a:srgbClr val="D9DADB"/>
          </a:solidFill>
          <a:ln>
            <a:solidFill>
              <a:srgbClr val="E200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Нашивка 21"/>
          <p:cNvSpPr/>
          <p:nvPr/>
        </p:nvSpPr>
        <p:spPr>
          <a:xfrm rot="10800000">
            <a:off x="7239580" y="8475456"/>
            <a:ext cx="484632" cy="484632"/>
          </a:xfrm>
          <a:prstGeom prst="chevron">
            <a:avLst/>
          </a:prstGeom>
          <a:solidFill>
            <a:srgbClr val="D9DADB"/>
          </a:solidFill>
          <a:ln>
            <a:solidFill>
              <a:srgbClr val="E200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Нашивка 20"/>
          <p:cNvSpPr/>
          <p:nvPr/>
        </p:nvSpPr>
        <p:spPr>
          <a:xfrm rot="10800000">
            <a:off x="7239579" y="6541678"/>
            <a:ext cx="484632" cy="484632"/>
          </a:xfrm>
          <a:prstGeom prst="chevron">
            <a:avLst/>
          </a:prstGeom>
          <a:solidFill>
            <a:srgbClr val="D9DADB"/>
          </a:solidFill>
          <a:ln>
            <a:solidFill>
              <a:srgbClr val="E200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Нашивка 21"/>
          <p:cNvSpPr/>
          <p:nvPr/>
        </p:nvSpPr>
        <p:spPr>
          <a:xfrm rot="10800000">
            <a:off x="7239579" y="8506064"/>
            <a:ext cx="484632" cy="484632"/>
          </a:xfrm>
          <a:prstGeom prst="chevron">
            <a:avLst/>
          </a:prstGeom>
          <a:solidFill>
            <a:srgbClr val="D9DADB"/>
          </a:solidFill>
          <a:ln>
            <a:solidFill>
              <a:srgbClr val="E200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Нашивка 20"/>
          <p:cNvSpPr/>
          <p:nvPr/>
        </p:nvSpPr>
        <p:spPr>
          <a:xfrm rot="10800000">
            <a:off x="12923824" y="6541678"/>
            <a:ext cx="440484" cy="484632"/>
          </a:xfrm>
          <a:prstGeom prst="chevron">
            <a:avLst/>
          </a:prstGeom>
          <a:solidFill>
            <a:srgbClr val="D9DADB"/>
          </a:solidFill>
          <a:ln>
            <a:solidFill>
              <a:srgbClr val="E200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Нашивка 21"/>
          <p:cNvSpPr/>
          <p:nvPr/>
        </p:nvSpPr>
        <p:spPr>
          <a:xfrm rot="10800000">
            <a:off x="12941033" y="9015329"/>
            <a:ext cx="484632" cy="484632"/>
          </a:xfrm>
          <a:prstGeom prst="chevron">
            <a:avLst/>
          </a:prstGeom>
          <a:solidFill>
            <a:srgbClr val="D9DADB"/>
          </a:solidFill>
          <a:ln>
            <a:solidFill>
              <a:srgbClr val="E200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35006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1012077"/>
          </a:xfrm>
        </p:spPr>
        <p:txBody>
          <a:bodyPr>
            <a:normAutofit fontScale="90000"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Аудитория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550763" y="690113"/>
            <a:ext cx="1083265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393895" y="2011680"/>
            <a:ext cx="15080566" cy="932687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	</a:t>
            </a:r>
            <a:r>
              <a:rPr lang="ru-RU" dirty="0" smtClean="0">
                <a:solidFill>
                  <a:srgbClr val="FF0000"/>
                </a:solidFill>
              </a:rPr>
              <a:t>Не позднее 9.30 выдать организаторам в аудитории подготовки:</a:t>
            </a:r>
          </a:p>
          <a:p>
            <a:pPr marL="457200" indent="-457200">
              <a:buFontTx/>
              <a:buChar char="-"/>
            </a:pPr>
            <a:r>
              <a:rPr lang="ru-RU" dirty="0" smtClean="0"/>
              <a:t>Инструкциии для участников экзамена по использованию программного обеспечения сдачи устного экзамена по иностранным языкам (одна инструкция на на участника экзамена по языку сдаваемого экзамена);</a:t>
            </a:r>
          </a:p>
          <a:p>
            <a:pPr marL="457200" indent="-457200">
              <a:buFontTx/>
              <a:buChar char="-"/>
            </a:pPr>
            <a:r>
              <a:rPr lang="ru-RU" dirty="0" smtClean="0"/>
              <a:t> ВДП для упаковки бланков регистрации и для испорченных бланков регистрации;</a:t>
            </a:r>
          </a:p>
          <a:p>
            <a:pPr marL="457200" indent="-457200">
              <a:buFontTx/>
              <a:buChar char="-"/>
            </a:pPr>
            <a:r>
              <a:rPr lang="ru-RU" dirty="0"/>
              <a:t> </a:t>
            </a:r>
            <a:r>
              <a:rPr lang="ru-RU" dirty="0" smtClean="0"/>
              <a:t>материалы, которые участники могут использовать в период ожидания своей очереди;</a:t>
            </a:r>
          </a:p>
          <a:p>
            <a:pPr marL="457200" indent="-457200">
              <a:buFontTx/>
              <a:buChar char="-"/>
            </a:pPr>
            <a:r>
              <a:rPr lang="ru-RU" dirty="0" smtClean="0"/>
              <a:t>Научно-популярные журналы,книги, газеты;</a:t>
            </a:r>
          </a:p>
          <a:p>
            <a:pPr marL="457200" indent="-457200">
              <a:buFontTx/>
              <a:buChar char="-"/>
            </a:pPr>
            <a:r>
              <a:rPr lang="ru-RU" dirty="0" smtClean="0"/>
              <a:t>Форму 12-04 МАШ «Ведомость учета времени отсутствия участников экзамена в аудитории»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29328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346117" y="428586"/>
            <a:ext cx="14247532" cy="1822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58667" tIns="79333" rIns="158667" bIns="79333">
            <a:spAutoFit/>
          </a:bodyPr>
          <a:lstStyle/>
          <a:p>
            <a:pPr algn="ctr" eaLnBrk="1" hangingPunct="1"/>
            <a:r>
              <a:rPr lang="ru-RU" altLang="ru-RU" sz="5400" b="1" dirty="0" smtClean="0">
                <a:solidFill>
                  <a:srgbClr val="FF0000"/>
                </a:solidFill>
                <a:ea typeface="Calibri" pitchFamily="34" charset="0"/>
                <a:cs typeface="Calibri" pitchFamily="34" charset="0"/>
              </a:rPr>
              <a:t> Организатор в аудитории подготовки. Подготовка </a:t>
            </a:r>
            <a:r>
              <a:rPr lang="ru-RU" altLang="ru-RU" sz="5400" b="1" dirty="0">
                <a:solidFill>
                  <a:srgbClr val="FF0000"/>
                </a:solidFill>
                <a:ea typeface="Calibri" pitchFamily="34" charset="0"/>
                <a:cs typeface="Calibri" pitchFamily="34" charset="0"/>
              </a:rPr>
              <a:t>аудитории к экзамену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9481" y="3328864"/>
            <a:ext cx="4935023" cy="314705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r>
              <a:rPr lang="ru-RU" sz="2400" dirty="0"/>
              <a:t>Оформить на доске образец для заполнения регистрационных полей бланка регистрации участника ЕГЭ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494053" y="3328864"/>
            <a:ext cx="4935023" cy="314705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r>
              <a:rPr lang="ru-RU" sz="2400" dirty="0"/>
              <a:t>Получить от технического специалиста и разложить на места проведения экзамена краткую инструкцию по использованию станции записи устных ответов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658625" y="3328864"/>
            <a:ext cx="4935023" cy="315405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r>
              <a:rPr lang="ru-RU" sz="2400" dirty="0"/>
              <a:t>Получить от руководителя ППЭ и разложить на места проведения экзамена материалы, которые могут использовать участниками ЕГЭ в период ожидания своей очереди </a:t>
            </a:r>
          </a:p>
        </p:txBody>
      </p:sp>
      <p:pic>
        <p:nvPicPr>
          <p:cNvPr id="7" name="Picture 2" descr="C:\Users\Wolf\Desktop\0_8d6a8_c8c486d5_ori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117" y="8282828"/>
            <a:ext cx="4048466" cy="26206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Wolf\Desktop\doc-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217" y="8220067"/>
            <a:ext cx="2829134" cy="27462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Wolf\Desktop\WORLD-Magazine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2879" y="8467586"/>
            <a:ext cx="4548105" cy="25794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84404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1012077"/>
          </a:xfrm>
        </p:spPr>
        <p:txBody>
          <a:bodyPr>
            <a:normAutofit fontScale="90000"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FF0000"/>
                </a:solidFill>
              </a:rPr>
              <a:t>организатор </a:t>
            </a:r>
            <a:r>
              <a:rPr lang="ru-RU" dirty="0">
                <a:solidFill>
                  <a:srgbClr val="FF0000"/>
                </a:solidFill>
              </a:rPr>
              <a:t>аудитории проведения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550763" y="690113"/>
            <a:ext cx="1083265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323557" y="1842867"/>
            <a:ext cx="15460394" cy="93690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/>
              <a:t> </a:t>
            </a:r>
            <a:r>
              <a:rPr lang="ru-RU" dirty="0" smtClean="0"/>
              <a:t>          </a:t>
            </a:r>
            <a:r>
              <a:rPr lang="ru-RU" dirty="0" smtClean="0">
                <a:solidFill>
                  <a:srgbClr val="FF0000"/>
                </a:solidFill>
              </a:rPr>
              <a:t>Получить :</a:t>
            </a:r>
          </a:p>
          <a:p>
            <a:r>
              <a:rPr lang="ru-RU" dirty="0" smtClean="0"/>
              <a:t>- - не позднее </a:t>
            </a:r>
            <a:r>
              <a:rPr lang="ru-RU" dirty="0" smtClean="0">
                <a:solidFill>
                  <a:srgbClr val="FF0000"/>
                </a:solidFill>
              </a:rPr>
              <a:t>9.45</a:t>
            </a:r>
            <a:r>
              <a:rPr lang="ru-RU" dirty="0" smtClean="0"/>
              <a:t> –сейф-пакеты с двумя электронными носителями, на которых записаны электронными КИМ и бланки регистрации по форме ППЭ14-04 «Ведомость материалов доставочного сейф-пакета по экзамену»;</a:t>
            </a:r>
          </a:p>
          <a:p>
            <a:pPr marL="457200" indent="-457200">
              <a:buFontTx/>
              <a:buChar char="-"/>
            </a:pPr>
            <a:r>
              <a:rPr lang="ru-RU" dirty="0" smtClean="0"/>
              <a:t>ВДП для упаковки бланков регистрации и испорченных бланков;</a:t>
            </a:r>
          </a:p>
          <a:p>
            <a:pPr marL="457200" indent="-457200">
              <a:buFontTx/>
              <a:buChar char="-"/>
            </a:pPr>
            <a:r>
              <a:rPr lang="ru-RU" dirty="0" smtClean="0"/>
              <a:t>Конверты для использованных электронных носителей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723082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17877" y="914113"/>
            <a:ext cx="12810751" cy="136538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200" dirty="0" smtClean="0">
                <a:solidFill>
                  <a:srgbClr val="FF0000"/>
                </a:solidFill>
                <a:latin typeface="+mn-lt"/>
                <a:ea typeface="Calibri" pitchFamily="34" charset="0"/>
                <a:cs typeface="Calibri" pitchFamily="34" charset="0"/>
              </a:rPr>
              <a:t>Организатор в аудитории проведения.</a:t>
            </a:r>
            <a:br>
              <a:rPr lang="ru-RU" sz="4200" dirty="0" smtClean="0">
                <a:solidFill>
                  <a:srgbClr val="FF0000"/>
                </a:solidFill>
                <a:latin typeface="+mn-lt"/>
                <a:ea typeface="Calibri" pitchFamily="34" charset="0"/>
                <a:cs typeface="Calibri" pitchFamily="34" charset="0"/>
              </a:rPr>
            </a:br>
            <a:r>
              <a:rPr lang="ru-RU" sz="4200" dirty="0" smtClean="0">
                <a:solidFill>
                  <a:srgbClr val="FF0000"/>
                </a:solidFill>
                <a:latin typeface="+mn-lt"/>
                <a:ea typeface="Calibri" pitchFamily="34" charset="0"/>
                <a:cs typeface="Calibri" pitchFamily="34" charset="0"/>
              </a:rPr>
              <a:t> Подготовка </a:t>
            </a:r>
            <a:r>
              <a:rPr lang="ru-RU" sz="4200" dirty="0">
                <a:solidFill>
                  <a:srgbClr val="FF0000"/>
                </a:solidFill>
                <a:latin typeface="+mn-lt"/>
                <a:ea typeface="Calibri" pitchFamily="34" charset="0"/>
                <a:cs typeface="Calibri" pitchFamily="34" charset="0"/>
              </a:rPr>
              <a:t>к </a:t>
            </a:r>
            <a:r>
              <a:rPr lang="ru-RU" sz="4200" dirty="0" smtClean="0">
                <a:solidFill>
                  <a:srgbClr val="FF0000"/>
                </a:solidFill>
                <a:latin typeface="+mn-lt"/>
                <a:ea typeface="Calibri" pitchFamily="34" charset="0"/>
                <a:cs typeface="Calibri" pitchFamily="34" charset="0"/>
              </a:rPr>
              <a:t>экзамену</a:t>
            </a:r>
            <a:endParaRPr lang="ru-RU" sz="4200" dirty="0">
              <a:solidFill>
                <a:srgbClr val="FF0000"/>
              </a:solidFill>
              <a:latin typeface="+mn-lt"/>
              <a:ea typeface="Calibri" pitchFamily="34" charset="0"/>
              <a:cs typeface="Calibri" pitchFamily="34" charset="0"/>
            </a:endParaRPr>
          </a:p>
        </p:txBody>
      </p:sp>
      <p:sp>
        <p:nvSpPr>
          <p:cNvPr id="24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E1BC5-3012-4DAD-88BA-CDCD47E0AA43}" type="slidenum">
              <a:rPr lang="ru-RU" sz="2400" b="1">
                <a:solidFill>
                  <a:schemeClr val="bg1"/>
                </a:solidFill>
              </a:rPr>
              <a:pPr/>
              <a:t>19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717452" y="2279496"/>
            <a:ext cx="14450319" cy="863703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/>
              <a:t>Получить </a:t>
            </a:r>
            <a:r>
              <a:rPr lang="ru-RU" sz="2800" dirty="0" smtClean="0"/>
              <a:t>коды </a:t>
            </a:r>
            <a:r>
              <a:rPr lang="ru-RU" sz="2800" dirty="0"/>
              <a:t>активации экзамена (код состоит из 4-х цифр и генерируется средствами ПО Станции записи ответов);</a:t>
            </a:r>
          </a:p>
          <a:p>
            <a:r>
              <a:rPr lang="ru-RU" sz="2800" dirty="0" smtClean="0"/>
              <a:t>инструкциии </a:t>
            </a:r>
            <a:r>
              <a:rPr lang="ru-RU" sz="2800" dirty="0"/>
              <a:t>для участников ЕГЭ по использованию ПО сдачи устного экзамена по иностранному </a:t>
            </a:r>
            <a:r>
              <a:rPr lang="ru-RU" sz="2800" dirty="0" smtClean="0"/>
              <a:t>языку - не </a:t>
            </a:r>
            <a:r>
              <a:rPr lang="ru-RU" sz="2800" dirty="0"/>
              <a:t>позднее </a:t>
            </a:r>
            <a:r>
              <a:rPr lang="ru-RU" sz="2800" dirty="0" smtClean="0">
                <a:solidFill>
                  <a:srgbClr val="FF0000"/>
                </a:solidFill>
              </a:rPr>
              <a:t>9.00.</a:t>
            </a:r>
            <a:endParaRPr lang="ru-RU" sz="2800" dirty="0">
              <a:solidFill>
                <a:srgbClr val="FF0000"/>
              </a:solidFill>
            </a:endParaRP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800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Получить доставочные пакеты с ЭМ –не позднее </a:t>
            </a:r>
            <a:r>
              <a:rPr lang="ru-RU" sz="2800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9.45.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800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Извлечение компакт-диска из доставочного пакета -</a:t>
            </a:r>
            <a:r>
              <a:rPr lang="ru-RU" sz="2800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10.00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800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Передача </a:t>
            </a:r>
            <a:r>
              <a:rPr lang="ru-RU" sz="2800" dirty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пакетов с ИК в аудитории подготовки</a:t>
            </a:r>
          </a:p>
          <a:p>
            <a:pPr marL="619793" lvl="2" indent="-595000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800" dirty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Установка компакт-дисков в рабочие станции участников экзамена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800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Запуск процесса расшифровки КИМ</a:t>
            </a:r>
            <a:endParaRPr lang="ru-RU" sz="2800" dirty="0">
              <a:solidFill>
                <a:schemeClr val="tx1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198006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1012077"/>
          </a:xfrm>
        </p:spPr>
        <p:txBody>
          <a:bodyPr>
            <a:normAutofit fontScale="90000"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Аудитория проведения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550763" y="690113"/>
            <a:ext cx="1083265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120997" y="8494349"/>
            <a:ext cx="11687175" cy="29999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/>
              <a:t>Из аудитории подготовки в аудиторию проведения участники ЕГЭ </a:t>
            </a:r>
            <a:r>
              <a:rPr lang="ru-RU" sz="2800" dirty="0" smtClean="0"/>
              <a:t>заходят группами</a:t>
            </a:r>
            <a:r>
              <a:rPr lang="ru-RU" sz="2800" dirty="0"/>
              <a:t>, при этом следующая группа заходит в аудиторию проведения  только после того, как завершили все участники предыдущей группы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7288" y="294072"/>
            <a:ext cx="14001749" cy="80069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1881" y="7290265"/>
            <a:ext cx="5870957" cy="48040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3875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1012077"/>
          </a:xfrm>
        </p:spPr>
        <p:txBody>
          <a:bodyPr>
            <a:normAutofit fontScale="90000"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Аудитория проведения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550763" y="690113"/>
            <a:ext cx="1083265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608281" y="1702190"/>
            <a:ext cx="13951781" cy="93690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323" y="690113"/>
            <a:ext cx="14852113" cy="1025534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0820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1012077"/>
          </a:xfrm>
        </p:spPr>
        <p:txBody>
          <a:bodyPr>
            <a:normAutofit fontScale="90000"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550763" y="690113"/>
            <a:ext cx="1083265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3981157" y="2686929"/>
            <a:ext cx="8929980" cy="49799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630" y="1196151"/>
            <a:ext cx="14497952" cy="960823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0187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1012077"/>
          </a:xfrm>
        </p:spPr>
        <p:txBody>
          <a:bodyPr>
            <a:normAutofit fontScale="90000"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550763" y="690113"/>
            <a:ext cx="1083265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3796" y="1196151"/>
            <a:ext cx="14061853" cy="969263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2110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1012077"/>
          </a:xfrm>
        </p:spPr>
        <p:txBody>
          <a:bodyPr>
            <a:normAutofit fontScale="90000"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550763" y="690113"/>
            <a:ext cx="1083265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630" y="970671"/>
            <a:ext cx="14047785" cy="1005839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570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1012077"/>
          </a:xfrm>
        </p:spPr>
        <p:txBody>
          <a:bodyPr>
            <a:normAutofit fontScale="90000"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550763" y="690113"/>
            <a:ext cx="1083265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0498" y="1026942"/>
            <a:ext cx="13575324" cy="960823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59838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Скругленный прямоугольник 20"/>
          <p:cNvSpPr/>
          <p:nvPr/>
        </p:nvSpPr>
        <p:spPr>
          <a:xfrm>
            <a:off x="12196192" y="6847638"/>
            <a:ext cx="3544315" cy="335469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r>
              <a:rPr lang="ru-RU" sz="2000" dirty="0"/>
              <a:t>Проводить контроль сдачи экзамена участниками ЕГЭ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571932" y="520161"/>
            <a:ext cx="15438203" cy="1452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58667" tIns="79333" rIns="158667" bIns="79333">
            <a:spAutoFit/>
          </a:bodyPr>
          <a:lstStyle/>
          <a:p>
            <a:pPr algn="ctr"/>
            <a:r>
              <a:rPr lang="ru-RU" altLang="ru-RU" sz="4200" b="1" dirty="0">
                <a:solidFill>
                  <a:srgbClr val="FF0000"/>
                </a:solidFill>
                <a:ea typeface="Calibri" pitchFamily="34" charset="0"/>
                <a:cs typeface="Calibri" pitchFamily="34" charset="0"/>
              </a:rPr>
              <a:t>Организатор в аудитории проведения. </a:t>
            </a:r>
          </a:p>
          <a:p>
            <a:pPr algn="ctr"/>
            <a:r>
              <a:rPr lang="ru-RU" altLang="ru-RU" sz="42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Проведение </a:t>
            </a:r>
            <a:r>
              <a:rPr lang="ru-RU" altLang="ru-RU" sz="4200" b="1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экзамена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90632" y="2180760"/>
            <a:ext cx="3749832" cy="331733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r>
              <a:rPr lang="ru-RU" sz="1800" dirty="0"/>
              <a:t>Сверить персональные данные участника ЕГЭ, указанные в регистрационном </a:t>
            </a:r>
            <a:r>
              <a:rPr lang="ru-RU" sz="1800" dirty="0" smtClean="0"/>
              <a:t>бланке, </a:t>
            </a:r>
            <a:r>
              <a:rPr lang="ru-RU" sz="1800" dirty="0"/>
              <a:t>с предъявленным документом, удостоверяющим </a:t>
            </a:r>
            <a:r>
              <a:rPr lang="ru-RU" sz="1800" dirty="0" smtClean="0"/>
              <a:t>личность, </a:t>
            </a:r>
            <a:r>
              <a:rPr lang="ru-RU" sz="1800" dirty="0"/>
              <a:t>и </a:t>
            </a:r>
            <a:r>
              <a:rPr lang="ru-RU" sz="1800" b="1" dirty="0"/>
              <a:t>проверить правильность заполнения номера аудитории в бланке регистрации</a:t>
            </a:r>
            <a:endParaRPr lang="ru-RU" sz="1800" dirty="0"/>
          </a:p>
        </p:txBody>
      </p:sp>
      <p:sp>
        <p:nvSpPr>
          <p:cNvPr id="5" name="Стрелка вправо 4"/>
          <p:cNvSpPr/>
          <p:nvPr/>
        </p:nvSpPr>
        <p:spPr>
          <a:xfrm>
            <a:off x="4417905" y="3374390"/>
            <a:ext cx="1719348" cy="826679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496782" y="2176054"/>
            <a:ext cx="3543092" cy="471468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marL="24793" lvl="2" algn="ctr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defRPr/>
            </a:pPr>
            <a:r>
              <a:rPr lang="ru-RU" sz="2000" dirty="0"/>
              <a:t>Сверить номер бланка регистрации, введенный участником в ПО Станции записи, с указанным на бумажном бланке регистрации, а также номер КИМ на конверте </a:t>
            </a:r>
            <a:r>
              <a:rPr lang="ru-RU" sz="2000" dirty="0" smtClean="0"/>
              <a:t>ИК </a:t>
            </a:r>
            <a:r>
              <a:rPr lang="ru-RU" sz="2000" dirty="0"/>
              <a:t>и в интерфейсе ПО станции записи. После </a:t>
            </a:r>
            <a:r>
              <a:rPr lang="ru-RU" sz="2000" dirty="0" smtClean="0"/>
              <a:t>чего </a:t>
            </a:r>
            <a:r>
              <a:rPr lang="ru-RU" sz="2000" dirty="0"/>
              <a:t>инициировать процесс сдачи экзамена</a:t>
            </a:r>
          </a:p>
        </p:txBody>
      </p:sp>
      <p:sp>
        <p:nvSpPr>
          <p:cNvPr id="7" name="Стрелка вправо 6"/>
          <p:cNvSpPr/>
          <p:nvPr/>
        </p:nvSpPr>
        <p:spPr>
          <a:xfrm>
            <a:off x="10195551" y="3374390"/>
            <a:ext cx="1719348" cy="826679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2196192" y="2095959"/>
            <a:ext cx="3544315" cy="425724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r>
              <a:rPr lang="ru-RU" sz="2000" dirty="0"/>
              <a:t>Если участник сообщил о плохом качестве записи, в аудиторию необходимо пригласить технического специалиста для устранения возможных проблем с записью и/или воспроизведением путём изменения настроек </a:t>
            </a:r>
            <a:r>
              <a:rPr lang="ru-RU" sz="2000" dirty="0" err="1"/>
              <a:t>аудиооборудования</a:t>
            </a:r>
            <a:endParaRPr lang="ru-RU" sz="2000" dirty="0"/>
          </a:p>
        </p:txBody>
      </p:sp>
      <p:pic>
        <p:nvPicPr>
          <p:cNvPr id="9" name="Picture 2" descr="C:\Users\Wolf\Desktop\pasportpn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900" y="4690695"/>
            <a:ext cx="693346" cy="8778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2904" y="6163269"/>
            <a:ext cx="1001739" cy="972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Стрелка вниз 10"/>
          <p:cNvSpPr/>
          <p:nvPr/>
        </p:nvSpPr>
        <p:spPr>
          <a:xfrm>
            <a:off x="13542529" y="6415464"/>
            <a:ext cx="851640" cy="563483"/>
          </a:xfrm>
          <a:prstGeom prst="down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endParaRPr lang="ru-RU"/>
          </a:p>
        </p:txBody>
      </p:sp>
      <p:pic>
        <p:nvPicPr>
          <p:cNvPr id="12" name="Picture 2" descr="C:\Users\adeynichenko\Desktop\УСКОМ 2014\Презентация по технологии для обучающего семинара\картинки\audio-headset_878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3556" y="5814646"/>
            <a:ext cx="623347" cy="60507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кругленный прямоугольник 12"/>
          <p:cNvSpPr/>
          <p:nvPr/>
        </p:nvSpPr>
        <p:spPr>
          <a:xfrm>
            <a:off x="590632" y="6633394"/>
            <a:ext cx="3709581" cy="354494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r>
              <a:rPr lang="ru-RU" sz="2000" dirty="0"/>
              <a:t>Получить от участника ЕГЭ, сдавшего </a:t>
            </a:r>
            <a:r>
              <a:rPr lang="ru-RU" sz="2000" dirty="0" smtClean="0"/>
              <a:t>экзамен, </a:t>
            </a:r>
            <a:r>
              <a:rPr lang="ru-RU" sz="2000" dirty="0"/>
              <a:t>бланк регистрации, в ведомости ППЭ-05-03-У сделать отметки «Ответ прослушан» и «Бланк регистрации сдан» и получить подпись участника ЕГЭ</a:t>
            </a:r>
          </a:p>
        </p:txBody>
      </p:sp>
      <p:sp>
        <p:nvSpPr>
          <p:cNvPr id="15" name="Стрелка вниз 14"/>
          <p:cNvSpPr/>
          <p:nvPr/>
        </p:nvSpPr>
        <p:spPr>
          <a:xfrm>
            <a:off x="4275325" y="9682166"/>
            <a:ext cx="851640" cy="686313"/>
          </a:xfrm>
          <a:prstGeom prst="down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endParaRPr lang="ru-RU"/>
          </a:p>
        </p:txBody>
      </p:sp>
      <p:sp>
        <p:nvSpPr>
          <p:cNvPr id="16" name="Стрелка влево 15"/>
          <p:cNvSpPr/>
          <p:nvPr/>
        </p:nvSpPr>
        <p:spPr>
          <a:xfrm>
            <a:off x="4487783" y="8077244"/>
            <a:ext cx="1719348" cy="826679"/>
          </a:xfrm>
          <a:prstGeom prst="lef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483774" y="7674316"/>
            <a:ext cx="3543092" cy="2504017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r>
              <a:rPr lang="ru-RU" sz="2000" dirty="0"/>
              <a:t>Завершить в ПО рабочего места участника ЕГЭ сдачу экзамена участником </a:t>
            </a:r>
          </a:p>
        </p:txBody>
      </p:sp>
      <p:pic>
        <p:nvPicPr>
          <p:cNvPr id="18" name="Picture 2" descr="C:\Users\Wolf\Desktop\password-wizard_128x128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8136" y="9192029"/>
            <a:ext cx="1040809" cy="101030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Стрелка влево 18"/>
          <p:cNvSpPr/>
          <p:nvPr/>
        </p:nvSpPr>
        <p:spPr>
          <a:xfrm>
            <a:off x="10251855" y="8078950"/>
            <a:ext cx="1719348" cy="826679"/>
          </a:xfrm>
          <a:prstGeom prst="lef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endParaRPr lang="ru-RU"/>
          </a:p>
        </p:txBody>
      </p:sp>
      <p:pic>
        <p:nvPicPr>
          <p:cNvPr id="20" name="Picture 2" descr="http://www.veryicon.com/icon/png/Folder/Vista%20Style/My%20computer.png"/>
          <p:cNvPicPr>
            <a:picLocks noChangeAspect="1" noChangeArrowheads="1"/>
          </p:cNvPicPr>
          <p:nvPr/>
        </p:nvPicPr>
        <p:blipFill>
          <a:blip r:embed="rId6" cstate="print"/>
          <a:srcRect b="6952"/>
          <a:stretch>
            <a:fillRect/>
          </a:stretch>
        </p:blipFill>
        <p:spPr bwMode="auto">
          <a:xfrm>
            <a:off x="11850105" y="9328575"/>
            <a:ext cx="940819" cy="849758"/>
          </a:xfrm>
          <a:prstGeom prst="rect">
            <a:avLst/>
          </a:prstGeom>
          <a:noFill/>
        </p:spPr>
      </p:pic>
      <p:sp>
        <p:nvSpPr>
          <p:cNvPr id="22" name="Скругленный прямоугольник 21"/>
          <p:cNvSpPr/>
          <p:nvPr/>
        </p:nvSpPr>
        <p:spPr>
          <a:xfrm>
            <a:off x="590632" y="10471085"/>
            <a:ext cx="15247313" cy="94221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marL="0" lvl="1" algn="ctr"/>
            <a:r>
              <a:rPr lang="ru-RU" sz="2000" dirty="0"/>
              <a:t>Сообщить организатору вне аудитории о завершении сдачи экзамена группой участников ЕГЭ на всех рабочих местах в </a:t>
            </a:r>
            <a:r>
              <a:rPr lang="ru-RU" sz="2000" dirty="0" smtClean="0"/>
              <a:t>аудитории.</a:t>
            </a:r>
            <a:endParaRPr lang="ru-RU" sz="2000" dirty="0"/>
          </a:p>
        </p:txBody>
      </p:sp>
      <p:pic>
        <p:nvPicPr>
          <p:cNvPr id="14" name="Picture 3" descr="C:\Users\Wolf\Desktop\435-43537Banner Image Quality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0" y="9161999"/>
            <a:ext cx="1071746" cy="10403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1148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1012077"/>
          </a:xfrm>
        </p:spPr>
        <p:txBody>
          <a:bodyPr>
            <a:normAutofit fontScale="90000"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Печать ЭМ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550763" y="690113"/>
            <a:ext cx="1083265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1322363" y="3010486"/>
            <a:ext cx="13490917" cy="66540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/>
              <a:t>После получения информации о завершении печати во всех аудиториях подготовки, расшифровки КИМ и успешном начале экзаменов во всех аудиториях проведения необходимо дать указание техническому специалисту передать статус об успешном начале экзаменов в систему мониторинга готовности ППЭ с помощью основной станции авторизации в Штабе ППЭ.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22645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1012077"/>
          </a:xfrm>
        </p:spPr>
        <p:txBody>
          <a:bodyPr>
            <a:normAutofit fontScale="90000"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 экзамена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550763" y="690113"/>
            <a:ext cx="1083265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1871002" y="1997613"/>
            <a:ext cx="13673797" cy="8229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Продолжительность </a:t>
            </a:r>
            <a:r>
              <a:rPr lang="ru-RU" sz="3200" dirty="0">
                <a:solidFill>
                  <a:schemeClr val="tx1"/>
                </a:solidFill>
              </a:rPr>
              <a:t>выполнения  одной экзаменационный работы  не превышает 15 минут</a:t>
            </a:r>
            <a:br>
              <a:rPr lang="ru-RU" sz="3200" dirty="0">
                <a:solidFill>
                  <a:schemeClr val="tx1"/>
                </a:solidFill>
              </a:rPr>
            </a:br>
            <a:r>
              <a:rPr lang="ru-RU" sz="3200" dirty="0">
                <a:solidFill>
                  <a:schemeClr val="tx1"/>
                </a:solidFill>
              </a:rPr>
              <a:t/>
            </a:r>
            <a:br>
              <a:rPr lang="ru-RU" sz="3200" dirty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Общее </a:t>
            </a:r>
            <a:r>
              <a:rPr lang="ru-RU" sz="3200" dirty="0">
                <a:solidFill>
                  <a:schemeClr val="tx1"/>
                </a:solidFill>
              </a:rPr>
              <a:t>время нахождения участника  в аудитории проведения  не превышает 30 </a:t>
            </a:r>
            <a:r>
              <a:rPr lang="ru-RU" sz="3200" dirty="0" smtClean="0">
                <a:solidFill>
                  <a:schemeClr val="tx1"/>
                </a:solidFill>
              </a:rPr>
              <a:t>минут</a:t>
            </a:r>
          </a:p>
          <a:p>
            <a:pPr algn="ctr"/>
            <a:r>
              <a:rPr lang="ru-RU" sz="3200" dirty="0">
                <a:solidFill>
                  <a:schemeClr val="tx1"/>
                </a:solidFill>
              </a:rPr>
              <a:t/>
            </a:r>
            <a:br>
              <a:rPr lang="ru-RU" sz="3200" dirty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Для участников экзамена с ОВЗ продолжительность увеличивается на 30 мин.</a:t>
            </a:r>
          </a:p>
          <a:p>
            <a:pPr algn="ctr"/>
            <a:r>
              <a:rPr lang="ru-RU" sz="3200" dirty="0">
                <a:solidFill>
                  <a:schemeClr val="tx1"/>
                </a:solidFill>
              </a:rPr>
              <a:t/>
            </a:r>
            <a:br>
              <a:rPr lang="ru-RU" sz="3200" dirty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Общая </a:t>
            </a:r>
            <a:r>
              <a:rPr lang="ru-RU" sz="3200" dirty="0">
                <a:solidFill>
                  <a:schemeClr val="tx1"/>
                </a:solidFill>
              </a:rPr>
              <a:t>длительность экзамена в ППЭ составляет 2 часа</a:t>
            </a:r>
            <a:endParaRPr lang="ru-RU" sz="3200" dirty="0" smtClean="0">
              <a:solidFill>
                <a:schemeClr val="tx1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910881" y="3292279"/>
            <a:ext cx="703385" cy="6124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916719" y="4998625"/>
            <a:ext cx="703385" cy="6124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>
            <a:off x="910882" y="6705728"/>
            <a:ext cx="703385" cy="6124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>
            <a:off x="991771" y="7964954"/>
            <a:ext cx="703385" cy="6124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27156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Заголовок 37"/>
          <p:cNvSpPr>
            <a:spLocks noGrp="1"/>
          </p:cNvSpPr>
          <p:nvPr>
            <p:ph type="title"/>
          </p:nvPr>
        </p:nvSpPr>
        <p:spPr>
          <a:xfrm>
            <a:off x="617513" y="146960"/>
            <a:ext cx="14863162" cy="2230479"/>
          </a:xfrm>
        </p:spPr>
        <p:txBody>
          <a:bodyPr>
            <a:noAutofit/>
          </a:bodyPr>
          <a:lstStyle/>
          <a:p>
            <a:pPr marL="80963" indent="638175"/>
            <a:r>
              <a:rPr lang="ru-RU" sz="3600" b="1" dirty="0">
                <a:solidFill>
                  <a:schemeClr val="bg1"/>
                </a:solidFill>
              </a:rPr>
              <a:t>Действия, приведенные ниже, выполняются после того, как аудиторию покинут все участники экзамена</a:t>
            </a:r>
          </a:p>
        </p:txBody>
      </p:sp>
      <p:sp>
        <p:nvSpPr>
          <p:cNvPr id="39" name="Содержимое 38"/>
          <p:cNvSpPr>
            <a:spLocks noGrp="1"/>
          </p:cNvSpPr>
          <p:nvPr>
            <p:ph idx="1"/>
          </p:nvPr>
        </p:nvSpPr>
        <p:spPr>
          <a:xfrm>
            <a:off x="761529" y="3276600"/>
            <a:ext cx="14461808" cy="6792410"/>
          </a:xfrm>
        </p:spPr>
        <p:txBody>
          <a:bodyPr>
            <a:normAutofit/>
          </a:bodyPr>
          <a:lstStyle/>
          <a:p>
            <a:pPr marL="80963" indent="638175" algn="ctr">
              <a:buNone/>
            </a:pPr>
            <a:endParaRPr lang="ru-RU" sz="3600" dirty="0">
              <a:solidFill>
                <a:srgbClr val="006AB3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0533742" y="9820141"/>
            <a:ext cx="4701342" cy="84914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Организатор 1, 2, технический специалист</a:t>
            </a:r>
            <a:endParaRPr lang="ru-RU" sz="2400" b="1" dirty="0">
              <a:ln w="0"/>
              <a:solidFill>
                <a:srgbClr val="006AB3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908108" y="9874532"/>
            <a:ext cx="8710403" cy="849405"/>
          </a:xfrm>
          <a:prstGeom prst="roundRect">
            <a:avLst/>
          </a:prstGeom>
          <a:solidFill>
            <a:srgbClr val="D9DADB"/>
          </a:solidFill>
          <a:ln>
            <a:solidFill>
              <a:srgbClr val="87888A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4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Подпись протокола</a:t>
            </a:r>
            <a:endParaRPr lang="ru-RU" sz="2400" b="1" dirty="0">
              <a:ln w="0"/>
              <a:solidFill>
                <a:srgbClr val="006AB3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0525060" y="3792747"/>
            <a:ext cx="4698277" cy="85725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Технический специалист</a:t>
            </a:r>
            <a:endParaRPr lang="ru-RU" sz="2400" b="1" dirty="0">
              <a:ln w="0"/>
              <a:solidFill>
                <a:srgbClr val="006AB3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905545" y="3792747"/>
            <a:ext cx="8712968" cy="857256"/>
          </a:xfrm>
          <a:prstGeom prst="roundRect">
            <a:avLst/>
          </a:prstGeom>
          <a:solidFill>
            <a:srgbClr val="D9DADB"/>
          </a:solidFill>
          <a:ln>
            <a:solidFill>
              <a:srgbClr val="87888A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Кнопка «Экзамен завершен» в ПО</a:t>
            </a: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10525059" y="5001411"/>
            <a:ext cx="4698277" cy="85725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Технический специалист</a:t>
            </a:r>
            <a:endParaRPr lang="ru-RU" sz="2400" b="1" dirty="0">
              <a:ln w="0"/>
              <a:solidFill>
                <a:srgbClr val="006AB3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905545" y="5001410"/>
            <a:ext cx="8712968" cy="857256"/>
          </a:xfrm>
          <a:prstGeom prst="roundRect">
            <a:avLst/>
          </a:prstGeom>
          <a:solidFill>
            <a:srgbClr val="D9DADB"/>
          </a:solidFill>
          <a:ln>
            <a:solidFill>
              <a:srgbClr val="87888A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Выгружает электронный журнал работы </a:t>
            </a:r>
          </a:p>
          <a:p>
            <a:pPr algn="ctr"/>
            <a:r>
              <a:rPr lang="ru-RU" sz="24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станции печати</a:t>
            </a: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10526786" y="6688178"/>
            <a:ext cx="4702508" cy="85044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Организатор 1</a:t>
            </a:r>
            <a:endParaRPr lang="ru-RU" sz="2400" b="1" dirty="0">
              <a:ln w="0"/>
              <a:solidFill>
                <a:srgbClr val="006AB3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905545" y="6208846"/>
            <a:ext cx="8712968" cy="1857388"/>
          </a:xfrm>
          <a:prstGeom prst="roundRect">
            <a:avLst/>
          </a:prstGeom>
          <a:solidFill>
            <a:srgbClr val="D9DADB"/>
          </a:solidFill>
          <a:ln>
            <a:solidFill>
              <a:srgbClr val="87888A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Кнопка «Печать протокола» (у</a:t>
            </a:r>
            <a:r>
              <a:rPr lang="ru-RU" sz="2400" b="1" dirty="0" smtClean="0">
                <a:solidFill>
                  <a:srgbClr val="006AB3"/>
                </a:solidFill>
              </a:rPr>
              <a:t>казывается результат печати и использования КИМ в аудитории, вводится для всех пунктов в открывшемся окне соответствующее количество экземпляров ЭМ), кнопка «Продолжить»</a:t>
            </a:r>
            <a:endParaRPr lang="ru-RU" sz="2400" b="1" dirty="0" smtClean="0">
              <a:ln w="0"/>
              <a:solidFill>
                <a:srgbClr val="006AB3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10517355" y="8539946"/>
            <a:ext cx="4702507" cy="85044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Организатор 1</a:t>
            </a:r>
            <a:endParaRPr lang="ru-RU" sz="2400" b="1" dirty="0">
              <a:ln w="0"/>
              <a:solidFill>
                <a:srgbClr val="006AB3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905545" y="8419214"/>
            <a:ext cx="8712968" cy="1102338"/>
          </a:xfrm>
          <a:prstGeom prst="roundRect">
            <a:avLst/>
          </a:prstGeom>
          <a:solidFill>
            <a:srgbClr val="D9DADB"/>
          </a:solidFill>
          <a:ln>
            <a:solidFill>
              <a:srgbClr val="87888A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Проверка правильности сведений указанных в протоколе, при необходимости повторная печать протокола</a:t>
            </a:r>
          </a:p>
        </p:txBody>
      </p:sp>
      <p:sp>
        <p:nvSpPr>
          <p:cNvPr id="19" name="Нашивка 18"/>
          <p:cNvSpPr/>
          <p:nvPr/>
        </p:nvSpPr>
        <p:spPr>
          <a:xfrm rot="10800000">
            <a:off x="9829470" y="3979059"/>
            <a:ext cx="484632" cy="484632"/>
          </a:xfrm>
          <a:prstGeom prst="chevron">
            <a:avLst/>
          </a:prstGeom>
          <a:solidFill>
            <a:srgbClr val="D9DADB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Нашивка 19"/>
          <p:cNvSpPr/>
          <p:nvPr/>
        </p:nvSpPr>
        <p:spPr>
          <a:xfrm rot="10800000">
            <a:off x="9829470" y="5187722"/>
            <a:ext cx="484632" cy="484632"/>
          </a:xfrm>
          <a:prstGeom prst="chevron">
            <a:avLst/>
          </a:prstGeom>
          <a:solidFill>
            <a:srgbClr val="D9DADB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Нашивка 20"/>
          <p:cNvSpPr/>
          <p:nvPr/>
        </p:nvSpPr>
        <p:spPr>
          <a:xfrm rot="10800000">
            <a:off x="9829470" y="6895224"/>
            <a:ext cx="484632" cy="484632"/>
          </a:xfrm>
          <a:prstGeom prst="chevron">
            <a:avLst/>
          </a:prstGeom>
          <a:solidFill>
            <a:srgbClr val="D9DADB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Нашивка 21"/>
          <p:cNvSpPr/>
          <p:nvPr/>
        </p:nvSpPr>
        <p:spPr>
          <a:xfrm rot="10800000">
            <a:off x="9825618" y="8722850"/>
            <a:ext cx="484632" cy="484632"/>
          </a:xfrm>
          <a:prstGeom prst="chevron">
            <a:avLst/>
          </a:prstGeom>
          <a:solidFill>
            <a:srgbClr val="D9DADB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Нашивка 22"/>
          <p:cNvSpPr/>
          <p:nvPr/>
        </p:nvSpPr>
        <p:spPr>
          <a:xfrm rot="10800000">
            <a:off x="9833811" y="10056918"/>
            <a:ext cx="484632" cy="484632"/>
          </a:xfrm>
          <a:prstGeom prst="chevron">
            <a:avLst/>
          </a:prstGeom>
          <a:solidFill>
            <a:srgbClr val="D9DADB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0302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Заголовок 37"/>
          <p:cNvSpPr>
            <a:spLocks noGrp="1"/>
          </p:cNvSpPr>
          <p:nvPr>
            <p:ph type="title"/>
          </p:nvPr>
        </p:nvSpPr>
        <p:spPr>
          <a:xfrm>
            <a:off x="2222695" y="146960"/>
            <a:ext cx="11943471" cy="2230479"/>
          </a:xfrm>
        </p:spPr>
        <p:txBody>
          <a:bodyPr>
            <a:noAutofit/>
          </a:bodyPr>
          <a:lstStyle/>
          <a:p>
            <a:pPr marL="80963" indent="638175"/>
            <a:r>
              <a:rPr lang="ru-RU" sz="3600" b="1" dirty="0" smtClean="0">
                <a:solidFill>
                  <a:schemeClr val="bg1"/>
                </a:solidFill>
              </a:rPr>
              <a:t>Завершение экзамена  (аудитории проведения)</a:t>
            </a:r>
            <a:br>
              <a:rPr lang="ru-RU" sz="3600" b="1" dirty="0" smtClean="0">
                <a:solidFill>
                  <a:schemeClr val="bg1"/>
                </a:solidFill>
              </a:rPr>
            </a:br>
            <a:r>
              <a:rPr lang="ru-RU" sz="3600" b="1" dirty="0" smtClean="0">
                <a:solidFill>
                  <a:schemeClr val="bg1"/>
                </a:solidFill>
              </a:rPr>
              <a:t>         </a:t>
            </a:r>
            <a:endParaRPr lang="ru-RU" sz="1800" b="1" dirty="0">
              <a:solidFill>
                <a:schemeClr val="bg1"/>
              </a:solidFill>
            </a:endParaRPr>
          </a:p>
        </p:txBody>
      </p:sp>
      <p:sp>
        <p:nvSpPr>
          <p:cNvPr id="24" name="Объект 23"/>
          <p:cNvSpPr>
            <a:spLocks noGrp="1"/>
          </p:cNvSpPr>
          <p:nvPr>
            <p:ph idx="1"/>
          </p:nvPr>
        </p:nvSpPr>
        <p:spPr>
          <a:xfrm>
            <a:off x="1422008" y="2377439"/>
            <a:ext cx="13544843" cy="84546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24793" lvl="2" indent="0" algn="ctr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None/>
              <a:defRPr/>
            </a:pPr>
            <a:r>
              <a:rPr lang="ru-RU" sz="2400" b="1" dirty="0" smtClean="0">
                <a:solidFill>
                  <a:srgbClr val="C00000"/>
                </a:solidFill>
              </a:rPr>
              <a:t>Руководитель ППЭ должен в штабе с </a:t>
            </a:r>
            <a:r>
              <a:rPr lang="ru-RU" sz="2400" b="1" dirty="0">
                <a:solidFill>
                  <a:srgbClr val="C00000"/>
                </a:solidFill>
              </a:rPr>
              <a:t>включенным видеонаблюдением в присутствии члена </a:t>
            </a:r>
            <a:r>
              <a:rPr lang="ru-RU" sz="2400" b="1" dirty="0" smtClean="0">
                <a:solidFill>
                  <a:srgbClr val="C00000"/>
                </a:solidFill>
              </a:rPr>
              <a:t>ГЭК: </a:t>
            </a:r>
            <a:r>
              <a:rPr lang="ru-RU" sz="2400" b="1" dirty="0" smtClean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получить от всех ответственных организаторов аудитории проведения следующие материалы: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Запечатанные ВДП с бланками регистрации устной части экзамена;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Электронные носители информации КИМ в конверте;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Форму ППЭ-05-03-У «Протокол проведения ЕГЭ в аудитории проведения»;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Форму ППЭ-05-02-У «Протокол проведения ЕГЭ в аудитории подготовки»;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Форму ППЭ -12-02 «Ведомость коррекции персональных данных участников экзамена в аудитории (при наличии);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Служебные записки (при наличии).</a:t>
            </a:r>
            <a:endParaRPr lang="ru-RU" sz="2400" dirty="0">
              <a:solidFill>
                <a:schemeClr val="tx1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71272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Заголовок 37"/>
          <p:cNvSpPr>
            <a:spLocks noGrp="1"/>
          </p:cNvSpPr>
          <p:nvPr>
            <p:ph type="title"/>
          </p:nvPr>
        </p:nvSpPr>
        <p:spPr>
          <a:xfrm>
            <a:off x="2222695" y="48486"/>
            <a:ext cx="11943471" cy="2230479"/>
          </a:xfrm>
        </p:spPr>
        <p:txBody>
          <a:bodyPr>
            <a:noAutofit/>
          </a:bodyPr>
          <a:lstStyle/>
          <a:p>
            <a:pPr marL="80963" indent="638175"/>
            <a:r>
              <a:rPr lang="ru-RU" sz="3600" b="1" dirty="0" smtClean="0">
                <a:solidFill>
                  <a:schemeClr val="bg1"/>
                </a:solidFill>
              </a:rPr>
              <a:t>Завершение экзамена  (аудитории подготовки)</a:t>
            </a:r>
            <a:br>
              <a:rPr lang="ru-RU" sz="3600" b="1" dirty="0" smtClean="0">
                <a:solidFill>
                  <a:schemeClr val="bg1"/>
                </a:solidFill>
              </a:rPr>
            </a:br>
            <a:r>
              <a:rPr lang="ru-RU" sz="3600" b="1" dirty="0" smtClean="0">
                <a:solidFill>
                  <a:schemeClr val="bg1"/>
                </a:solidFill>
              </a:rPr>
              <a:t>         </a:t>
            </a:r>
            <a:endParaRPr lang="ru-RU" sz="1800" b="1" dirty="0">
              <a:solidFill>
                <a:schemeClr val="bg1"/>
              </a:solidFill>
            </a:endParaRPr>
          </a:p>
        </p:txBody>
      </p:sp>
      <p:sp>
        <p:nvSpPr>
          <p:cNvPr id="24" name="Объект 23"/>
          <p:cNvSpPr>
            <a:spLocks noGrp="1"/>
          </p:cNvSpPr>
          <p:nvPr>
            <p:ph idx="1"/>
          </p:nvPr>
        </p:nvSpPr>
        <p:spPr>
          <a:xfrm>
            <a:off x="1237957" y="2799470"/>
            <a:ext cx="13730068" cy="77512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2500"/>
          </a:bodyPr>
          <a:lstStyle/>
          <a:p>
            <a:pPr marL="24793" lvl="2" indent="0" algn="ctr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None/>
              <a:defRPr/>
            </a:pPr>
            <a:r>
              <a:rPr lang="ru-RU" sz="2800" b="1" dirty="0" smtClean="0">
                <a:solidFill>
                  <a:srgbClr val="FF0000"/>
                </a:solidFill>
              </a:rPr>
              <a:t>Руководитель ППЭ должен в штабе с </a:t>
            </a:r>
            <a:r>
              <a:rPr lang="ru-RU" sz="2800" b="1" dirty="0">
                <a:solidFill>
                  <a:srgbClr val="FF0000"/>
                </a:solidFill>
              </a:rPr>
              <a:t>включенным видеонаблюдением </a:t>
            </a:r>
            <a:r>
              <a:rPr lang="ru-RU" sz="2800" b="1" dirty="0" smtClean="0">
                <a:solidFill>
                  <a:srgbClr val="FF0000"/>
                </a:solidFill>
              </a:rPr>
              <a:t>в присутствии </a:t>
            </a:r>
            <a:r>
              <a:rPr lang="ru-RU" sz="2800" b="1" dirty="0">
                <a:solidFill>
                  <a:srgbClr val="FF0000"/>
                </a:solidFill>
              </a:rPr>
              <a:t>члена </a:t>
            </a:r>
            <a:r>
              <a:rPr lang="ru-RU" sz="2800" b="1" dirty="0" smtClean="0">
                <a:solidFill>
                  <a:srgbClr val="FF0000"/>
                </a:solidFill>
              </a:rPr>
              <a:t>ГЭК: </a:t>
            </a:r>
            <a:r>
              <a:rPr lang="ru-RU" sz="2800" b="1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получить от всех ответственных организаторов аудитории подготовки следующие материалы</a:t>
            </a:r>
            <a:r>
              <a:rPr lang="ru-RU" sz="2400" b="1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Электронные носители с ЭМ, вложенные в тот же сейф-пакет (по форме ППЭ-14-04);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сейф-пакет  с ЭМ (по форме 13-03У)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Форму ППЭ -12-04 «Ведомость учета времени отсутствия участников экзамена в аудитории;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От технического специалиста флеш-накопитель с аудиозаписями ответов, сопроводительный бланк к нему и протокол создания аудионосителя ППЭ (протокол остается на хранении в ППЭ);</a:t>
            </a:r>
            <a:endParaRPr lang="ru-RU" sz="2400" dirty="0">
              <a:solidFill>
                <a:schemeClr val="tx1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51644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Заголовок 37"/>
          <p:cNvSpPr>
            <a:spLocks noGrp="1"/>
          </p:cNvSpPr>
          <p:nvPr>
            <p:ph type="title"/>
          </p:nvPr>
        </p:nvSpPr>
        <p:spPr>
          <a:xfrm>
            <a:off x="4473526" y="661182"/>
            <a:ext cx="9566031" cy="1631851"/>
          </a:xfrm>
        </p:spPr>
        <p:txBody>
          <a:bodyPr>
            <a:noAutofit/>
          </a:bodyPr>
          <a:lstStyle/>
          <a:p>
            <a:pPr marL="80963" indent="638175"/>
            <a:r>
              <a:rPr lang="ru-RU" sz="3600" b="1" dirty="0" smtClean="0">
                <a:solidFill>
                  <a:schemeClr val="bg1"/>
                </a:solidFill>
              </a:rPr>
              <a:t>Сканирование бланков в ППЭ</a:t>
            </a:r>
            <a:br>
              <a:rPr lang="ru-RU" sz="3600" b="1" dirty="0" smtClean="0">
                <a:solidFill>
                  <a:schemeClr val="bg1"/>
                </a:solidFill>
              </a:rPr>
            </a:br>
            <a:r>
              <a:rPr lang="ru-RU" sz="3600" b="1" dirty="0" smtClean="0">
                <a:solidFill>
                  <a:schemeClr val="bg1"/>
                </a:solidFill>
              </a:rPr>
              <a:t>         </a:t>
            </a:r>
            <a:endParaRPr lang="ru-RU" sz="1800" b="1" dirty="0">
              <a:solidFill>
                <a:schemeClr val="bg1"/>
              </a:solidFill>
            </a:endParaRPr>
          </a:p>
        </p:txBody>
      </p:sp>
      <p:sp>
        <p:nvSpPr>
          <p:cNvPr id="24" name="Объект 23"/>
          <p:cNvSpPr>
            <a:spLocks noGrp="1"/>
          </p:cNvSpPr>
          <p:nvPr>
            <p:ph idx="1"/>
          </p:nvPr>
        </p:nvSpPr>
        <p:spPr>
          <a:xfrm>
            <a:off x="1533378" y="2166425"/>
            <a:ext cx="13308037" cy="80467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2500" lnSpcReduction="10000"/>
          </a:bodyPr>
          <a:lstStyle/>
          <a:p>
            <a:pPr marL="24793" lvl="2" indent="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None/>
              <a:defRPr/>
            </a:pPr>
            <a:endParaRPr lang="ru-RU" sz="2400" dirty="0" smtClean="0">
              <a:solidFill>
                <a:schemeClr val="tx1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24793" lvl="2" indent="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None/>
              <a:defRPr/>
            </a:pPr>
            <a:r>
              <a:rPr lang="ru-RU" sz="2600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При получении от ответственного организатора ЭМ из аудитории вскрыть ВДП с бланками и после заполнения формы ППЭ-13-02МАШ бланки вложить обратно в ВДП и передать тех.специалисту для осуществления сканирования;</a:t>
            </a:r>
          </a:p>
          <a:p>
            <a:pPr marL="24793" lvl="2" indent="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None/>
              <a:defRPr/>
            </a:pPr>
            <a:r>
              <a:rPr lang="ru-RU" sz="2600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После сканирования принять их обратно;</a:t>
            </a:r>
          </a:p>
          <a:p>
            <a:pPr marL="24793" lvl="2" indent="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None/>
              <a:defRPr/>
            </a:pPr>
            <a:r>
              <a:rPr lang="ru-RU" sz="2600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Заполнить формы;</a:t>
            </a:r>
          </a:p>
          <a:p>
            <a:pPr marL="24793" lvl="2" indent="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None/>
              <a:defRPr/>
            </a:pPr>
            <a:r>
              <a:rPr lang="ru-RU" sz="2600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Принять у общественных наблюдателей форму ППЭ-18 МАШ;</a:t>
            </a:r>
          </a:p>
          <a:p>
            <a:pPr marL="24793" lvl="2" indent="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None/>
              <a:defRPr/>
            </a:pPr>
            <a:r>
              <a:rPr lang="ru-RU" sz="2600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Передать на сканирование тех.специалисту формы ППЭ;</a:t>
            </a:r>
          </a:p>
          <a:p>
            <a:pPr marL="24793" lvl="2" indent="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None/>
              <a:defRPr/>
            </a:pPr>
            <a:r>
              <a:rPr lang="ru-RU" sz="2600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Совместно с членом ГЭК пересчитать и упаковать бланки поаудиторно в те же ВДП. Упаковать ЭМ в соответствии с общими требованиями.</a:t>
            </a:r>
          </a:p>
          <a:p>
            <a:pPr marL="24793" lvl="2" indent="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None/>
              <a:defRPr/>
            </a:pPr>
            <a:endParaRPr lang="ru-RU" sz="2600" dirty="0" smtClean="0">
              <a:solidFill>
                <a:schemeClr val="tx1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24793" lvl="2" indent="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None/>
              <a:defRPr/>
            </a:pPr>
            <a:endParaRPr lang="ru-RU" sz="2600" dirty="0">
              <a:solidFill>
                <a:schemeClr val="tx1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21553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8EBA-BF76-4BD2-B386-1E39067478A0}" type="slidenum">
              <a:rPr lang="ru-RU" smtClean="0"/>
              <a:pPr/>
              <a:t>33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87179" y="189616"/>
            <a:ext cx="15324197" cy="1469588"/>
          </a:xfrm>
          <a:prstGeom prst="rect">
            <a:avLst/>
          </a:prstGeom>
          <a:noFill/>
        </p:spPr>
        <p:txBody>
          <a:bodyPr lIns="177704" tIns="88852" rIns="177704" bIns="88852"/>
          <a:lstStyle/>
          <a:p>
            <a:pPr algn="ctr">
              <a:spcBef>
                <a:spcPct val="0"/>
              </a:spcBef>
            </a:pPr>
            <a:r>
              <a:rPr lang="ru-RU" sz="3800" b="1" dirty="0">
                <a:solidFill>
                  <a:srgbClr val="FF0000"/>
                </a:solidFill>
                <a:latin typeface="Cambria" panose="02040503050406030204" pitchFamily="18" charset="0"/>
                <a:ea typeface="+mj-ea"/>
                <a:cs typeface="+mj-cs"/>
              </a:rPr>
              <a:t>Доставка ответов участников из ППЭ в </a:t>
            </a:r>
            <a:r>
              <a:rPr lang="ru-RU" sz="3800" b="1" dirty="0" smtClean="0">
                <a:solidFill>
                  <a:srgbClr val="FF0000"/>
                </a:solidFill>
                <a:latin typeface="Cambria" panose="02040503050406030204" pitchFamily="18" charset="0"/>
                <a:ea typeface="+mj-ea"/>
                <a:cs typeface="+mj-cs"/>
              </a:rPr>
              <a:t>РЦОИ.</a:t>
            </a:r>
            <a:endParaRPr lang="ru-RU" sz="3800" b="1" dirty="0">
              <a:solidFill>
                <a:srgbClr val="FF0000"/>
              </a:solidFill>
              <a:latin typeface="Cambria" panose="02040503050406030204" pitchFamily="18" charset="0"/>
              <a:ea typeface="+mj-ea"/>
              <a:cs typeface="+mj-cs"/>
            </a:endParaRPr>
          </a:p>
          <a:p>
            <a:pPr algn="ctr">
              <a:spcBef>
                <a:spcPct val="0"/>
              </a:spcBef>
            </a:pPr>
            <a:r>
              <a:rPr lang="ru-RU" sz="3800" b="1" dirty="0" smtClean="0">
                <a:solidFill>
                  <a:srgbClr val="FF0000"/>
                </a:solidFill>
                <a:latin typeface="Cambria" panose="02040503050406030204" pitchFamily="18" charset="0"/>
                <a:ea typeface="+mj-ea"/>
                <a:cs typeface="+mj-cs"/>
              </a:rPr>
              <a:t>Этап </a:t>
            </a:r>
            <a:r>
              <a:rPr lang="ru-RU" sz="3800" b="1" dirty="0">
                <a:solidFill>
                  <a:srgbClr val="FF0000"/>
                </a:solidFill>
                <a:latin typeface="Cambria" panose="02040503050406030204" pitchFamily="18" charset="0"/>
                <a:ea typeface="+mj-ea"/>
                <a:cs typeface="+mj-cs"/>
              </a:rPr>
              <a:t>завершения экзамена</a:t>
            </a:r>
          </a:p>
          <a:p>
            <a:pPr algn="ctr">
              <a:spcBef>
                <a:spcPct val="0"/>
              </a:spcBef>
            </a:pPr>
            <a:endParaRPr lang="ru-RU" sz="3800" b="1" dirty="0">
              <a:solidFill>
                <a:srgbClr val="FF0000"/>
              </a:solidFill>
              <a:latin typeface="Cambria" panose="02040503050406030204" pitchFamily="18" charset="0"/>
              <a:ea typeface="+mj-ea"/>
              <a:cs typeface="+mj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074855" y="1791170"/>
            <a:ext cx="7836521" cy="1133547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177704" tIns="88852" rIns="177704" bIns="88852">
            <a:spAutoFit/>
          </a:bodyPr>
          <a:lstStyle/>
          <a:p>
            <a:pPr algn="ctr"/>
            <a:r>
              <a:rPr lang="ru-RU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окончании проведения экзамена члены ГЭК обязаны: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559" y="3303769"/>
            <a:ext cx="2433088" cy="22197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1344" y="8653931"/>
            <a:ext cx="2302470" cy="20701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587179" y="1794331"/>
            <a:ext cx="7487676" cy="1133547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177704" tIns="88852" rIns="177704" bIns="88852">
            <a:spAutoFit/>
          </a:bodyPr>
          <a:lstStyle/>
          <a:p>
            <a:pPr algn="ctr"/>
            <a:r>
              <a:rPr lang="ru-RU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проведения экзамена руководитель ППЭ должен: </a:t>
            </a:r>
          </a:p>
        </p:txBody>
      </p:sp>
      <p:sp>
        <p:nvSpPr>
          <p:cNvPr id="12" name="Овал 11"/>
          <p:cNvSpPr/>
          <p:nvPr/>
        </p:nvSpPr>
        <p:spPr>
          <a:xfrm>
            <a:off x="476829" y="6035040"/>
            <a:ext cx="8343613" cy="52894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400" b="1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проконтролировать передачу тех. </a:t>
            </a:r>
            <a:r>
              <a:rPr lang="ru-RU" sz="2400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специалистом электронных журналов станций печати ЭМ, станций записи ответов, статуса о завершении экзамена в ППЭ в систему мониторинга готовности ППЭ с помощью основной станции авторизации в Штабе </a:t>
            </a:r>
            <a:r>
              <a:rPr lang="ru-RU" sz="2400" b="1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ППЭ;</a:t>
            </a:r>
            <a:endParaRPr lang="ru-RU" sz="2400" b="1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just"/>
            <a:r>
              <a:rPr lang="ru-RU" sz="2400" b="1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совместно </a:t>
            </a:r>
            <a:r>
              <a:rPr lang="ru-RU" sz="2400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 членом ГЭК сверить данные сопроводительного бланка к флеш-накопителям с ведомостями сдачи экзамена в </a:t>
            </a:r>
            <a:r>
              <a:rPr lang="ru-RU" sz="2400" b="1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аудиториях.</a:t>
            </a:r>
            <a:endParaRPr lang="ru-RU" sz="2400" b="1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7950753" y="3056683"/>
            <a:ext cx="8117922" cy="49337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33196" indent="-333196" algn="just">
              <a:buFont typeface="Wingdings" panose="05000000000000000000" pitchFamily="2" charset="2"/>
              <a:buChar char="ü"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руководителем ППЭ оформить протоколы по результатам проведения ЕГЭ в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ППЭ;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33196" indent="-333196" algn="just">
              <a:buFont typeface="Wingdings" panose="05000000000000000000" pitchFamily="2" charset="2"/>
              <a:buChar char="ü"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получить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руководителя ППЭ упакованные ЭМ и комплект документации ППЭ для отправки в РЦОИ по алгоритму и сбору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материалов.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502228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 advClick="0" advTm="4000">
        <p14:reveal dir="r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8481" y="2335237"/>
            <a:ext cx="11386478" cy="779084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По </a:t>
            </a:r>
            <a:r>
              <a:rPr lang="ru-RU" sz="3600" b="1" dirty="0">
                <a:solidFill>
                  <a:srgbClr val="FF0000"/>
                </a:solidFill>
              </a:rPr>
              <a:t>окончании проведения экзамена </a:t>
            </a:r>
            <a:r>
              <a:rPr lang="ru-RU" sz="3600" b="1" dirty="0" smtClean="0">
                <a:solidFill>
                  <a:srgbClr val="FF0000"/>
                </a:solidFill>
              </a:rPr>
              <a:t>член ГЭК  должен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ru-RU" sz="3600" b="1" dirty="0" smtClean="0">
                <a:solidFill>
                  <a:srgbClr val="FF0000"/>
                </a:solidFill>
              </a:rPr>
              <a:t>получить </a:t>
            </a:r>
            <a:r>
              <a:rPr lang="ru-RU" sz="3600" b="1" dirty="0">
                <a:solidFill>
                  <a:srgbClr val="FF0000"/>
                </a:solidFill>
              </a:rPr>
              <a:t>от руководителя ППЭ: 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>
                <a:solidFill>
                  <a:schemeClr val="tx1"/>
                </a:solidFill>
              </a:rPr>
              <a:t>запечатанный ВДП с </a:t>
            </a:r>
            <a:r>
              <a:rPr lang="ru-RU" sz="2800" b="1" dirty="0">
                <a:solidFill>
                  <a:schemeClr val="tx1"/>
                </a:solidFill>
              </a:rPr>
              <a:t>бланками регистрации устной части экзамена; </a:t>
            </a:r>
          </a:p>
          <a:p>
            <a:r>
              <a:rPr lang="ru-RU" sz="2800" b="1" dirty="0" smtClean="0">
                <a:solidFill>
                  <a:schemeClr val="tx1"/>
                </a:solidFill>
              </a:rPr>
              <a:t>неиспользованные </a:t>
            </a:r>
            <a:r>
              <a:rPr lang="ru-RU" sz="2800" b="1" dirty="0">
                <a:solidFill>
                  <a:schemeClr val="tx1"/>
                </a:solidFill>
              </a:rPr>
              <a:t>ИК участников </a:t>
            </a:r>
            <a:r>
              <a:rPr lang="ru-RU" sz="2800" b="1" dirty="0" smtClean="0">
                <a:solidFill>
                  <a:schemeClr val="tx1"/>
                </a:solidFill>
              </a:rPr>
              <a:t>ГИА; </a:t>
            </a:r>
            <a:endParaRPr lang="ru-RU" sz="2800" b="1" dirty="0">
              <a:solidFill>
                <a:schemeClr val="tx1"/>
              </a:solidFill>
            </a:endParaRPr>
          </a:p>
          <a:p>
            <a:r>
              <a:rPr lang="ru-RU" sz="2800" b="1" dirty="0" smtClean="0">
                <a:solidFill>
                  <a:schemeClr val="tx1"/>
                </a:solidFill>
              </a:rPr>
              <a:t>испорченные </a:t>
            </a:r>
            <a:r>
              <a:rPr lang="ru-RU" sz="2800" b="1" dirty="0">
                <a:solidFill>
                  <a:schemeClr val="tx1"/>
                </a:solidFill>
              </a:rPr>
              <a:t>или имеющие полиграфические дефекты ИК участников </a:t>
            </a:r>
            <a:r>
              <a:rPr lang="ru-RU" sz="2800" b="1" dirty="0" smtClean="0">
                <a:solidFill>
                  <a:schemeClr val="tx1"/>
                </a:solidFill>
              </a:rPr>
              <a:t>ГИА </a:t>
            </a:r>
            <a:endParaRPr lang="ru-RU" sz="2800" b="1" dirty="0">
              <a:solidFill>
                <a:schemeClr val="tx1"/>
              </a:solidFill>
            </a:endParaRPr>
          </a:p>
          <a:p>
            <a:r>
              <a:rPr lang="ru-RU" sz="2800" b="1" dirty="0">
                <a:solidFill>
                  <a:schemeClr val="tx1"/>
                </a:solidFill>
              </a:rPr>
              <a:t>запечатанный пакет с внешним </a:t>
            </a:r>
            <a:r>
              <a:rPr lang="ru-RU" sz="2800" b="1" dirty="0" smtClean="0">
                <a:solidFill>
                  <a:schemeClr val="tx1"/>
                </a:solidFill>
              </a:rPr>
              <a:t>носителем, </a:t>
            </a:r>
            <a:r>
              <a:rPr lang="ru-RU" sz="2800" b="1" dirty="0">
                <a:solidFill>
                  <a:schemeClr val="tx1"/>
                </a:solidFill>
              </a:rPr>
              <a:t>с файлами ответов участников на задания устной части экзамена по иностранному языку; </a:t>
            </a:r>
          </a:p>
          <a:p>
            <a:r>
              <a:rPr lang="ru-RU" sz="2800" b="1" dirty="0" smtClean="0">
                <a:solidFill>
                  <a:schemeClr val="tx1"/>
                </a:solidFill>
              </a:rPr>
              <a:t>запечатанный </a:t>
            </a:r>
            <a:r>
              <a:rPr lang="ru-RU" sz="2800" b="1" dirty="0">
                <a:solidFill>
                  <a:schemeClr val="tx1"/>
                </a:solidFill>
              </a:rPr>
              <a:t>возвратный доставочный пакет с использованными и неиспользованными компакт-дисками 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rgbClr val="FF0000"/>
                </a:solidFill>
              </a:rPr>
              <a:t>Все полученные материалы доставляется </a:t>
            </a:r>
            <a:r>
              <a:rPr lang="ru-RU" sz="2800" b="1" dirty="0">
                <a:solidFill>
                  <a:srgbClr val="FF0000"/>
                </a:solidFill>
              </a:rPr>
              <a:t>в РЦОИ вместе с </a:t>
            </a:r>
            <a:r>
              <a:rPr lang="ru-RU" sz="2800" b="1" dirty="0" smtClean="0">
                <a:solidFill>
                  <a:srgbClr val="FF0000"/>
                </a:solidFill>
              </a:rPr>
              <a:t> другим </a:t>
            </a:r>
            <a:r>
              <a:rPr lang="ru-RU" sz="2800" b="1" dirty="0">
                <a:solidFill>
                  <a:srgbClr val="FF0000"/>
                </a:solidFill>
              </a:rPr>
              <a:t>материалом в день экзамена.</a:t>
            </a:r>
          </a:p>
          <a:p>
            <a:endParaRPr lang="en-US" sz="2800" dirty="0" smtClean="0"/>
          </a:p>
          <a:p>
            <a:endParaRPr lang="en-US" sz="2800" dirty="0"/>
          </a:p>
          <a:p>
            <a:endParaRPr lang="en-US" sz="2800" dirty="0" smtClean="0"/>
          </a:p>
          <a:p>
            <a:r>
              <a:rPr lang="en-US" sz="2800" dirty="0" smtClean="0"/>
              <a:t> </a:t>
            </a: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185028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1569" y="335280"/>
            <a:ext cx="10146455" cy="1813560"/>
          </a:xfrm>
        </p:spPr>
        <p:txBody>
          <a:bodyPr>
            <a:normAutofit/>
          </a:bodyPr>
          <a:lstStyle/>
          <a:p>
            <a:pPr algn="ctr"/>
            <a:r>
              <a:rPr lang="ru-RU" sz="8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ВАЖНО!!!</a:t>
            </a:r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1529" y="2608784"/>
            <a:ext cx="14761640" cy="8585689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При записи ответов на задания НЕЛЬЗЯ использовать оборотную сторону бланков.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Все записи ведутся ТОЛЬКО на лицевой стороне.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Для записи развернутых ответов сначала на бланке ответов №2 лист 1, потом- на бланке ответов №2 лист 2, далее на ДБО №2.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Записи на оборотной стороне  бланков проверяться не будут, КК также не будет рассматривать апелляции по поводу записей на оборотной стороне бланков.</a:t>
            </a:r>
            <a:endParaRPr lang="ru-RU" sz="40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29743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1569" y="335280"/>
            <a:ext cx="13762049" cy="1813560"/>
          </a:xfrm>
        </p:spPr>
        <p:txBody>
          <a:bodyPr>
            <a:normAutofit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62" y="295422"/>
            <a:ext cx="14658535" cy="1073364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35266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1569" y="1448972"/>
            <a:ext cx="14338825" cy="699868"/>
          </a:xfrm>
        </p:spPr>
        <p:txBody>
          <a:bodyPr>
            <a:normAutofit fontScale="90000"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Принципы организации раздела «Говорение» ОГЭ по иностранным языкам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" y="745588"/>
            <a:ext cx="14517857" cy="1038195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91366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1569" y="1716258"/>
            <a:ext cx="13719846" cy="432582"/>
          </a:xfrm>
        </p:spPr>
        <p:txBody>
          <a:bodyPr>
            <a:normAutofit fontScale="90000"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https://cf.ppt-online.org/files/slide/k/K6JLYSzXyE9TIfnlqv2A3Q0rMPgDdOVoaHtkxR/slide-1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" y="759656"/>
            <a:ext cx="15122769" cy="1028348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4333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1569" y="1702190"/>
            <a:ext cx="14015268" cy="446649"/>
          </a:xfrm>
        </p:spPr>
        <p:txBody>
          <a:bodyPr>
            <a:normAutofit fontScale="90000"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5588" y="858129"/>
            <a:ext cx="14700737" cy="1015687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42429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1121569" y="2148840"/>
            <a:ext cx="14226283" cy="341142"/>
          </a:xfrm>
        </p:spPr>
        <p:txBody>
          <a:bodyPr>
            <a:normAutofit fontScale="90000"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62" y="829994"/>
            <a:ext cx="14503789" cy="1008653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2536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1569" y="2053882"/>
            <a:ext cx="10146455" cy="94957"/>
          </a:xfrm>
        </p:spPr>
        <p:txBody>
          <a:bodyPr>
            <a:normAutofit fontScale="90000"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1520" y="703385"/>
            <a:ext cx="14349046" cy="102975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94656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1121569" y="2148839"/>
            <a:ext cx="14366960" cy="256735"/>
          </a:xfrm>
        </p:spPr>
        <p:txBody>
          <a:bodyPr>
            <a:normAutofit fontScale="90000"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1520" y="886265"/>
            <a:ext cx="14757009" cy="1015687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7415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4712" y="2712720"/>
            <a:ext cx="10146455" cy="1813560"/>
          </a:xfrm>
        </p:spPr>
        <p:txBody>
          <a:bodyPr>
            <a:normAutofit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6437" y="984737"/>
            <a:ext cx="15108702" cy="986145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24001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19275" y="5043646"/>
            <a:ext cx="10146455" cy="1813560"/>
          </a:xfrm>
        </p:spPr>
        <p:txBody>
          <a:bodyPr>
            <a:normAutofit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4911" y="914400"/>
            <a:ext cx="14728874" cy="1017094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84746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1556" y="3444240"/>
            <a:ext cx="10146455" cy="1813560"/>
          </a:xfrm>
        </p:spPr>
        <p:txBody>
          <a:bodyPr>
            <a:normAutofit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7114" y="450166"/>
            <a:ext cx="14841415" cy="1078991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5880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3421" y="3711526"/>
            <a:ext cx="10146455" cy="1813560"/>
          </a:xfrm>
        </p:spPr>
        <p:txBody>
          <a:bodyPr>
            <a:normAutofit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8129" y="436098"/>
            <a:ext cx="14574129" cy="1053670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59082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2578" y="2980007"/>
            <a:ext cx="10146455" cy="1813560"/>
          </a:xfrm>
        </p:spPr>
        <p:txBody>
          <a:bodyPr>
            <a:normAutofit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62" y="844062"/>
            <a:ext cx="14433452" cy="1041009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50694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7150" y="3933764"/>
            <a:ext cx="10146455" cy="1813560"/>
          </a:xfrm>
        </p:spPr>
        <p:txBody>
          <a:bodyPr>
            <a:normAutofit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9655" y="590843"/>
            <a:ext cx="14461588" cy="1046636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52615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8511" y="4710332"/>
            <a:ext cx="10146455" cy="1813560"/>
          </a:xfrm>
        </p:spPr>
        <p:txBody>
          <a:bodyPr>
            <a:normAutofit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73723" y="239151"/>
            <a:ext cx="14461588" cy="1080398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57585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0203" y="4123531"/>
            <a:ext cx="10146455" cy="1813560"/>
          </a:xfrm>
        </p:spPr>
        <p:txBody>
          <a:bodyPr>
            <a:normAutofit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0505" y="647113"/>
            <a:ext cx="14982092" cy="1056483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42183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1390" y="2768991"/>
            <a:ext cx="10146455" cy="1813560"/>
          </a:xfrm>
        </p:spPr>
        <p:txBody>
          <a:bodyPr>
            <a:normAutofit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7114" y="534573"/>
            <a:ext cx="14799212" cy="1083212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6174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7156" y="2937803"/>
            <a:ext cx="10146455" cy="1813560"/>
          </a:xfrm>
        </p:spPr>
        <p:txBody>
          <a:bodyPr>
            <a:normAutofit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1686" y="1097280"/>
            <a:ext cx="13856677" cy="959416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93475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95261" y="7697013"/>
            <a:ext cx="8387501" cy="2599620"/>
          </a:xfrm>
        </p:spPr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693" y="2588457"/>
            <a:ext cx="10619063" cy="7964298"/>
          </a:xfrm>
        </p:spPr>
      </p:pic>
    </p:spTree>
    <p:extLst>
      <p:ext uri="{BB962C8B-B14F-4D97-AF65-F5344CB8AC3E}">
        <p14:creationId xmlns="" xmlns:p14="http://schemas.microsoft.com/office/powerpoint/2010/main" val="3580101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ФЦПРО-ЕГЭ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537D0B"/>
      </a:dk2>
      <a:lt2>
        <a:srgbClr val="A9E257"/>
      </a:lt2>
      <a:accent1>
        <a:srgbClr val="38540A"/>
      </a:accent1>
      <a:accent2>
        <a:srgbClr val="31A274"/>
      </a:accent2>
      <a:accent3>
        <a:srgbClr val="236073"/>
      </a:accent3>
      <a:accent4>
        <a:srgbClr val="6C4D90"/>
      </a:accent4>
      <a:accent5>
        <a:srgbClr val="983C27"/>
      </a:accent5>
      <a:accent6>
        <a:srgbClr val="CD811F"/>
      </a:accent6>
      <a:hlink>
        <a:srgbClr val="293F06"/>
      </a:hlink>
      <a:folHlink>
        <a:srgbClr val="68883A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Slice" id="{0507925B-6AC9-4358-8E18-C330545D08F8}" vid="{19759155-7935-4C61-A06C-C04380D1B16E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ФЦПРО-ЕГЭ</Template>
  <TotalTime>3607</TotalTime>
  <Words>1725</Words>
  <Application>Microsoft Office PowerPoint</Application>
  <PresentationFormat>Произвольный</PresentationFormat>
  <Paragraphs>293</Paragraphs>
  <Slides>53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53</vt:i4>
      </vt:variant>
    </vt:vector>
  </HeadingPairs>
  <TitlesOfParts>
    <vt:vector size="55" baseType="lpstr">
      <vt:lpstr>ФЦПРО-ЕГЭ</vt:lpstr>
      <vt:lpstr>Сектор</vt:lpstr>
      <vt:lpstr>  </vt:lpstr>
      <vt:lpstr>Техническая подготовка штаба ППЭ Не ранее чем за 5 календарных дней и не позднее 17.00 календарного дня, предшествующего дню экзамена (член ГЭК, руководитель ППЭ, технический специалист)</vt:lpstr>
      <vt:lpstr>Слайд 3</vt:lpstr>
      <vt:lpstr>Особенности проведения ГИА по иностранным языкам </vt:lpstr>
      <vt:lpstr>Особенности проведения ГИА по иностранным языкам </vt:lpstr>
      <vt:lpstr>Особенности проведения ГИА по иностранным языкам </vt:lpstr>
      <vt:lpstr>Письменная часть. Раздел «Аудирование»</vt:lpstr>
      <vt:lpstr>Письменная часть. Раздел «Аудирование»</vt:lpstr>
      <vt:lpstr>  </vt:lpstr>
      <vt:lpstr>Обеспечение и состав ЭМ</vt:lpstr>
      <vt:lpstr>Общая схема ППЭ </vt:lpstr>
      <vt:lpstr>Техническое обеспечение ППЭ </vt:lpstr>
      <vt:lpstr>    Руководитель ППЭ совместно с руководителем образовательной организации  обязаны :  </vt:lpstr>
      <vt:lpstr>Прием ЭМ в штабе ППЭ   </vt:lpstr>
      <vt:lpstr>Подготовка к печати полного комплекта ЭМ в аудитории ППЭ</vt:lpstr>
      <vt:lpstr>  Аудитория подготовки   </vt:lpstr>
      <vt:lpstr>Слайд 17</vt:lpstr>
      <vt:lpstr>  организатор аудитории проведения   </vt:lpstr>
      <vt:lpstr>Организатор в аудитории проведения.  Подготовка к экзамену</vt:lpstr>
      <vt:lpstr>  Аудитория проведения   </vt:lpstr>
      <vt:lpstr>  Аудитория проведения   </vt:lpstr>
      <vt:lpstr>    </vt:lpstr>
      <vt:lpstr>     </vt:lpstr>
      <vt:lpstr>     </vt:lpstr>
      <vt:lpstr>     </vt:lpstr>
      <vt:lpstr>Слайд 26</vt:lpstr>
      <vt:lpstr>  Печать ЭМ   </vt:lpstr>
      <vt:lpstr>  Продолжительность экзамена   </vt:lpstr>
      <vt:lpstr>Действия, приведенные ниже, выполняются после того, как аудиторию покинут все участники экзамена</vt:lpstr>
      <vt:lpstr>Завершение экзамена  (аудитории проведения)          </vt:lpstr>
      <vt:lpstr>Завершение экзамена  (аудитории подготовки)          </vt:lpstr>
      <vt:lpstr>Сканирование бланков в ППЭ          </vt:lpstr>
      <vt:lpstr>Слайд 33</vt:lpstr>
      <vt:lpstr>Слайд 34</vt:lpstr>
      <vt:lpstr>ВАЖНО!!!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1</cp:lastModifiedBy>
  <cp:revision>217</cp:revision>
  <dcterms:created xsi:type="dcterms:W3CDTF">2016-02-16T13:04:36Z</dcterms:created>
  <dcterms:modified xsi:type="dcterms:W3CDTF">2020-01-07T08:11:04Z</dcterms:modified>
</cp:coreProperties>
</file>